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7" r:id="rId2"/>
    <p:sldId id="295" r:id="rId3"/>
    <p:sldId id="309" r:id="rId4"/>
    <p:sldId id="259" r:id="rId5"/>
    <p:sldId id="311" r:id="rId6"/>
    <p:sldId id="296" r:id="rId7"/>
    <p:sldId id="322" r:id="rId8"/>
    <p:sldId id="297" r:id="rId9"/>
    <p:sldId id="298" r:id="rId10"/>
    <p:sldId id="299" r:id="rId11"/>
    <p:sldId id="300" r:id="rId12"/>
    <p:sldId id="302" r:id="rId13"/>
    <p:sldId id="303" r:id="rId14"/>
    <p:sldId id="286" r:id="rId15"/>
    <p:sldId id="310" r:id="rId16"/>
    <p:sldId id="307" r:id="rId17"/>
    <p:sldId id="304" r:id="rId18"/>
    <p:sldId id="316" r:id="rId19"/>
    <p:sldId id="314" r:id="rId20"/>
    <p:sldId id="306" r:id="rId21"/>
    <p:sldId id="326" r:id="rId22"/>
    <p:sldId id="271" r:id="rId23"/>
    <p:sldId id="272" r:id="rId24"/>
    <p:sldId id="317" r:id="rId25"/>
    <p:sldId id="274" r:id="rId26"/>
    <p:sldId id="318" r:id="rId27"/>
    <p:sldId id="319" r:id="rId28"/>
    <p:sldId id="273" r:id="rId29"/>
    <p:sldId id="312" r:id="rId30"/>
    <p:sldId id="323" r:id="rId31"/>
    <p:sldId id="313" r:id="rId32"/>
    <p:sldId id="325" r:id="rId33"/>
    <p:sldId id="320" r:id="rId34"/>
    <p:sldId id="277" r:id="rId35"/>
    <p:sldId id="279" r:id="rId36"/>
    <p:sldId id="281" r:id="rId37"/>
    <p:sldId id="283" r:id="rId38"/>
    <p:sldId id="324" r:id="rId39"/>
  </p:sldIdLst>
  <p:sldSz cx="9144000" cy="6858000" type="screen4x3"/>
  <p:notesSz cx="7010400"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65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i, Rituparna (CDC/CGH/DGHA)" initials="PR(" lastIdx="16" clrIdx="0">
    <p:extLst>
      <p:ext uri="{19B8F6BF-5375-455C-9EA6-DF929625EA0E}">
        <p15:presenceInfo xmlns:p15="http://schemas.microsoft.com/office/powerpoint/2012/main" userId="S-1-5-21-1207783550-2075000910-922709458-4307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9CE"/>
    <a:srgbClr val="DED0C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8" autoAdjust="0"/>
  </p:normalViewPr>
  <p:slideViewPr>
    <p:cSldViewPr>
      <p:cViewPr varScale="1">
        <p:scale>
          <a:sx n="73" d="100"/>
          <a:sy n="73" d="100"/>
        </p:scale>
        <p:origin x="370" y="62"/>
      </p:cViewPr>
      <p:guideLst>
        <p:guide orient="horz" pos="2160"/>
        <p:guide pos="3651"/>
      </p:guideLst>
    </p:cSldViewPr>
  </p:slideViewPr>
  <p:notesTextViewPr>
    <p:cViewPr>
      <p:scale>
        <a:sx n="1" d="1"/>
        <a:sy n="1" d="1"/>
      </p:scale>
      <p:origin x="0" y="0"/>
    </p:cViewPr>
  </p:notesTextViewPr>
  <p:sorterViewPr>
    <p:cViewPr>
      <p:scale>
        <a:sx n="90" d="100"/>
        <a:sy n="90" d="100"/>
      </p:scale>
      <p:origin x="0" y="-92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B4AC1E0-AE69-984B-8B85-FF4F03527591}" type="datetimeFigureOut">
              <a:rPr lang="en-US" smtClean="0"/>
              <a:t>11/22/2016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85B2981-0F65-DD46-AD5F-C7D22E0AF01A}" type="slidenum">
              <a:rPr lang="en-US" smtClean="0"/>
              <a:t>‹#›</a:t>
            </a:fld>
            <a:endParaRPr lang="en-US"/>
          </a:p>
        </p:txBody>
      </p:sp>
    </p:spTree>
    <p:extLst>
      <p:ext uri="{BB962C8B-B14F-4D97-AF65-F5344CB8AC3E}">
        <p14:creationId xmlns:p14="http://schemas.microsoft.com/office/powerpoint/2010/main" val="86626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fr-B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2A4ABE0-10F9-4CFD-AAEC-CE28353DED7D}" type="datetimeFigureOut">
              <a:rPr lang="fr-BE" smtClean="0"/>
              <a:t>22/11/2016</a:t>
            </a:fld>
            <a:endParaRPr lang="fr-B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fr-BE"/>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fr-B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CFADA8-F55C-4448-8AF5-BB6D7A5516E0}" type="slidenum">
              <a:rPr lang="fr-BE" smtClean="0"/>
              <a:t>‹#›</a:t>
            </a:fld>
            <a:endParaRPr lang="fr-BE"/>
          </a:p>
        </p:txBody>
      </p:sp>
    </p:spTree>
    <p:extLst>
      <p:ext uri="{BB962C8B-B14F-4D97-AF65-F5344CB8AC3E}">
        <p14:creationId xmlns:p14="http://schemas.microsoft.com/office/powerpoint/2010/main" val="36824898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ADA8-F55C-4448-8AF5-BB6D7A5516E0}" type="slidenum">
              <a:rPr lang="fr-BE" smtClean="0"/>
              <a:t>1</a:t>
            </a:fld>
            <a:endParaRPr lang="fr-BE" dirty="0"/>
          </a:p>
        </p:txBody>
      </p:sp>
    </p:spTree>
    <p:extLst>
      <p:ext uri="{BB962C8B-B14F-4D97-AF65-F5344CB8AC3E}">
        <p14:creationId xmlns:p14="http://schemas.microsoft.com/office/powerpoint/2010/main" val="1778603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11</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11</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6064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2C7C6DC6-12CF-4523-8E3C-3BCDFD0F70FD}" type="slidenum">
              <a:rPr lang="en-US" altLang="fr-FR"/>
              <a:pPr/>
              <a:t>12</a:t>
            </a:fld>
            <a:endParaRPr lang="en-US" altLang="fr-FR" dirty="0"/>
          </a:p>
        </p:txBody>
      </p:sp>
      <p:sp>
        <p:nvSpPr>
          <p:cNvPr id="2969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fld id="{899D0EF3-7B5E-4BD0-8226-89DB9E8F5778}" type="slidenum">
              <a:rPr lang="en-US" altLang="fr-FR">
                <a:latin typeface="Arial" pitchFamily="34" charset="0"/>
              </a:rPr>
              <a:pPr algn="r"/>
              <a:t>12</a:t>
            </a:fld>
            <a:endParaRPr lang="en-US" altLang="fr-FR" dirty="0">
              <a:latin typeface="Arial" pitchFamily="34" charset="0"/>
            </a:endParaRPr>
          </a:p>
        </p:txBody>
      </p:sp>
      <p:sp>
        <p:nvSpPr>
          <p:cNvPr id="2970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65887">
              <a:spcBef>
                <a:spcPct val="0"/>
              </a:spcBef>
            </a:pPr>
            <a:endParaRPr lang="en-US" altLang="fr-FR" dirty="0" smtClean="0"/>
          </a:p>
        </p:txBody>
      </p:sp>
      <p:sp>
        <p:nvSpPr>
          <p:cNvPr id="2970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fld id="{86AC44AB-99D0-4174-821F-59A87B316779}" type="slidenum">
              <a:rPr lang="en-US" altLang="fr-FR">
                <a:latin typeface="Arial" pitchFamily="34" charset="0"/>
                <a:ea typeface="ＭＳ Ｐゴシック" pitchFamily="34" charset="-128"/>
              </a:rPr>
              <a:pPr algn="r"/>
              <a:t>12</a:t>
            </a:fld>
            <a:endParaRPr lang="en-US" altLang="fr-FR" dirty="0">
              <a:latin typeface="Arial" pitchFamily="34" charset="0"/>
              <a:ea typeface="ＭＳ Ｐゴシック" pitchFamily="34" charset="-128"/>
            </a:endParaRPr>
          </a:p>
        </p:txBody>
      </p:sp>
    </p:spTree>
    <p:extLst>
      <p:ext uri="{BB962C8B-B14F-4D97-AF65-F5344CB8AC3E}">
        <p14:creationId xmlns:p14="http://schemas.microsoft.com/office/powerpoint/2010/main" val="385174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13</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13</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851197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DCCFADA8-F55C-4448-8AF5-BB6D7A5516E0}" type="slidenum">
              <a:rPr lang="fr-BE" smtClean="0"/>
              <a:t>14</a:t>
            </a:fld>
            <a:endParaRPr lang="fr-BE"/>
          </a:p>
        </p:txBody>
      </p:sp>
    </p:spTree>
    <p:extLst>
      <p:ext uri="{BB962C8B-B14F-4D97-AF65-F5344CB8AC3E}">
        <p14:creationId xmlns:p14="http://schemas.microsoft.com/office/powerpoint/2010/main" val="3880765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205B57-6AB2-4A2B-9BDD-F0D334FD3233}" type="slidenum">
              <a:rPr lang="en-GB" altLang="en-US" smtClean="0"/>
              <a:pPr/>
              <a:t>15</a:t>
            </a:fld>
            <a:endParaRPr lang="en-GB" altLang="en-US" smtClean="0"/>
          </a:p>
        </p:txBody>
      </p:sp>
    </p:spTree>
    <p:extLst>
      <p:ext uri="{BB962C8B-B14F-4D97-AF65-F5344CB8AC3E}">
        <p14:creationId xmlns:p14="http://schemas.microsoft.com/office/powerpoint/2010/main" val="2387135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BE" altLang="fr-FR" dirty="0" smtClean="0"/>
          </a:p>
        </p:txBody>
      </p:sp>
      <p:sp>
        <p:nvSpPr>
          <p:cNvPr id="327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6447C127-685C-493E-8D68-0FAA9276747F}" type="slidenum">
              <a:rPr lang="fr-BE" altLang="fr-FR"/>
              <a:pPr/>
              <a:t>16</a:t>
            </a:fld>
            <a:endParaRPr lang="fr-BE" altLang="fr-FR"/>
          </a:p>
        </p:txBody>
      </p:sp>
    </p:spTree>
    <p:extLst>
      <p:ext uri="{BB962C8B-B14F-4D97-AF65-F5344CB8AC3E}">
        <p14:creationId xmlns:p14="http://schemas.microsoft.com/office/powerpoint/2010/main" val="631797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205B57-6AB2-4A2B-9BDD-F0D334FD3233}" type="slidenum">
              <a:rPr lang="en-GB" altLang="en-US" smtClean="0"/>
              <a:pPr/>
              <a:t>19</a:t>
            </a:fld>
            <a:endParaRPr lang="en-GB" altLang="en-US" smtClean="0"/>
          </a:p>
        </p:txBody>
      </p:sp>
    </p:spTree>
    <p:extLst>
      <p:ext uri="{BB962C8B-B14F-4D97-AF65-F5344CB8AC3E}">
        <p14:creationId xmlns:p14="http://schemas.microsoft.com/office/powerpoint/2010/main" val="3380904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i="0" noProof="0" dirty="0" smtClean="0">
              <a:solidFill>
                <a:schemeClr val="tx2"/>
              </a:solidFill>
            </a:endParaRPr>
          </a:p>
        </p:txBody>
      </p:sp>
      <p:sp>
        <p:nvSpPr>
          <p:cNvPr id="337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A4F7F0BB-9098-4130-AAED-F9ED26ED392C}" type="slidenum">
              <a:rPr lang="fr-BE" altLang="fr-FR"/>
              <a:pPr/>
              <a:t>21</a:t>
            </a:fld>
            <a:endParaRPr lang="fr-BE" altLang="fr-FR"/>
          </a:p>
        </p:txBody>
      </p:sp>
    </p:spTree>
    <p:extLst>
      <p:ext uri="{BB962C8B-B14F-4D97-AF65-F5344CB8AC3E}">
        <p14:creationId xmlns:p14="http://schemas.microsoft.com/office/powerpoint/2010/main" val="2397332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fr-FR" noProof="0" dirty="0" smtClean="0"/>
          </a:p>
        </p:txBody>
      </p:sp>
      <p:sp>
        <p:nvSpPr>
          <p:cNvPr id="348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238AF79F-08D1-4BFF-A51C-4B60FC77DA17}" type="slidenum">
              <a:rPr lang="fr-BE" altLang="fr-FR"/>
              <a:pPr/>
              <a:t>22</a:t>
            </a:fld>
            <a:endParaRPr lang="fr-BE" altLang="fr-FR" dirty="0"/>
          </a:p>
        </p:txBody>
      </p:sp>
    </p:spTree>
    <p:extLst>
      <p:ext uri="{BB962C8B-B14F-4D97-AF65-F5344CB8AC3E}">
        <p14:creationId xmlns:p14="http://schemas.microsoft.com/office/powerpoint/2010/main" val="1607244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fr-BE" altLang="fr-FR" dirty="0" smtClean="0"/>
          </a:p>
        </p:txBody>
      </p:sp>
      <p:sp>
        <p:nvSpPr>
          <p:cNvPr id="358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D72F7C23-2B9E-4257-B87E-C284990E375F}" type="slidenum">
              <a:rPr lang="fr-BE" altLang="fr-FR"/>
              <a:pPr/>
              <a:t>23</a:t>
            </a:fld>
            <a:endParaRPr lang="fr-BE" altLang="fr-FR"/>
          </a:p>
        </p:txBody>
      </p:sp>
    </p:spTree>
    <p:extLst>
      <p:ext uri="{BB962C8B-B14F-4D97-AF65-F5344CB8AC3E}">
        <p14:creationId xmlns:p14="http://schemas.microsoft.com/office/powerpoint/2010/main" val="32148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7066" indent="-291179">
              <a:defRPr>
                <a:solidFill>
                  <a:schemeClr val="tx1"/>
                </a:solidFill>
                <a:latin typeface="Calibri" panose="020F0502020204030204" pitchFamily="34" charset="0"/>
                <a:ea typeface="MS PGothic" panose="020B0600070205080204" pitchFamily="34" charset="-128"/>
              </a:defRPr>
            </a:lvl2pPr>
            <a:lvl3pPr marL="1164717" indent="-232943">
              <a:defRPr>
                <a:solidFill>
                  <a:schemeClr val="tx1"/>
                </a:solidFill>
                <a:latin typeface="Calibri" panose="020F0502020204030204" pitchFamily="34" charset="0"/>
                <a:ea typeface="MS PGothic" panose="020B0600070205080204" pitchFamily="34" charset="-128"/>
              </a:defRPr>
            </a:lvl3pPr>
            <a:lvl4pPr marL="1630604" indent="-232943">
              <a:defRPr>
                <a:solidFill>
                  <a:schemeClr val="tx1"/>
                </a:solidFill>
                <a:latin typeface="Calibri" panose="020F0502020204030204" pitchFamily="34" charset="0"/>
                <a:ea typeface="MS PGothic" panose="020B0600070205080204" pitchFamily="34" charset="-128"/>
              </a:defRPr>
            </a:lvl4pPr>
            <a:lvl5pPr marL="2096491" indent="-232943">
              <a:defRPr>
                <a:solidFill>
                  <a:schemeClr val="tx1"/>
                </a:solidFill>
                <a:latin typeface="Calibri" panose="020F0502020204030204" pitchFamily="34" charset="0"/>
                <a:ea typeface="MS PGothic" panose="020B0600070205080204" pitchFamily="34" charset="-128"/>
              </a:defRPr>
            </a:lvl5pPr>
            <a:lvl6pPr marL="2562377"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28264"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94151"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60038" indent="-232943"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6205B57-6AB2-4A2B-9BDD-F0D334FD3233}" type="slidenum">
              <a:rPr lang="en-GB" altLang="en-US" smtClean="0"/>
              <a:pPr/>
              <a:t>3</a:t>
            </a:fld>
            <a:endParaRPr lang="en-GB" altLang="en-US" smtClean="0"/>
          </a:p>
        </p:txBody>
      </p:sp>
    </p:spTree>
    <p:extLst>
      <p:ext uri="{BB962C8B-B14F-4D97-AF65-F5344CB8AC3E}">
        <p14:creationId xmlns:p14="http://schemas.microsoft.com/office/powerpoint/2010/main" val="4769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fr-FR" noProof="0" dirty="0" smtClean="0"/>
          </a:p>
        </p:txBody>
      </p:sp>
      <p:sp>
        <p:nvSpPr>
          <p:cNvPr id="378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BAF80FE5-DCD2-407E-9C5C-03B4F80839DA}" type="slidenum">
              <a:rPr lang="fr-BE" altLang="fr-FR"/>
              <a:pPr/>
              <a:t>25</a:t>
            </a:fld>
            <a:endParaRPr lang="fr-BE" altLang="fr-FR"/>
          </a:p>
        </p:txBody>
      </p:sp>
    </p:spTree>
    <p:extLst>
      <p:ext uri="{BB962C8B-B14F-4D97-AF65-F5344CB8AC3E}">
        <p14:creationId xmlns:p14="http://schemas.microsoft.com/office/powerpoint/2010/main" val="2953533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BE"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AF380729-A14D-4851-8A35-B7D10DAD5DE9}" type="slidenum">
              <a:rPr lang="fr-BE" altLang="en-US"/>
              <a:pPr/>
              <a:t>28</a:t>
            </a:fld>
            <a:endParaRPr lang="fr-BE" altLang="en-US"/>
          </a:p>
        </p:txBody>
      </p:sp>
    </p:spTree>
    <p:extLst>
      <p:ext uri="{BB962C8B-B14F-4D97-AF65-F5344CB8AC3E}">
        <p14:creationId xmlns:p14="http://schemas.microsoft.com/office/powerpoint/2010/main" val="898673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29</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29</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3509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30</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30</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9919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31</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31</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50262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ADA8-F55C-4448-8AF5-BB6D7A5516E0}" type="slidenum">
              <a:rPr lang="fr-BE" smtClean="0"/>
              <a:t>32</a:t>
            </a:fld>
            <a:endParaRPr lang="fr-BE"/>
          </a:p>
        </p:txBody>
      </p:sp>
    </p:spTree>
    <p:extLst>
      <p:ext uri="{BB962C8B-B14F-4D97-AF65-F5344CB8AC3E}">
        <p14:creationId xmlns:p14="http://schemas.microsoft.com/office/powerpoint/2010/main" val="4200892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33</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33</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9487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ADA8-F55C-4448-8AF5-BB6D7A5516E0}" type="slidenum">
              <a:rPr lang="fr-BE" smtClean="0"/>
              <a:t>34</a:t>
            </a:fld>
            <a:endParaRPr lang="fr-BE"/>
          </a:p>
        </p:txBody>
      </p:sp>
    </p:spTree>
    <p:extLst>
      <p:ext uri="{BB962C8B-B14F-4D97-AF65-F5344CB8AC3E}">
        <p14:creationId xmlns:p14="http://schemas.microsoft.com/office/powerpoint/2010/main" val="119236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AFAB28E2-F128-4177-9F4C-13F33A335156}" type="slidenum">
              <a:rPr lang="fr-BE" altLang="fr-FR"/>
              <a:pPr/>
              <a:t>4</a:t>
            </a:fld>
            <a:endParaRPr lang="fr-BE" altLang="fr-FR"/>
          </a:p>
        </p:txBody>
      </p:sp>
    </p:spTree>
    <p:extLst>
      <p:ext uri="{BB962C8B-B14F-4D97-AF65-F5344CB8AC3E}">
        <p14:creationId xmlns:p14="http://schemas.microsoft.com/office/powerpoint/2010/main" val="135470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fr-BE" altLang="fr-FR" dirty="0" smtClean="0"/>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AFAB28E2-F128-4177-9F4C-13F33A335156}" type="slidenum">
              <a:rPr lang="fr-BE" altLang="fr-FR"/>
              <a:pPr/>
              <a:t>5</a:t>
            </a:fld>
            <a:endParaRPr lang="fr-BE" altLang="fr-FR"/>
          </a:p>
        </p:txBody>
      </p:sp>
    </p:spTree>
    <p:extLst>
      <p:ext uri="{BB962C8B-B14F-4D97-AF65-F5344CB8AC3E}">
        <p14:creationId xmlns:p14="http://schemas.microsoft.com/office/powerpoint/2010/main" val="321733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6</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6</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4494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CFADA8-F55C-4448-8AF5-BB6D7A5516E0}" type="slidenum">
              <a:rPr lang="fr-BE" smtClean="0"/>
              <a:t>7</a:t>
            </a:fld>
            <a:endParaRPr lang="fr-BE"/>
          </a:p>
        </p:txBody>
      </p:sp>
    </p:spTree>
    <p:extLst>
      <p:ext uri="{BB962C8B-B14F-4D97-AF65-F5344CB8AC3E}">
        <p14:creationId xmlns:p14="http://schemas.microsoft.com/office/powerpoint/2010/main" val="3888884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4708" indent="-174708">
              <a:buFontTx/>
              <a:buChar char="-"/>
            </a:pPr>
            <a:endParaRPr lang="en-US" altLang="fr-FR" noProof="0" dirty="0" smtClean="0"/>
          </a:p>
        </p:txBody>
      </p:sp>
      <p:sp>
        <p:nvSpPr>
          <p:cNvPr id="2765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C61CA6B6-778E-453C-BDF3-339600F6733A}" type="slidenum">
              <a:rPr lang="fr-BE" altLang="fr-FR"/>
              <a:pPr/>
              <a:t>8</a:t>
            </a:fld>
            <a:endParaRPr lang="fr-BE" altLang="fr-FR"/>
          </a:p>
        </p:txBody>
      </p:sp>
    </p:spTree>
    <p:extLst>
      <p:ext uri="{BB962C8B-B14F-4D97-AF65-F5344CB8AC3E}">
        <p14:creationId xmlns:p14="http://schemas.microsoft.com/office/powerpoint/2010/main" val="3184063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fld id="{6BF8E0C4-A5A9-4E1F-9D10-020AEA6263F2}" type="slidenum">
              <a:rPr lang="en-US" altLang="en-US"/>
              <a:pPr eaLnBrk="1" hangingPunct="1">
                <a:spcBef>
                  <a:spcPct val="0"/>
                </a:spcBef>
              </a:pPr>
              <a:t>9</a:t>
            </a:fld>
            <a:endParaRPr lang="en-US" altLang="en-US"/>
          </a:p>
        </p:txBody>
      </p:sp>
      <p:sp>
        <p:nvSpPr>
          <p:cNvPr id="50179"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57066" indent="-291179"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64717"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30604"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96491" indent="-232943"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62377"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3028264"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94151"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960038" indent="-232943"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mtClean="0"/>
              <a:t>Strengthening Laboratory Management Toward Accreditation</a:t>
            </a:r>
          </a:p>
        </p:txBody>
      </p:sp>
      <p:sp>
        <p:nvSpPr>
          <p:cNvPr id="50180"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pPr>
            <a:fld id="{288B0C8B-AA9B-47AF-8E4D-34077B0E24C9}" type="slidenum">
              <a:rPr lang="en-US" altLang="en-US"/>
              <a:pPr algn="r" eaLnBrk="1" hangingPunct="1">
                <a:spcBef>
                  <a:spcPct val="0"/>
                </a:spcBef>
              </a:pPr>
              <a:t>9</a:t>
            </a:fld>
            <a:endParaRPr lang="en-US" altLang="en-US"/>
          </a:p>
        </p:txBody>
      </p:sp>
      <p:sp>
        <p:nvSpPr>
          <p:cNvPr id="50181" name="Rectangle 2"/>
          <p:cNvSpPr>
            <a:spLocks noGrp="1" noRot="1" noChangeAspect="1" noChangeArrowheads="1" noTextEdit="1"/>
          </p:cNvSpPr>
          <p:nvPr>
            <p:ph type="sldImg"/>
          </p:nvPr>
        </p:nvSpPr>
        <p:spPr>
          <a:xfrm>
            <a:off x="1182688" y="695325"/>
            <a:ext cx="4189412" cy="3141663"/>
          </a:xfrm>
          <a:ln/>
        </p:spPr>
      </p:sp>
      <p:sp>
        <p:nvSpPr>
          <p:cNvPr id="50182" name="Rectangle 3"/>
          <p:cNvSpPr>
            <a:spLocks noGrp="1" noChangeArrowheads="1"/>
          </p:cNvSpPr>
          <p:nvPr>
            <p:ph type="body" idx="1"/>
          </p:nvPr>
        </p:nvSpPr>
        <p:spPr>
          <a:xfrm>
            <a:off x="436528" y="4354460"/>
            <a:ext cx="6137346" cy="45416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45300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57066" indent="-291179">
              <a:defRPr sz="1200">
                <a:solidFill>
                  <a:schemeClr val="tx1"/>
                </a:solidFill>
                <a:latin typeface="Calibri" pitchFamily="34" charset="0"/>
              </a:defRPr>
            </a:lvl2pPr>
            <a:lvl3pPr marL="1164717" indent="-232943">
              <a:defRPr sz="1200">
                <a:solidFill>
                  <a:schemeClr val="tx1"/>
                </a:solidFill>
                <a:latin typeface="Calibri" pitchFamily="34" charset="0"/>
              </a:defRPr>
            </a:lvl3pPr>
            <a:lvl4pPr marL="1630604" indent="-232943">
              <a:defRPr sz="1200">
                <a:solidFill>
                  <a:schemeClr val="tx1"/>
                </a:solidFill>
                <a:latin typeface="Calibri" pitchFamily="34" charset="0"/>
              </a:defRPr>
            </a:lvl4pPr>
            <a:lvl5pPr marL="2096491" indent="-232943">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fld id="{2C7C6DC6-12CF-4523-8E3C-3BCDFD0F70FD}" type="slidenum">
              <a:rPr lang="en-US" altLang="fr-FR"/>
              <a:pPr/>
              <a:t>10</a:t>
            </a:fld>
            <a:endParaRPr lang="en-US" altLang="fr-FR" dirty="0"/>
          </a:p>
        </p:txBody>
      </p:sp>
      <p:sp>
        <p:nvSpPr>
          <p:cNvPr id="29699"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a:fld id="{899D0EF3-7B5E-4BD0-8226-89DB9E8F5778}" type="slidenum">
              <a:rPr lang="en-US" altLang="fr-FR">
                <a:latin typeface="Arial" pitchFamily="34" charset="0"/>
              </a:rPr>
              <a:pPr algn="r"/>
              <a:t>10</a:t>
            </a:fld>
            <a:endParaRPr lang="en-US" altLang="fr-FR" dirty="0">
              <a:latin typeface="Arial" pitchFamily="34" charset="0"/>
            </a:endParaRPr>
          </a:p>
        </p:txBody>
      </p:sp>
      <p:sp>
        <p:nvSpPr>
          <p:cNvPr id="2970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970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465887">
              <a:spcBef>
                <a:spcPct val="0"/>
              </a:spcBef>
            </a:pPr>
            <a:endParaRPr lang="en-US" altLang="fr-FR" dirty="0" smtClean="0"/>
          </a:p>
        </p:txBody>
      </p:sp>
      <p:sp>
        <p:nvSpPr>
          <p:cNvPr id="29702" name="Slide Number Placeholder 3"/>
          <p:cNvSpPr txBox="1">
            <a:spLocks noGrp="1"/>
          </p:cNvSpPr>
          <p:nvPr/>
        </p:nvSpPr>
        <p:spPr bwMode="auto">
          <a:xfrm>
            <a:off x="3970938" y="8829967"/>
            <a:ext cx="3037840" cy="464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defTabSz="457200">
              <a:defRPr sz="1200">
                <a:solidFill>
                  <a:schemeClr val="tx1"/>
                </a:solidFill>
                <a:latin typeface="Calibri" pitchFamily="34" charset="0"/>
              </a:defRPr>
            </a:lvl1pPr>
            <a:lvl2pPr marL="742950" indent="-285750" defTabSz="457200">
              <a:defRPr sz="1200">
                <a:solidFill>
                  <a:schemeClr val="tx1"/>
                </a:solidFill>
                <a:latin typeface="Calibri" pitchFamily="34" charset="0"/>
              </a:defRPr>
            </a:lvl2pPr>
            <a:lvl3pPr marL="1143000" indent="-228600" defTabSz="457200">
              <a:defRPr sz="1200">
                <a:solidFill>
                  <a:schemeClr val="tx1"/>
                </a:solidFill>
                <a:latin typeface="Calibri" pitchFamily="34" charset="0"/>
              </a:defRPr>
            </a:lvl3pPr>
            <a:lvl4pPr marL="1600200" indent="-228600" defTabSz="457200">
              <a:defRPr sz="1200">
                <a:solidFill>
                  <a:schemeClr val="tx1"/>
                </a:solidFill>
                <a:latin typeface="Calibri" pitchFamily="34" charset="0"/>
              </a:defRPr>
            </a:lvl4pPr>
            <a:lvl5pPr marL="2057400" indent="-228600" defTabSz="457200">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lgn="r"/>
            <a:fld id="{86AC44AB-99D0-4174-821F-59A87B316779}" type="slidenum">
              <a:rPr lang="en-US" altLang="fr-FR">
                <a:latin typeface="Arial" pitchFamily="34" charset="0"/>
                <a:ea typeface="ＭＳ Ｐゴシック" pitchFamily="34" charset="-128"/>
              </a:rPr>
              <a:pPr algn="r"/>
              <a:t>10</a:t>
            </a:fld>
            <a:endParaRPr lang="en-US" altLang="fr-FR" dirty="0">
              <a:latin typeface="Arial" pitchFamily="34" charset="0"/>
              <a:ea typeface="ＭＳ Ｐゴシック" pitchFamily="34" charset="-128"/>
            </a:endParaRPr>
          </a:p>
        </p:txBody>
      </p:sp>
    </p:spTree>
    <p:extLst>
      <p:ext uri="{BB962C8B-B14F-4D97-AF65-F5344CB8AC3E}">
        <p14:creationId xmlns:p14="http://schemas.microsoft.com/office/powerpoint/2010/main" val="321043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BE"/>
          </a:p>
        </p:txBody>
      </p:sp>
      <p:sp>
        <p:nvSpPr>
          <p:cNvPr id="4" name="Date Placeholder 3"/>
          <p:cNvSpPr>
            <a:spLocks noGrp="1"/>
          </p:cNvSpPr>
          <p:nvPr>
            <p:ph type="dt" sz="half" idx="10"/>
          </p:nvPr>
        </p:nvSpPr>
        <p:spPr/>
        <p:txBody>
          <a:bodyPr/>
          <a:lstStyle/>
          <a:p>
            <a:fld id="{02684DDF-A05A-4137-8151-9E0A735CB744}" type="datetime1">
              <a:rPr lang="en-AU" smtClean="0"/>
              <a:t>22/11/2016</a:t>
            </a:fld>
            <a:endParaRPr lang="fr-BE"/>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6" name="Slide Number Placeholder 5"/>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357841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D6C8A084-32BA-4008-B3FC-08A2A5E40859}" type="datetime1">
              <a:rPr lang="en-AU" smtClean="0"/>
              <a:t>22/11/2016</a:t>
            </a:fld>
            <a:endParaRPr lang="fr-BE"/>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6" name="Slide Number Placeholder 5"/>
          <p:cNvSpPr>
            <a:spLocks noGrp="1"/>
          </p:cNvSpPr>
          <p:nvPr>
            <p:ph type="sldNum" sz="quarter" idx="12"/>
          </p:nvPr>
        </p:nvSpPr>
        <p:spPr/>
        <p:txBody>
          <a:bodyPr/>
          <a:lstStyle/>
          <a:p>
            <a:fld id="{BD4F50D5-E679-4F9C-835E-AF8FC39013A6}" type="slidenum">
              <a:rPr lang="fr-BE" smtClean="0"/>
              <a:t>‹#›</a:t>
            </a:fld>
            <a:endParaRPr lang="fr-BE"/>
          </a:p>
        </p:txBody>
      </p:sp>
    </p:spTree>
    <p:extLst>
      <p:ext uri="{BB962C8B-B14F-4D97-AF65-F5344CB8AC3E}">
        <p14:creationId xmlns:p14="http://schemas.microsoft.com/office/powerpoint/2010/main" val="108515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126D2341-B866-47CC-AA7E-A682F92C9763}" type="datetime1">
              <a:rPr lang="en-AU" smtClean="0"/>
              <a:t>22/11/2016</a:t>
            </a:fld>
            <a:endParaRPr lang="fr-BE"/>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6" name="Slide Number Placeholder 5"/>
          <p:cNvSpPr>
            <a:spLocks noGrp="1"/>
          </p:cNvSpPr>
          <p:nvPr>
            <p:ph type="sldNum" sz="quarter" idx="12"/>
          </p:nvPr>
        </p:nvSpPr>
        <p:spPr/>
        <p:txBody>
          <a:bodyPr/>
          <a:lstStyle/>
          <a:p>
            <a:fld id="{BD4F50D5-E679-4F9C-835E-AF8FC39013A6}" type="slidenum">
              <a:rPr lang="fr-BE" smtClean="0"/>
              <a:t>‹#›</a:t>
            </a:fld>
            <a:endParaRPr lang="fr-BE"/>
          </a:p>
        </p:txBody>
      </p:sp>
    </p:spTree>
    <p:extLst>
      <p:ext uri="{BB962C8B-B14F-4D97-AF65-F5344CB8AC3E}">
        <p14:creationId xmlns:p14="http://schemas.microsoft.com/office/powerpoint/2010/main" val="2760140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fld id="{132649FF-4315-4949-9D84-916F691DE172}" type="datetime1">
              <a:rPr lang="en-AU" smtClean="0"/>
              <a:t>22/11/2016</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US" smtClean="0"/>
              <a:t>Field Pilot Version -DRAFT</a:t>
            </a: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1938FB3F-D513-45C3-B196-DD4890A5DEE7}" type="slidenum">
              <a:rPr lang="en-US"/>
              <a:pPr>
                <a:defRPr/>
              </a:pPr>
              <a:t>‹#›</a:t>
            </a:fld>
            <a:endParaRPr lang="en-US"/>
          </a:p>
        </p:txBody>
      </p:sp>
    </p:spTree>
    <p:extLst>
      <p:ext uri="{BB962C8B-B14F-4D97-AF65-F5344CB8AC3E}">
        <p14:creationId xmlns:p14="http://schemas.microsoft.com/office/powerpoint/2010/main" val="181216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10"/>
          </p:nvPr>
        </p:nvSpPr>
        <p:spPr/>
        <p:txBody>
          <a:bodyPr/>
          <a:lstStyle/>
          <a:p>
            <a:fld id="{C5A2EA0C-D868-4A9A-B60A-D2C49302A877}" type="datetime1">
              <a:rPr lang="en-AU" smtClean="0"/>
              <a:t>22/11/2016</a:t>
            </a:fld>
            <a:endParaRPr lang="fr-BE"/>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6" name="Slide Number Placeholder 5"/>
          <p:cNvSpPr>
            <a:spLocks noGrp="1"/>
          </p:cNvSpPr>
          <p:nvPr>
            <p:ph type="sldNum" sz="quarter" idx="12"/>
          </p:nvPr>
        </p:nvSpPr>
        <p:spPr>
          <a:xfrm>
            <a:off x="7046912" y="6520259"/>
            <a:ext cx="2133600" cy="365125"/>
          </a:xfrm>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1467506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75193-A193-4EE0-BEFC-01C4AEB70E23}" type="datetime1">
              <a:rPr lang="en-AU" smtClean="0"/>
              <a:t>22/11/2016</a:t>
            </a:fld>
            <a:endParaRPr lang="fr-BE"/>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6" name="Slide Number Placeholder 5"/>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288683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Date Placeholder 4"/>
          <p:cNvSpPr>
            <a:spLocks noGrp="1"/>
          </p:cNvSpPr>
          <p:nvPr>
            <p:ph type="dt" sz="half" idx="10"/>
          </p:nvPr>
        </p:nvSpPr>
        <p:spPr/>
        <p:txBody>
          <a:bodyPr/>
          <a:lstStyle/>
          <a:p>
            <a:fld id="{0779470A-2B33-4A07-B9DF-E17F8B94FFE6}" type="datetime1">
              <a:rPr lang="en-AU" smtClean="0"/>
              <a:t>22/11/2016</a:t>
            </a:fld>
            <a:endParaRPr lang="fr-BE"/>
          </a:p>
        </p:txBody>
      </p:sp>
      <p:sp>
        <p:nvSpPr>
          <p:cNvPr id="7" name="Slide Number Placeholder 6"/>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2447191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7" name="Date Placeholder 6"/>
          <p:cNvSpPr>
            <a:spLocks noGrp="1"/>
          </p:cNvSpPr>
          <p:nvPr>
            <p:ph type="dt" sz="half" idx="10"/>
          </p:nvPr>
        </p:nvSpPr>
        <p:spPr/>
        <p:txBody>
          <a:bodyPr/>
          <a:lstStyle/>
          <a:p>
            <a:fld id="{9584D06A-DD8A-4EAB-B64C-0B7D68B7C5BC}" type="datetime1">
              <a:rPr lang="en-AU" smtClean="0"/>
              <a:t>22/11/2016</a:t>
            </a:fld>
            <a:endParaRPr lang="fr-BE"/>
          </a:p>
        </p:txBody>
      </p:sp>
      <p:sp>
        <p:nvSpPr>
          <p:cNvPr id="8" name="Footer Placeholder 7"/>
          <p:cNvSpPr>
            <a:spLocks noGrp="1"/>
          </p:cNvSpPr>
          <p:nvPr>
            <p:ph type="ftr" sz="quarter" idx="11"/>
          </p:nvPr>
        </p:nvSpPr>
        <p:spPr/>
        <p:txBody>
          <a:bodyPr/>
          <a:lstStyle/>
          <a:p>
            <a:r>
              <a:rPr lang="fr-BE" smtClean="0"/>
              <a:t>Field Pilot Version -DRAFT</a:t>
            </a:r>
            <a:endParaRPr lang="fr-BE"/>
          </a:p>
        </p:txBody>
      </p:sp>
      <p:sp>
        <p:nvSpPr>
          <p:cNvPr id="9" name="Slide Number Placeholder 8"/>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1464630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BE"/>
          </a:p>
        </p:txBody>
      </p:sp>
      <p:sp>
        <p:nvSpPr>
          <p:cNvPr id="3" name="Date Placeholder 2"/>
          <p:cNvSpPr>
            <a:spLocks noGrp="1"/>
          </p:cNvSpPr>
          <p:nvPr>
            <p:ph type="dt" sz="half" idx="10"/>
          </p:nvPr>
        </p:nvSpPr>
        <p:spPr/>
        <p:txBody>
          <a:bodyPr/>
          <a:lstStyle/>
          <a:p>
            <a:fld id="{EE89744E-2B8E-4C3E-A84C-66AC7FCC4EE7}" type="datetime1">
              <a:rPr lang="en-AU" smtClean="0"/>
              <a:t>22/11/2016</a:t>
            </a:fld>
            <a:endParaRPr lang="fr-BE"/>
          </a:p>
        </p:txBody>
      </p:sp>
      <p:sp>
        <p:nvSpPr>
          <p:cNvPr id="4" name="Footer Placeholder 3"/>
          <p:cNvSpPr>
            <a:spLocks noGrp="1"/>
          </p:cNvSpPr>
          <p:nvPr>
            <p:ph type="ftr" sz="quarter" idx="11"/>
          </p:nvPr>
        </p:nvSpPr>
        <p:spPr/>
        <p:txBody>
          <a:bodyPr/>
          <a:lstStyle/>
          <a:p>
            <a:r>
              <a:rPr lang="fr-BE" smtClean="0"/>
              <a:t>Field Pilot Version -DRAFT</a:t>
            </a:r>
            <a:endParaRPr lang="fr-BE"/>
          </a:p>
        </p:txBody>
      </p:sp>
      <p:sp>
        <p:nvSpPr>
          <p:cNvPr id="5" name="Slide Number Placeholder 4"/>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352009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0E6EE-330C-4DC9-8317-D70C6E104F34}" type="datetime1">
              <a:rPr lang="en-AU" smtClean="0"/>
              <a:t>22/11/2016</a:t>
            </a:fld>
            <a:endParaRPr lang="fr-BE"/>
          </a:p>
        </p:txBody>
      </p:sp>
      <p:sp>
        <p:nvSpPr>
          <p:cNvPr id="3" name="Footer Placeholder 2"/>
          <p:cNvSpPr>
            <a:spLocks noGrp="1"/>
          </p:cNvSpPr>
          <p:nvPr>
            <p:ph type="ftr" sz="quarter" idx="11"/>
          </p:nvPr>
        </p:nvSpPr>
        <p:spPr/>
        <p:txBody>
          <a:bodyPr/>
          <a:lstStyle/>
          <a:p>
            <a:r>
              <a:rPr lang="fr-BE" smtClean="0"/>
              <a:t>Field Pilot Version -DRAFT</a:t>
            </a:r>
            <a:endParaRPr lang="fr-BE"/>
          </a:p>
        </p:txBody>
      </p:sp>
      <p:sp>
        <p:nvSpPr>
          <p:cNvPr id="4" name="Slide Number Placeholder 3"/>
          <p:cNvSpPr>
            <a:spLocks noGrp="1"/>
          </p:cNvSpPr>
          <p:nvPr>
            <p:ph type="sldNum" sz="quarter" idx="12"/>
          </p:nvPr>
        </p:nvSpPr>
        <p:spPr/>
        <p:txBody>
          <a:bodyPr/>
          <a:lstStyle>
            <a:lvl1pPr>
              <a:defRPr sz="1600"/>
            </a:lvl1pPr>
          </a:lstStyle>
          <a:p>
            <a:fld id="{BD4F50D5-E679-4F9C-835E-AF8FC39013A6}" type="slidenum">
              <a:rPr lang="fr-BE" smtClean="0"/>
              <a:pPr/>
              <a:t>‹#›</a:t>
            </a:fld>
            <a:endParaRPr lang="fr-BE"/>
          </a:p>
        </p:txBody>
      </p:sp>
    </p:spTree>
    <p:extLst>
      <p:ext uri="{BB962C8B-B14F-4D97-AF65-F5344CB8AC3E}">
        <p14:creationId xmlns:p14="http://schemas.microsoft.com/office/powerpoint/2010/main" val="1093376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722B2-E6C4-4878-966D-FEF2090E1BC8}" type="datetime1">
              <a:rPr lang="en-AU" smtClean="0"/>
              <a:t>22/11/2016</a:t>
            </a:fld>
            <a:endParaRPr lang="fr-BE"/>
          </a:p>
        </p:txBody>
      </p:sp>
      <p:sp>
        <p:nvSpPr>
          <p:cNvPr id="6" name="Footer Placeholder 5"/>
          <p:cNvSpPr>
            <a:spLocks noGrp="1"/>
          </p:cNvSpPr>
          <p:nvPr>
            <p:ph type="ftr" sz="quarter" idx="11"/>
          </p:nvPr>
        </p:nvSpPr>
        <p:spPr/>
        <p:txBody>
          <a:bodyPr/>
          <a:lstStyle/>
          <a:p>
            <a:r>
              <a:rPr lang="fr-BE" smtClean="0"/>
              <a:t>Field Pilot Version -DRAFT</a:t>
            </a:r>
            <a:endParaRPr lang="fr-BE"/>
          </a:p>
        </p:txBody>
      </p:sp>
      <p:sp>
        <p:nvSpPr>
          <p:cNvPr id="7" name="Slide Number Placeholder 6"/>
          <p:cNvSpPr>
            <a:spLocks noGrp="1"/>
          </p:cNvSpPr>
          <p:nvPr>
            <p:ph type="sldNum" sz="quarter" idx="12"/>
          </p:nvPr>
        </p:nvSpPr>
        <p:spPr/>
        <p:txBody>
          <a:bodyPr/>
          <a:lstStyle/>
          <a:p>
            <a:fld id="{BD4F50D5-E679-4F9C-835E-AF8FC39013A6}" type="slidenum">
              <a:rPr lang="fr-BE" smtClean="0"/>
              <a:t>‹#›</a:t>
            </a:fld>
            <a:endParaRPr lang="fr-BE"/>
          </a:p>
        </p:txBody>
      </p:sp>
    </p:spTree>
    <p:extLst>
      <p:ext uri="{BB962C8B-B14F-4D97-AF65-F5344CB8AC3E}">
        <p14:creationId xmlns:p14="http://schemas.microsoft.com/office/powerpoint/2010/main" val="1558902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DFEA16-F081-49A9-B360-F13E3B4FC81F}" type="datetime1">
              <a:rPr lang="en-AU" smtClean="0"/>
              <a:t>22/11/2016</a:t>
            </a:fld>
            <a:endParaRPr lang="fr-BE"/>
          </a:p>
        </p:txBody>
      </p:sp>
      <p:sp>
        <p:nvSpPr>
          <p:cNvPr id="6" name="Footer Placeholder 5"/>
          <p:cNvSpPr>
            <a:spLocks noGrp="1"/>
          </p:cNvSpPr>
          <p:nvPr>
            <p:ph type="ftr" sz="quarter" idx="11"/>
          </p:nvPr>
        </p:nvSpPr>
        <p:spPr/>
        <p:txBody>
          <a:bodyPr/>
          <a:lstStyle/>
          <a:p>
            <a:r>
              <a:rPr lang="fr-BE" smtClean="0"/>
              <a:t>Field Pilot Version -DRAFT</a:t>
            </a:r>
            <a:endParaRPr lang="fr-BE"/>
          </a:p>
        </p:txBody>
      </p:sp>
      <p:sp>
        <p:nvSpPr>
          <p:cNvPr id="7" name="Slide Number Placeholder 6"/>
          <p:cNvSpPr>
            <a:spLocks noGrp="1"/>
          </p:cNvSpPr>
          <p:nvPr>
            <p:ph type="sldNum" sz="quarter" idx="12"/>
          </p:nvPr>
        </p:nvSpPr>
        <p:spPr/>
        <p:txBody>
          <a:bodyPr/>
          <a:lstStyle/>
          <a:p>
            <a:fld id="{BD4F50D5-E679-4F9C-835E-AF8FC39013A6}" type="slidenum">
              <a:rPr lang="fr-BE" smtClean="0"/>
              <a:t>‹#›</a:t>
            </a:fld>
            <a:endParaRPr lang="fr-BE"/>
          </a:p>
        </p:txBody>
      </p:sp>
    </p:spTree>
    <p:extLst>
      <p:ext uri="{BB962C8B-B14F-4D97-AF65-F5344CB8AC3E}">
        <p14:creationId xmlns:p14="http://schemas.microsoft.com/office/powerpoint/2010/main" val="1594916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E58953-0A79-4A30-A142-0686A569DC84}" type="datetime1">
              <a:rPr lang="en-AU" smtClean="0"/>
              <a:t>22/11/2016</a:t>
            </a:fld>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Field Pilot Version -DRAFT</a:t>
            </a:r>
            <a:endParaRPr lang="fr-BE"/>
          </a:p>
        </p:txBody>
      </p:sp>
      <p:sp>
        <p:nvSpPr>
          <p:cNvPr id="6" name="Slide Number Placeholder 5"/>
          <p:cNvSpPr>
            <a:spLocks noGrp="1"/>
          </p:cNvSpPr>
          <p:nvPr>
            <p:ph type="sldNum" sz="quarter" idx="4"/>
          </p:nvPr>
        </p:nvSpPr>
        <p:spPr>
          <a:xfrm>
            <a:off x="7046912" y="64482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F50D5-E679-4F9C-835E-AF8FC39013A6}" type="slidenum">
              <a:rPr lang="fr-BE" smtClean="0"/>
              <a:t>‹#›</a:t>
            </a:fld>
            <a:endParaRPr lang="fr-BE"/>
          </a:p>
        </p:txBody>
      </p:sp>
    </p:spTree>
    <p:extLst>
      <p:ext uri="{BB962C8B-B14F-4D97-AF65-F5344CB8AC3E}">
        <p14:creationId xmlns:p14="http://schemas.microsoft.com/office/powerpoint/2010/main" val="1472372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ctrTitle"/>
          </p:nvPr>
        </p:nvSpPr>
        <p:spPr/>
        <p:txBody>
          <a:bodyPr rtlCol="0">
            <a:normAutofit/>
          </a:bodyPr>
          <a:lstStyle/>
          <a:p>
            <a:pPr eaLnBrk="1" fontAlgn="auto" hangingPunct="1">
              <a:spcAft>
                <a:spcPts val="0"/>
              </a:spcAft>
              <a:defRPr/>
            </a:pPr>
            <a:r>
              <a:rPr lang="en-US" altLang="fr-FR" b="1" dirty="0" smtClean="0"/>
              <a:t>Module 6: Enhanced Adherence Counselling (EAC)</a:t>
            </a:r>
          </a:p>
        </p:txBody>
      </p:sp>
      <p:sp>
        <p:nvSpPr>
          <p:cNvPr id="3078" name="TextBox 5"/>
          <p:cNvSpPr txBox="1">
            <a:spLocks noChangeArrowheads="1"/>
          </p:cNvSpPr>
          <p:nvPr/>
        </p:nvSpPr>
        <p:spPr bwMode="auto">
          <a:xfrm>
            <a:off x="2699295" y="6011441"/>
            <a:ext cx="3744913"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fr-FR" sz="1800" dirty="0">
                <a:solidFill>
                  <a:srgbClr val="15158D"/>
                </a:solidFill>
              </a:rPr>
              <a:t>Suitable for Clinicians and </a:t>
            </a:r>
            <a:r>
              <a:rPr lang="en-US" altLang="fr-FR" sz="1800" dirty="0">
                <a:solidFill>
                  <a:srgbClr val="15158D"/>
                </a:solidFill>
                <a:cs typeface="Calibri" pitchFamily="34" charset="0"/>
              </a:rPr>
              <a:t>Counsellors</a:t>
            </a:r>
            <a:endParaRPr lang="en-US" altLang="fr-FR" sz="1800" dirty="0">
              <a:solidFill>
                <a:srgbClr val="15158D"/>
              </a:solidFill>
            </a:endParaRPr>
          </a:p>
        </p:txBody>
      </p:sp>
      <p:sp>
        <p:nvSpPr>
          <p:cNvPr id="10" name="TextBox 1"/>
          <p:cNvSpPr txBox="1">
            <a:spLocks noChangeArrowheads="1"/>
          </p:cNvSpPr>
          <p:nvPr/>
        </p:nvSpPr>
        <p:spPr bwMode="auto">
          <a:xfrm>
            <a:off x="3718959" y="366006"/>
            <a:ext cx="17171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4000" dirty="0" smtClean="0">
                <a:solidFill>
                  <a:srgbClr val="E30B0B"/>
                </a:solidFill>
                <a:latin typeface="Aharoni" panose="02010803020104030203" pitchFamily="2" charset="-79"/>
                <a:cs typeface="Aharoni" panose="02010803020104030203" pitchFamily="2" charset="-79"/>
              </a:rPr>
              <a:t>DRAFT</a:t>
            </a:r>
            <a:endParaRPr lang="en-US" altLang="en-US" sz="4000" dirty="0">
              <a:solidFill>
                <a:srgbClr val="E30B0B"/>
              </a:solidFill>
              <a:latin typeface="Aharoni" panose="02010803020104030203" pitchFamily="2" charset="-79"/>
              <a:cs typeface="Aharoni" panose="02010803020104030203" pitchFamily="2" charset="-79"/>
            </a:endParaRPr>
          </a:p>
        </p:txBody>
      </p:sp>
      <p:sp>
        <p:nvSpPr>
          <p:cNvPr id="3" name="Slide Number Placeholder 2"/>
          <p:cNvSpPr>
            <a:spLocks noGrp="1"/>
          </p:cNvSpPr>
          <p:nvPr>
            <p:ph type="sldNum" sz="quarter" idx="12"/>
          </p:nvPr>
        </p:nvSpPr>
        <p:spPr/>
        <p:txBody>
          <a:bodyPr/>
          <a:lstStyle/>
          <a:p>
            <a:fld id="{BD4F50D5-E679-4F9C-835E-AF8FC39013A6}" type="slidenum">
              <a:rPr lang="fr-BE" smtClean="0"/>
              <a:t>1</a:t>
            </a:fld>
            <a:endParaRPr lang="fr-BE" dirty="0"/>
          </a:p>
        </p:txBody>
      </p:sp>
    </p:spTree>
    <p:extLst>
      <p:ext uri="{BB962C8B-B14F-4D97-AF65-F5344CB8AC3E}">
        <p14:creationId xmlns:p14="http://schemas.microsoft.com/office/powerpoint/2010/main" val="4277005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txBox="1">
            <a:spLocks noGrp="1"/>
          </p:cNvSpPr>
          <p:nvPr/>
        </p:nvSpPr>
        <p:spPr bwMode="auto">
          <a:xfrm>
            <a:off x="7010400" y="653573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r"/>
            <a:fld id="{5C9FA41F-0D4E-46F8-9084-20BDB2D9302D}" type="slidenum">
              <a:rPr lang="en-US" altLang="fr-FR" sz="1000">
                <a:solidFill>
                  <a:srgbClr val="FFFFFF"/>
                </a:solidFill>
                <a:latin typeface="Arial" pitchFamily="34" charset="0"/>
                <a:ea typeface="ＭＳ Ｐゴシック" pitchFamily="34" charset="-128"/>
              </a:rPr>
              <a:pPr algn="r"/>
              <a:t>10</a:t>
            </a:fld>
            <a:endParaRPr lang="en-US" altLang="fr-FR" sz="1000" dirty="0">
              <a:solidFill>
                <a:srgbClr val="FFFFFF"/>
              </a:solidFill>
              <a:latin typeface="Arial" pitchFamily="34" charset="0"/>
              <a:ea typeface="ＭＳ Ｐゴシック" pitchFamily="34" charset="-128"/>
            </a:endParaRPr>
          </a:p>
        </p:txBody>
      </p:sp>
      <p:sp>
        <p:nvSpPr>
          <p:cNvPr id="2" name="TextBox 1"/>
          <p:cNvSpPr txBox="1"/>
          <p:nvPr/>
        </p:nvSpPr>
        <p:spPr>
          <a:xfrm>
            <a:off x="853085" y="128727"/>
            <a:ext cx="7560840" cy="707886"/>
          </a:xfrm>
          <a:prstGeom prst="rect">
            <a:avLst/>
          </a:prstGeom>
          <a:noFill/>
        </p:spPr>
        <p:txBody>
          <a:bodyPr wrap="square" rtlCol="0">
            <a:spAutoFit/>
          </a:bodyPr>
          <a:lstStyle/>
          <a:p>
            <a:pPr algn="ctr"/>
            <a:r>
              <a:rPr lang="en-US" sz="4000" b="1" dirty="0" smtClean="0"/>
              <a:t>Categories of Adherence</a:t>
            </a:r>
            <a:r>
              <a:rPr lang="fr-BE" sz="4000" b="1" dirty="0" smtClean="0"/>
              <a:t> </a:t>
            </a:r>
            <a:r>
              <a:rPr lang="en-GB" sz="4000" b="1" dirty="0" smtClean="0"/>
              <a:t>Barriers</a:t>
            </a:r>
            <a:endParaRPr lang="en-GB" sz="4000" b="1" dirty="0"/>
          </a:p>
        </p:txBody>
      </p:sp>
      <p:sp>
        <p:nvSpPr>
          <p:cNvPr id="10" name="Freeform 9"/>
          <p:cNvSpPr/>
          <p:nvPr/>
        </p:nvSpPr>
        <p:spPr>
          <a:xfrm>
            <a:off x="5411608" y="4513384"/>
            <a:ext cx="3120832" cy="1777247"/>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solidFill>
            <a:srgbClr val="C00000"/>
          </a:solidFill>
          <a:ln w="57150">
            <a:noFill/>
          </a:ln>
        </p:spPr>
        <p:style>
          <a:lnRef idx="2">
            <a:schemeClr val="accent2"/>
          </a:lnRef>
          <a:fillRef idx="1">
            <a:schemeClr val="lt1"/>
          </a:fillRef>
          <a:effectRef idx="0">
            <a:schemeClr val="accent2"/>
          </a:effectRef>
          <a:fontRef idx="minor">
            <a:schemeClr val="dk1"/>
          </a:fontRef>
        </p:style>
        <p:txBody>
          <a:bodyPr spcFirstLastPara="0" vert="horz" wrap="square" lIns="1036250" tIns="544312" rIns="100000" bIns="100000" numCol="1" spcCol="1270" anchor="t" anchorCtr="0">
            <a:noAutofit/>
          </a:bodyPr>
          <a:lstStyle/>
          <a:p>
            <a:pPr marL="171450" lvl="1" indent="-171450" defTabSz="711200">
              <a:lnSpc>
                <a:spcPct val="90000"/>
              </a:lnSpc>
              <a:spcBef>
                <a:spcPct val="0"/>
              </a:spcBef>
              <a:spcAft>
                <a:spcPct val="15000"/>
              </a:spcAft>
              <a:buChar char="••"/>
            </a:pPr>
            <a:r>
              <a:rPr lang="en-US" b="1" dirty="0">
                <a:solidFill>
                  <a:schemeClr val="bg1"/>
                </a:solidFill>
              </a:rPr>
              <a:t>Depression</a:t>
            </a:r>
          </a:p>
          <a:p>
            <a:pPr marL="171450" lvl="1" indent="-171450" defTabSz="711200">
              <a:lnSpc>
                <a:spcPct val="90000"/>
              </a:lnSpc>
              <a:spcBef>
                <a:spcPct val="0"/>
              </a:spcBef>
              <a:spcAft>
                <a:spcPct val="15000"/>
              </a:spcAft>
              <a:buChar char="••"/>
            </a:pPr>
            <a:r>
              <a:rPr lang="en-US" b="1" dirty="0">
                <a:solidFill>
                  <a:schemeClr val="bg1"/>
                </a:solidFill>
              </a:rPr>
              <a:t>Anxiety</a:t>
            </a:r>
          </a:p>
        </p:txBody>
      </p:sp>
      <p:sp>
        <p:nvSpPr>
          <p:cNvPr id="11" name="Freeform 10"/>
          <p:cNvSpPr/>
          <p:nvPr/>
        </p:nvSpPr>
        <p:spPr>
          <a:xfrm>
            <a:off x="611560" y="4513384"/>
            <a:ext cx="3120832" cy="1777247"/>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solidFill>
            <a:srgbClr val="C00000"/>
          </a:solidFill>
          <a:ln w="57150">
            <a:noFill/>
          </a:ln>
        </p:spPr>
        <p:style>
          <a:lnRef idx="2">
            <a:schemeClr val="accent2"/>
          </a:lnRef>
          <a:fillRef idx="1">
            <a:schemeClr val="lt1"/>
          </a:fillRef>
          <a:effectRef idx="0">
            <a:schemeClr val="accent2"/>
          </a:effectRef>
          <a:fontRef idx="minor">
            <a:schemeClr val="dk1"/>
          </a:fontRef>
        </p:style>
        <p:txBody>
          <a:bodyPr spcFirstLastPara="0" vert="horz" wrap="square" lIns="100000" tIns="544312" rIns="1036250" bIns="100000" numCol="1" spcCol="1270" anchor="t" anchorCtr="0">
            <a:noAutofit/>
          </a:bodyPr>
          <a:lstStyle/>
          <a:p>
            <a:pPr marL="171450" lvl="1" indent="-171450" defTabSz="711200">
              <a:lnSpc>
                <a:spcPct val="90000"/>
              </a:lnSpc>
              <a:spcBef>
                <a:spcPct val="0"/>
              </a:spcBef>
              <a:spcAft>
                <a:spcPct val="15000"/>
              </a:spcAft>
              <a:buChar char="••"/>
            </a:pPr>
            <a:r>
              <a:rPr lang="en-US" b="1" dirty="0">
                <a:solidFill>
                  <a:schemeClr val="bg1"/>
                </a:solidFill>
              </a:rPr>
              <a:t>Skills</a:t>
            </a:r>
          </a:p>
          <a:p>
            <a:pPr marL="171450" lvl="1" indent="-171450" defTabSz="711200">
              <a:lnSpc>
                <a:spcPct val="90000"/>
              </a:lnSpc>
              <a:spcBef>
                <a:spcPct val="0"/>
              </a:spcBef>
              <a:spcAft>
                <a:spcPct val="15000"/>
              </a:spcAft>
              <a:buChar char="••"/>
            </a:pPr>
            <a:r>
              <a:rPr lang="en-US" b="1" dirty="0">
                <a:solidFill>
                  <a:schemeClr val="bg1"/>
                </a:solidFill>
              </a:rPr>
              <a:t>Routines</a:t>
            </a:r>
          </a:p>
          <a:p>
            <a:pPr marL="171450" lvl="1" indent="-171450" defTabSz="711200">
              <a:lnSpc>
                <a:spcPct val="90000"/>
              </a:lnSpc>
              <a:spcBef>
                <a:spcPct val="0"/>
              </a:spcBef>
              <a:spcAft>
                <a:spcPct val="15000"/>
              </a:spcAft>
              <a:buChar char="••"/>
            </a:pPr>
            <a:r>
              <a:rPr lang="en-US" b="1" dirty="0" smtClean="0">
                <a:solidFill>
                  <a:schemeClr val="bg1"/>
                </a:solidFill>
              </a:rPr>
              <a:t>Habits</a:t>
            </a:r>
            <a:endParaRPr lang="en-US" b="1" dirty="0">
              <a:solidFill>
                <a:schemeClr val="bg1"/>
              </a:solidFill>
            </a:endParaRPr>
          </a:p>
        </p:txBody>
      </p:sp>
      <p:sp>
        <p:nvSpPr>
          <p:cNvPr id="12" name="Freeform 11"/>
          <p:cNvSpPr/>
          <p:nvPr/>
        </p:nvSpPr>
        <p:spPr>
          <a:xfrm>
            <a:off x="5411608" y="1435731"/>
            <a:ext cx="3120832" cy="1777247"/>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solidFill>
            <a:srgbClr val="C00000"/>
          </a:solidFill>
          <a:ln w="57150">
            <a:noFill/>
          </a:ln>
        </p:spPr>
        <p:style>
          <a:lnRef idx="2">
            <a:schemeClr val="accent2"/>
          </a:lnRef>
          <a:fillRef idx="1">
            <a:schemeClr val="lt1"/>
          </a:fillRef>
          <a:effectRef idx="0">
            <a:schemeClr val="accent2"/>
          </a:effectRef>
          <a:fontRef idx="minor">
            <a:schemeClr val="dk1"/>
          </a:fontRef>
        </p:style>
        <p:txBody>
          <a:bodyPr spcFirstLastPara="0" vert="horz" wrap="square" lIns="1036250" tIns="100000" rIns="100000" bIns="544312" numCol="1" spcCol="1270" anchor="t" anchorCtr="0">
            <a:noAutofit/>
          </a:bodyPr>
          <a:lstStyle/>
          <a:p>
            <a:pPr marL="171450" lvl="1" indent="-171450" algn="l" defTabSz="711200" rtl="0">
              <a:lnSpc>
                <a:spcPct val="90000"/>
              </a:lnSpc>
              <a:spcBef>
                <a:spcPct val="0"/>
              </a:spcBef>
              <a:spcAft>
                <a:spcPct val="15000"/>
              </a:spcAft>
              <a:buChar char="••"/>
            </a:pPr>
            <a:r>
              <a:rPr lang="en-US" b="1" kern="1200" dirty="0" smtClean="0">
                <a:solidFill>
                  <a:schemeClr val="bg1"/>
                </a:solidFill>
              </a:rPr>
              <a:t>Life conditions</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smtClean="0">
                <a:solidFill>
                  <a:schemeClr val="bg1"/>
                </a:solidFill>
              </a:rPr>
              <a:t>Degree of social support</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err="1" smtClean="0">
                <a:solidFill>
                  <a:schemeClr val="bg1"/>
                </a:solidFill>
              </a:rPr>
              <a:t>Stigmatisation</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smtClean="0">
                <a:solidFill>
                  <a:schemeClr val="bg1"/>
                </a:solidFill>
              </a:rPr>
              <a:t>Financial means</a:t>
            </a:r>
            <a:endParaRPr lang="en-US" b="1" kern="1200" dirty="0">
              <a:solidFill>
                <a:schemeClr val="bg1"/>
              </a:solidFill>
            </a:endParaRPr>
          </a:p>
        </p:txBody>
      </p:sp>
      <p:sp>
        <p:nvSpPr>
          <p:cNvPr id="13" name="Freeform 12"/>
          <p:cNvSpPr/>
          <p:nvPr/>
        </p:nvSpPr>
        <p:spPr>
          <a:xfrm>
            <a:off x="611560" y="1435731"/>
            <a:ext cx="3120832" cy="1777247"/>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solidFill>
            <a:srgbClr val="C00000"/>
          </a:solidFill>
          <a:ln w="57150">
            <a:noFill/>
          </a:ln>
        </p:spPr>
        <p:style>
          <a:lnRef idx="2">
            <a:schemeClr val="accent2"/>
          </a:lnRef>
          <a:fillRef idx="1">
            <a:schemeClr val="lt1"/>
          </a:fillRef>
          <a:effectRef idx="0">
            <a:schemeClr val="accent2"/>
          </a:effectRef>
          <a:fontRef idx="minor">
            <a:schemeClr val="dk1"/>
          </a:fontRef>
        </p:style>
        <p:txBody>
          <a:bodyPr spcFirstLastPara="0" vert="horz" wrap="square" lIns="100000" tIns="100000" rIns="1036250" bIns="544312" numCol="1" spcCol="1270" anchor="t" anchorCtr="0">
            <a:noAutofit/>
          </a:bodyPr>
          <a:lstStyle/>
          <a:p>
            <a:pPr marL="171450" lvl="1" indent="-171450" algn="l" defTabSz="711200" rtl="0">
              <a:lnSpc>
                <a:spcPct val="90000"/>
              </a:lnSpc>
              <a:spcBef>
                <a:spcPct val="0"/>
              </a:spcBef>
              <a:spcAft>
                <a:spcPct val="15000"/>
              </a:spcAft>
              <a:buChar char="••"/>
            </a:pPr>
            <a:r>
              <a:rPr lang="en-US" b="1" kern="1200" dirty="0" smtClean="0">
                <a:solidFill>
                  <a:schemeClr val="bg1"/>
                </a:solidFill>
              </a:rPr>
              <a:t>Knowledge</a:t>
            </a:r>
          </a:p>
          <a:p>
            <a:pPr marL="171450" lvl="1" indent="-171450" algn="l" defTabSz="711200" rtl="0">
              <a:lnSpc>
                <a:spcPct val="90000"/>
              </a:lnSpc>
              <a:spcBef>
                <a:spcPct val="0"/>
              </a:spcBef>
              <a:spcAft>
                <a:spcPct val="15000"/>
              </a:spcAft>
              <a:buChar char="••"/>
            </a:pPr>
            <a:r>
              <a:rPr lang="en-US" b="1" kern="1200" dirty="0" smtClean="0">
                <a:solidFill>
                  <a:schemeClr val="bg1"/>
                </a:solidFill>
              </a:rPr>
              <a:t>Information</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smtClean="0">
                <a:solidFill>
                  <a:schemeClr val="bg1"/>
                </a:solidFill>
              </a:rPr>
              <a:t>Perception</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smtClean="0">
                <a:solidFill>
                  <a:schemeClr val="bg1"/>
                </a:solidFill>
              </a:rPr>
              <a:t>Motivation</a:t>
            </a:r>
            <a:endParaRPr lang="en-US" b="1" kern="1200" dirty="0">
              <a:solidFill>
                <a:schemeClr val="bg1"/>
              </a:solidFill>
            </a:endParaRPr>
          </a:p>
          <a:p>
            <a:pPr marL="171450" lvl="1" indent="-171450" algn="l" defTabSz="711200" rtl="0">
              <a:lnSpc>
                <a:spcPct val="90000"/>
              </a:lnSpc>
              <a:spcBef>
                <a:spcPct val="0"/>
              </a:spcBef>
              <a:spcAft>
                <a:spcPct val="15000"/>
              </a:spcAft>
              <a:buChar char="••"/>
            </a:pPr>
            <a:r>
              <a:rPr lang="en-US" b="1" kern="1200" dirty="0" smtClean="0">
                <a:solidFill>
                  <a:schemeClr val="bg1"/>
                </a:solidFill>
              </a:rPr>
              <a:t>Experience of side effects</a:t>
            </a:r>
            <a:endParaRPr lang="en-US" b="1" kern="1200" dirty="0">
              <a:solidFill>
                <a:schemeClr val="bg1"/>
              </a:solidFill>
            </a:endParaRPr>
          </a:p>
        </p:txBody>
      </p:sp>
      <p:sp>
        <p:nvSpPr>
          <p:cNvPr id="14" name="Freeform 13"/>
          <p:cNvSpPr/>
          <p:nvPr/>
        </p:nvSpPr>
        <p:spPr>
          <a:xfrm>
            <a:off x="2566998" y="1858179"/>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709123" rIns="135128" bIns="135128" numCol="1" spcCol="1270" anchor="ctr" anchorCtr="0">
            <a:noAutofit/>
          </a:bodyPr>
          <a:lstStyle/>
          <a:p>
            <a:pPr lvl="0" algn="ctr" defTabSz="844550" rtl="0">
              <a:lnSpc>
                <a:spcPct val="90000"/>
              </a:lnSpc>
              <a:spcBef>
                <a:spcPct val="0"/>
              </a:spcBef>
              <a:spcAft>
                <a:spcPct val="35000"/>
              </a:spcAft>
            </a:pPr>
            <a:r>
              <a:rPr lang="en-US" sz="1900" b="1" kern="1200" dirty="0" smtClean="0"/>
              <a:t>Cognitive</a:t>
            </a:r>
            <a:endParaRPr lang="en-US" sz="1900" b="1" kern="1200" dirty="0"/>
          </a:p>
        </p:txBody>
      </p:sp>
      <p:sp>
        <p:nvSpPr>
          <p:cNvPr id="15" name="Freeform 14"/>
          <p:cNvSpPr/>
          <p:nvPr/>
        </p:nvSpPr>
        <p:spPr>
          <a:xfrm>
            <a:off x="4617259" y="1858179"/>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709123" rIns="709123" bIns="135128" numCol="1" spcCol="1270" anchor="ctr" anchorCtr="0">
            <a:noAutofit/>
          </a:bodyPr>
          <a:lstStyle/>
          <a:p>
            <a:pPr lvl="0" algn="ctr" defTabSz="844550" rtl="0">
              <a:lnSpc>
                <a:spcPct val="90000"/>
              </a:lnSpc>
              <a:spcBef>
                <a:spcPct val="0"/>
              </a:spcBef>
              <a:spcAft>
                <a:spcPct val="35000"/>
              </a:spcAft>
            </a:pPr>
            <a:r>
              <a:rPr lang="en-US" sz="1900" b="1" kern="1200" smtClean="0"/>
              <a:t>Social-economic</a:t>
            </a:r>
            <a:endParaRPr lang="en-US" sz="1900" b="1" kern="1200"/>
          </a:p>
        </p:txBody>
      </p:sp>
      <p:sp>
        <p:nvSpPr>
          <p:cNvPr id="16" name="Freeform 15"/>
          <p:cNvSpPr/>
          <p:nvPr/>
        </p:nvSpPr>
        <p:spPr>
          <a:xfrm>
            <a:off x="4617259" y="3908440"/>
            <a:ext cx="1959741" cy="1959742"/>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135129" rIns="709123" bIns="709123" numCol="1" spcCol="1270" anchor="ctr" anchorCtr="0">
            <a:noAutofit/>
          </a:bodyPr>
          <a:lstStyle/>
          <a:p>
            <a:pPr lvl="0" algn="ctr" defTabSz="844550" rtl="0">
              <a:lnSpc>
                <a:spcPct val="90000"/>
              </a:lnSpc>
              <a:spcBef>
                <a:spcPct val="0"/>
              </a:spcBef>
              <a:spcAft>
                <a:spcPct val="35000"/>
              </a:spcAft>
            </a:pPr>
            <a:r>
              <a:rPr lang="en-US" sz="1900" b="1" kern="1200" dirty="0" smtClean="0"/>
              <a:t>Emotional</a:t>
            </a:r>
            <a:endParaRPr lang="en-US" sz="1900" b="1" kern="1200" dirty="0"/>
          </a:p>
        </p:txBody>
      </p:sp>
      <p:sp>
        <p:nvSpPr>
          <p:cNvPr id="17" name="Freeform 16"/>
          <p:cNvSpPr/>
          <p:nvPr/>
        </p:nvSpPr>
        <p:spPr>
          <a:xfrm>
            <a:off x="2566998" y="3908441"/>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135128" rIns="135128" bIns="709123" numCol="1" spcCol="1270" anchor="ctr" anchorCtr="0">
            <a:noAutofit/>
          </a:bodyPr>
          <a:lstStyle/>
          <a:p>
            <a:pPr lvl="0" algn="ctr" defTabSz="844550">
              <a:lnSpc>
                <a:spcPct val="90000"/>
              </a:lnSpc>
              <a:spcBef>
                <a:spcPct val="0"/>
              </a:spcBef>
              <a:spcAft>
                <a:spcPct val="35000"/>
              </a:spcAft>
            </a:pPr>
            <a:r>
              <a:rPr lang="en-US" sz="1900" b="1" dirty="0"/>
              <a:t>Behavioral</a:t>
            </a:r>
          </a:p>
        </p:txBody>
      </p:sp>
      <p:sp>
        <p:nvSpPr>
          <p:cNvPr id="3" name="Slide Number Placeholder 2"/>
          <p:cNvSpPr>
            <a:spLocks noGrp="1"/>
          </p:cNvSpPr>
          <p:nvPr>
            <p:ph type="sldNum" sz="quarter" idx="12"/>
          </p:nvPr>
        </p:nvSpPr>
        <p:spPr/>
        <p:txBody>
          <a:bodyPr/>
          <a:lstStyle/>
          <a:p>
            <a:fld id="{BD4F50D5-E679-4F9C-835E-AF8FC39013A6}" type="slidenum">
              <a:rPr lang="fr-BE" smtClean="0"/>
              <a:t>10</a:t>
            </a:fld>
            <a:endParaRPr lang="fr-BE" dirty="0"/>
          </a:p>
        </p:txBody>
      </p:sp>
    </p:spTree>
    <p:extLst>
      <p:ext uri="{BB962C8B-B14F-4D97-AF65-F5344CB8AC3E}">
        <p14:creationId xmlns:p14="http://schemas.microsoft.com/office/powerpoint/2010/main" val="219750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74638"/>
            <a:ext cx="8686800" cy="1143000"/>
          </a:xfrm>
        </p:spPr>
        <p:txBody>
          <a:bodyPr>
            <a:noAutofit/>
          </a:bodyPr>
          <a:lstStyle/>
          <a:p>
            <a:r>
              <a:rPr lang="en-US" altLang="en-US" sz="4000" dirty="0" smtClean="0">
                <a:ea typeface="ＭＳ Ｐゴシック" panose="020B0600070205080204" pitchFamily="34" charset="-128"/>
              </a:rPr>
              <a:t>Activity 6C: Overcoming </a:t>
            </a:r>
            <a:r>
              <a:rPr lang="en-US" altLang="en-US" sz="4000" dirty="0" smtClean="0">
                <a:latin typeface="Calibri" pitchFamily="34" charset="0"/>
              </a:rPr>
              <a:t>Adherence Barriers</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400" dirty="0">
                <a:solidFill>
                  <a:srgbClr val="336600"/>
                </a:solidFill>
                <a:latin typeface="Impact" panose="020B0806030902050204" pitchFamily="34" charset="0"/>
                <a:ea typeface="ＭＳ Ｐゴシック" panose="020B0600070205080204" pitchFamily="34" charset="-128"/>
              </a:rPr>
              <a:t>Purpose</a:t>
            </a:r>
            <a:r>
              <a:rPr lang="en-US" altLang="en-US" sz="2400"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identify actions and strategies to counter the four categories of patient-related adherence barriers.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400" dirty="0">
                <a:solidFill>
                  <a:srgbClr val="336600"/>
                </a:solidFill>
                <a:latin typeface="Impact" panose="020B0806030902050204" pitchFamily="34" charset="0"/>
                <a:ea typeface="ＭＳ Ｐゴシック" panose="020B0600070205080204" pitchFamily="34" charset="-128"/>
              </a:rPr>
              <a:t>What will you need?</a:t>
            </a:r>
            <a:r>
              <a:rPr lang="en-US" altLang="en-US" sz="2400"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Flipchart paper and markers</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400" dirty="0">
                <a:solidFill>
                  <a:srgbClr val="336600"/>
                </a:solidFill>
                <a:latin typeface="Impact" panose="020B0806030902050204" pitchFamily="34" charset="0"/>
              </a:rPr>
              <a:t>What will you do?</a:t>
            </a:r>
            <a:r>
              <a:rPr lang="en-US" altLang="en-US" sz="2400" dirty="0">
                <a:latin typeface="Impact" panose="020B0806030902050204" pitchFamily="34" charset="0"/>
              </a:rPr>
              <a:t> </a:t>
            </a:r>
            <a:endParaRPr lang="en-US" altLang="en-US" sz="2400" dirty="0" smtClean="0"/>
          </a:p>
          <a:p>
            <a:pPr marL="285750" lvl="1" indent="-285750" eaLnBrk="1" hangingPunct="1">
              <a:spcBef>
                <a:spcPts val="600"/>
              </a:spcBef>
              <a:buClr>
                <a:srgbClr val="996633"/>
              </a:buClr>
              <a:buFont typeface="Wingdings" panose="05000000000000000000" pitchFamily="2" charset="2"/>
              <a:buChar char="§"/>
            </a:pPr>
            <a:r>
              <a:rPr lang="en-US" altLang="en-US" sz="1800" dirty="0" smtClean="0"/>
              <a:t>Work in groups of 4-6 (</a:t>
            </a:r>
            <a:r>
              <a:rPr lang="en-US" altLang="en-US" sz="1800" u="sng" dirty="0" smtClean="0"/>
              <a:t>10 minutes</a:t>
            </a:r>
            <a:r>
              <a:rPr lang="en-US" altLang="en-US" sz="1800" dirty="0" smtClean="0"/>
              <a:t>):</a:t>
            </a:r>
          </a:p>
          <a:p>
            <a:pPr lvl="1" eaLnBrk="1" hangingPunct="1">
              <a:spcBef>
                <a:spcPts val="600"/>
              </a:spcBef>
              <a:buClr>
                <a:srgbClr val="996633"/>
              </a:buClr>
              <a:buFont typeface="Courier New" panose="02070309020205020404" pitchFamily="49" charset="0"/>
              <a:buChar char="o"/>
            </a:pPr>
            <a:r>
              <a:rPr lang="en-US" altLang="en-US" sz="1800" dirty="0" smtClean="0"/>
              <a:t>Brainstorm possible strategies and actions to overcome each type of patient-related adherence barriers.</a:t>
            </a:r>
          </a:p>
          <a:p>
            <a:pPr lvl="1" eaLnBrk="1" hangingPunct="1">
              <a:spcBef>
                <a:spcPts val="600"/>
              </a:spcBef>
              <a:buClr>
                <a:srgbClr val="996633"/>
              </a:buClr>
              <a:buFont typeface="Courier New" panose="02070309020205020404" pitchFamily="49" charset="0"/>
              <a:buChar char="o"/>
            </a:pPr>
            <a:r>
              <a:rPr lang="en-US" altLang="en-US" sz="1800" dirty="0" smtClean="0"/>
              <a:t>Prepare a flipchart listing all actions and strategies (by the four barrier categories) generated in your group discussion</a:t>
            </a:r>
          </a:p>
          <a:p>
            <a:pPr lvl="1" eaLnBrk="1" hangingPunct="1">
              <a:spcBef>
                <a:spcPts val="600"/>
              </a:spcBef>
              <a:buClr>
                <a:srgbClr val="996633"/>
              </a:buClr>
              <a:buFont typeface="Courier New" panose="02070309020205020404" pitchFamily="49" charset="0"/>
              <a:buChar char="o"/>
            </a:pPr>
            <a:r>
              <a:rPr lang="en-US" altLang="en-US" sz="1800" dirty="0" smtClean="0"/>
              <a:t>Select a spokesperson to make a </a:t>
            </a:r>
            <a:r>
              <a:rPr lang="en-US" altLang="en-US" sz="1800" u="sng" dirty="0" smtClean="0"/>
              <a:t>2-minute</a:t>
            </a:r>
            <a:r>
              <a:rPr lang="en-US" altLang="en-US" sz="1800" dirty="0" smtClean="0"/>
              <a:t> presentation</a:t>
            </a:r>
          </a:p>
          <a:p>
            <a:pPr marL="0" indent="0" eaLnBrk="1" hangingPunct="1">
              <a:spcBef>
                <a:spcPts val="600"/>
              </a:spcBef>
              <a:buNone/>
            </a:pPr>
            <a:endParaRPr lang="en-US" altLang="en-US" sz="1800" dirty="0" smtClean="0"/>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30" y="5617720"/>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6465267"/>
            <a:ext cx="190723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smtClean="0"/>
              <a:t>20 minutes</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11</a:t>
            </a:fld>
            <a:endParaRPr lang="en-GB" altLang="en-US" dirty="0"/>
          </a:p>
        </p:txBody>
      </p:sp>
    </p:spTree>
    <p:extLst>
      <p:ext uri="{BB962C8B-B14F-4D97-AF65-F5344CB8AC3E}">
        <p14:creationId xmlns:p14="http://schemas.microsoft.com/office/powerpoint/2010/main" val="1712158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txBox="1">
            <a:spLocks noGrp="1"/>
          </p:cNvSpPr>
          <p:nvPr/>
        </p:nvSpPr>
        <p:spPr bwMode="auto">
          <a:xfrm>
            <a:off x="7010400" y="6535738"/>
            <a:ext cx="2133600"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defTabSz="457200">
              <a:defRPr sz="3200">
                <a:solidFill>
                  <a:schemeClr val="tx1"/>
                </a:solidFill>
                <a:latin typeface="Calibri" pitchFamily="34" charset="0"/>
              </a:defRPr>
            </a:lvl1pPr>
            <a:lvl2pPr defTabSz="457200">
              <a:defRPr sz="2800">
                <a:solidFill>
                  <a:schemeClr val="tx1"/>
                </a:solidFill>
                <a:latin typeface="Calibri" pitchFamily="34" charset="0"/>
              </a:defRPr>
            </a:lvl2pPr>
            <a:lvl3pPr defTabSz="457200">
              <a:defRPr sz="2400">
                <a:solidFill>
                  <a:schemeClr val="tx1"/>
                </a:solidFill>
                <a:latin typeface="Calibri" pitchFamily="34" charset="0"/>
              </a:defRPr>
            </a:lvl3pPr>
            <a:lvl4pPr defTabSz="457200">
              <a:defRPr sz="2000">
                <a:solidFill>
                  <a:schemeClr val="tx1"/>
                </a:solidFill>
                <a:latin typeface="Calibri" pitchFamily="34" charset="0"/>
              </a:defRPr>
            </a:lvl4pPr>
            <a:lvl5pPr defTabSz="457200">
              <a:defRPr sz="2000">
                <a:solidFill>
                  <a:schemeClr val="tx1"/>
                </a:solidFill>
                <a:latin typeface="Calibri" pitchFamily="34" charset="0"/>
              </a:defRPr>
            </a:lvl5pPr>
            <a:lvl6pPr defTabSz="457200" eaLnBrk="0" fontAlgn="base" hangingPunct="0">
              <a:spcAft>
                <a:spcPct val="0"/>
              </a:spcAft>
              <a:buChar char="»"/>
              <a:defRPr sz="2000">
                <a:solidFill>
                  <a:schemeClr val="tx1"/>
                </a:solidFill>
                <a:latin typeface="Calibri" pitchFamily="34" charset="0"/>
              </a:defRPr>
            </a:lvl6pPr>
            <a:lvl7pPr defTabSz="457200" eaLnBrk="0" fontAlgn="base" hangingPunct="0">
              <a:spcAft>
                <a:spcPct val="0"/>
              </a:spcAft>
              <a:buChar char="»"/>
              <a:defRPr sz="2000">
                <a:solidFill>
                  <a:schemeClr val="tx1"/>
                </a:solidFill>
                <a:latin typeface="Calibri" pitchFamily="34" charset="0"/>
              </a:defRPr>
            </a:lvl7pPr>
            <a:lvl8pPr defTabSz="457200" eaLnBrk="0" fontAlgn="base" hangingPunct="0">
              <a:spcAft>
                <a:spcPct val="0"/>
              </a:spcAft>
              <a:buChar char="»"/>
              <a:defRPr sz="2000">
                <a:solidFill>
                  <a:schemeClr val="tx1"/>
                </a:solidFill>
                <a:latin typeface="Calibri" pitchFamily="34" charset="0"/>
              </a:defRPr>
            </a:lvl8pPr>
            <a:lvl9pPr defTabSz="457200" eaLnBrk="0" fontAlgn="base" hangingPunct="0">
              <a:spcAft>
                <a:spcPct val="0"/>
              </a:spcAft>
              <a:buChar char="»"/>
              <a:defRPr sz="2000">
                <a:solidFill>
                  <a:schemeClr val="tx1"/>
                </a:solidFill>
                <a:latin typeface="Calibri" pitchFamily="34" charset="0"/>
              </a:defRPr>
            </a:lvl9pPr>
          </a:lstStyle>
          <a:p>
            <a:pPr algn="r"/>
            <a:fld id="{5C9FA41F-0D4E-46F8-9084-20BDB2D9302D}" type="slidenum">
              <a:rPr lang="en-US" altLang="fr-FR" sz="1000">
                <a:solidFill>
                  <a:srgbClr val="FFFFFF"/>
                </a:solidFill>
                <a:latin typeface="Arial" pitchFamily="34" charset="0"/>
                <a:ea typeface="ＭＳ Ｐゴシック" pitchFamily="34" charset="-128"/>
              </a:rPr>
              <a:pPr algn="r"/>
              <a:t>12</a:t>
            </a:fld>
            <a:endParaRPr lang="en-US" altLang="fr-FR" sz="1000" dirty="0">
              <a:solidFill>
                <a:srgbClr val="FFFFFF"/>
              </a:solidFill>
              <a:latin typeface="Arial" pitchFamily="34" charset="0"/>
              <a:ea typeface="ＭＳ Ｐゴシック" pitchFamily="34" charset="-128"/>
            </a:endParaRPr>
          </a:p>
        </p:txBody>
      </p:sp>
      <p:sp>
        <p:nvSpPr>
          <p:cNvPr id="2" name="TextBox 1"/>
          <p:cNvSpPr txBox="1"/>
          <p:nvPr/>
        </p:nvSpPr>
        <p:spPr>
          <a:xfrm>
            <a:off x="853085" y="128727"/>
            <a:ext cx="7560840" cy="707886"/>
          </a:xfrm>
          <a:prstGeom prst="rect">
            <a:avLst/>
          </a:prstGeom>
          <a:noFill/>
        </p:spPr>
        <p:txBody>
          <a:bodyPr wrap="square" rtlCol="0">
            <a:spAutoFit/>
          </a:bodyPr>
          <a:lstStyle/>
          <a:p>
            <a:pPr algn="ctr"/>
            <a:r>
              <a:rPr lang="en-US" sz="4000" b="1" dirty="0"/>
              <a:t>Overcoming Adherence</a:t>
            </a:r>
            <a:r>
              <a:rPr lang="fr-BE" sz="4000" b="1" dirty="0"/>
              <a:t> </a:t>
            </a:r>
            <a:r>
              <a:rPr lang="en-GB" sz="4000" b="1" dirty="0"/>
              <a:t>Barriers</a:t>
            </a:r>
          </a:p>
        </p:txBody>
      </p:sp>
      <p:sp>
        <p:nvSpPr>
          <p:cNvPr id="10" name="Freeform 9"/>
          <p:cNvSpPr/>
          <p:nvPr/>
        </p:nvSpPr>
        <p:spPr>
          <a:xfrm>
            <a:off x="5627632" y="4085110"/>
            <a:ext cx="3120832" cy="2205521"/>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1036250" tIns="544312" rIns="100000" bIns="100000" numCol="1" spcCol="1270" anchor="t" anchorCtr="0">
            <a:noAutofit/>
          </a:bodyPr>
          <a:lstStyle/>
          <a:p>
            <a:pPr marL="171450" lvl="1" indent="-171450" defTabSz="711200">
              <a:lnSpc>
                <a:spcPct val="90000"/>
              </a:lnSpc>
              <a:spcBef>
                <a:spcPct val="0"/>
              </a:spcBef>
              <a:spcAft>
                <a:spcPct val="15000"/>
              </a:spcAft>
              <a:buChar char="••"/>
            </a:pPr>
            <a:r>
              <a:rPr lang="en-US" b="1" dirty="0" smtClean="0">
                <a:solidFill>
                  <a:schemeClr val="tx1"/>
                </a:solidFill>
              </a:rPr>
              <a:t>Depression screening</a:t>
            </a:r>
            <a:endParaRPr lang="en-US" b="1" dirty="0">
              <a:solidFill>
                <a:schemeClr val="tx1"/>
              </a:solidFill>
            </a:endParaRPr>
          </a:p>
          <a:p>
            <a:pPr marL="171450" lvl="1" indent="-171450" defTabSz="711200">
              <a:lnSpc>
                <a:spcPct val="90000"/>
              </a:lnSpc>
              <a:spcBef>
                <a:spcPct val="0"/>
              </a:spcBef>
              <a:spcAft>
                <a:spcPct val="15000"/>
              </a:spcAft>
              <a:buChar char="••"/>
            </a:pPr>
            <a:r>
              <a:rPr lang="en-US" b="1" dirty="0" smtClean="0">
                <a:solidFill>
                  <a:schemeClr val="tx1"/>
                </a:solidFill>
              </a:rPr>
              <a:t>Referral</a:t>
            </a:r>
          </a:p>
          <a:p>
            <a:pPr marL="171450" lvl="1" indent="-171450" defTabSz="711200">
              <a:lnSpc>
                <a:spcPct val="90000"/>
              </a:lnSpc>
              <a:spcBef>
                <a:spcPct val="0"/>
              </a:spcBef>
              <a:spcAft>
                <a:spcPct val="15000"/>
              </a:spcAft>
              <a:buChar char="••"/>
            </a:pPr>
            <a:r>
              <a:rPr lang="en-US" b="1" dirty="0" smtClean="0">
                <a:solidFill>
                  <a:schemeClr val="tx1"/>
                </a:solidFill>
              </a:rPr>
              <a:t>Basic emotional support</a:t>
            </a:r>
            <a:endParaRPr lang="en-US" b="1" dirty="0">
              <a:solidFill>
                <a:schemeClr val="tx1"/>
              </a:solidFill>
            </a:endParaRPr>
          </a:p>
        </p:txBody>
      </p:sp>
      <p:sp>
        <p:nvSpPr>
          <p:cNvPr id="11" name="Freeform 10"/>
          <p:cNvSpPr/>
          <p:nvPr/>
        </p:nvSpPr>
        <p:spPr>
          <a:xfrm>
            <a:off x="827584" y="4085110"/>
            <a:ext cx="3120832" cy="2205521"/>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100000" tIns="544312" rIns="1036250" bIns="100000" numCol="1" spcCol="1270" anchor="t" anchorCtr="0">
            <a:noAutofit/>
          </a:bodyPr>
          <a:lstStyle/>
          <a:p>
            <a:pPr marL="171450" lvl="1" indent="-171450" defTabSz="711200">
              <a:lnSpc>
                <a:spcPct val="90000"/>
              </a:lnSpc>
              <a:spcBef>
                <a:spcPct val="0"/>
              </a:spcBef>
              <a:spcAft>
                <a:spcPct val="15000"/>
              </a:spcAft>
              <a:buChar char="••"/>
            </a:pPr>
            <a:r>
              <a:rPr lang="en-US" b="1" dirty="0" smtClean="0">
                <a:solidFill>
                  <a:schemeClr val="tx1"/>
                </a:solidFill>
              </a:rPr>
              <a:t>Identify reminder tools</a:t>
            </a:r>
            <a:endParaRPr lang="en-US" b="1" dirty="0">
              <a:solidFill>
                <a:schemeClr val="tx1"/>
              </a:solidFill>
            </a:endParaRPr>
          </a:p>
          <a:p>
            <a:pPr marL="171450" lvl="1" indent="-171450" defTabSz="711200">
              <a:lnSpc>
                <a:spcPct val="90000"/>
              </a:lnSpc>
              <a:spcBef>
                <a:spcPct val="0"/>
              </a:spcBef>
              <a:spcAft>
                <a:spcPct val="15000"/>
              </a:spcAft>
              <a:buChar char="••"/>
            </a:pPr>
            <a:r>
              <a:rPr lang="en-US" b="1" dirty="0" smtClean="0">
                <a:solidFill>
                  <a:schemeClr val="tx1"/>
                </a:solidFill>
              </a:rPr>
              <a:t>Help patients develop routines</a:t>
            </a:r>
            <a:endParaRPr lang="en-US" b="1" dirty="0">
              <a:solidFill>
                <a:schemeClr val="tx1"/>
              </a:solidFill>
            </a:endParaRPr>
          </a:p>
          <a:p>
            <a:pPr marL="171450" lvl="1" indent="-171450" defTabSz="711200">
              <a:lnSpc>
                <a:spcPct val="90000"/>
              </a:lnSpc>
              <a:spcBef>
                <a:spcPct val="0"/>
              </a:spcBef>
              <a:spcAft>
                <a:spcPct val="15000"/>
              </a:spcAft>
              <a:buChar char="••"/>
            </a:pPr>
            <a:r>
              <a:rPr lang="en-US" b="1" dirty="0" smtClean="0">
                <a:solidFill>
                  <a:schemeClr val="tx1"/>
                </a:solidFill>
              </a:rPr>
              <a:t>Train patients to plan ahead</a:t>
            </a:r>
            <a:endParaRPr lang="en-US" b="1" dirty="0">
              <a:solidFill>
                <a:schemeClr val="tx1"/>
              </a:solidFill>
            </a:endParaRPr>
          </a:p>
        </p:txBody>
      </p:sp>
      <p:sp>
        <p:nvSpPr>
          <p:cNvPr id="12" name="Freeform 11"/>
          <p:cNvSpPr/>
          <p:nvPr/>
        </p:nvSpPr>
        <p:spPr>
          <a:xfrm>
            <a:off x="5627632" y="1435731"/>
            <a:ext cx="3120832" cy="1993269"/>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1036250" tIns="100000" rIns="100000" bIns="544312" numCol="1" spcCol="1270" anchor="t" anchorCtr="0">
            <a:noAutofit/>
          </a:bodyPr>
          <a:lstStyle/>
          <a:p>
            <a:pPr marL="171450" lvl="1" indent="-171450" algn="l" defTabSz="711200" rtl="0">
              <a:lnSpc>
                <a:spcPct val="90000"/>
              </a:lnSpc>
              <a:spcBef>
                <a:spcPct val="0"/>
              </a:spcBef>
              <a:spcAft>
                <a:spcPct val="15000"/>
              </a:spcAft>
              <a:buChar char="••"/>
            </a:pPr>
            <a:r>
              <a:rPr lang="en-US" b="1" kern="1200" dirty="0" smtClean="0">
                <a:solidFill>
                  <a:schemeClr val="tx1"/>
                </a:solidFill>
              </a:rPr>
              <a:t>Income generating activities</a:t>
            </a:r>
          </a:p>
          <a:p>
            <a:pPr marL="171450" lvl="1" indent="-171450" algn="l" defTabSz="711200" rtl="0">
              <a:lnSpc>
                <a:spcPct val="90000"/>
              </a:lnSpc>
              <a:spcBef>
                <a:spcPct val="0"/>
              </a:spcBef>
              <a:spcAft>
                <a:spcPct val="15000"/>
              </a:spcAft>
              <a:buChar char="••"/>
            </a:pPr>
            <a:r>
              <a:rPr lang="en-US" b="1" dirty="0" smtClean="0">
                <a:solidFill>
                  <a:schemeClr val="tx1"/>
                </a:solidFill>
              </a:rPr>
              <a:t>Community support</a:t>
            </a:r>
          </a:p>
          <a:p>
            <a:pPr marL="171450" lvl="1" indent="-171450" algn="l" defTabSz="711200" rtl="0">
              <a:lnSpc>
                <a:spcPct val="90000"/>
              </a:lnSpc>
              <a:spcBef>
                <a:spcPct val="0"/>
              </a:spcBef>
              <a:spcAft>
                <a:spcPct val="15000"/>
              </a:spcAft>
              <a:buChar char="••"/>
            </a:pPr>
            <a:r>
              <a:rPr lang="en-US" b="1" kern="1200" dirty="0" smtClean="0">
                <a:solidFill>
                  <a:schemeClr val="tx1"/>
                </a:solidFill>
              </a:rPr>
              <a:t>Peer group</a:t>
            </a:r>
            <a:endParaRPr lang="en-US" b="1" kern="1200" dirty="0">
              <a:solidFill>
                <a:schemeClr val="tx1"/>
              </a:solidFill>
            </a:endParaRPr>
          </a:p>
        </p:txBody>
      </p:sp>
      <p:sp>
        <p:nvSpPr>
          <p:cNvPr id="13" name="Freeform 12"/>
          <p:cNvSpPr/>
          <p:nvPr/>
        </p:nvSpPr>
        <p:spPr>
          <a:xfrm>
            <a:off x="827584" y="1435731"/>
            <a:ext cx="3120832" cy="2050261"/>
          </a:xfrm>
          <a:custGeom>
            <a:avLst/>
            <a:gdLst>
              <a:gd name="connsiteX0" fmla="*/ 0 w 3120832"/>
              <a:gd name="connsiteY0" fmla="*/ 177725 h 1777247"/>
              <a:gd name="connsiteX1" fmla="*/ 177725 w 3120832"/>
              <a:gd name="connsiteY1" fmla="*/ 0 h 1777247"/>
              <a:gd name="connsiteX2" fmla="*/ 2943107 w 3120832"/>
              <a:gd name="connsiteY2" fmla="*/ 0 h 1777247"/>
              <a:gd name="connsiteX3" fmla="*/ 3120832 w 3120832"/>
              <a:gd name="connsiteY3" fmla="*/ 177725 h 1777247"/>
              <a:gd name="connsiteX4" fmla="*/ 3120832 w 3120832"/>
              <a:gd name="connsiteY4" fmla="*/ 1599522 h 1777247"/>
              <a:gd name="connsiteX5" fmla="*/ 2943107 w 3120832"/>
              <a:gd name="connsiteY5" fmla="*/ 1777247 h 1777247"/>
              <a:gd name="connsiteX6" fmla="*/ 177725 w 3120832"/>
              <a:gd name="connsiteY6" fmla="*/ 1777247 h 1777247"/>
              <a:gd name="connsiteX7" fmla="*/ 0 w 3120832"/>
              <a:gd name="connsiteY7" fmla="*/ 1599522 h 1777247"/>
              <a:gd name="connsiteX8" fmla="*/ 0 w 3120832"/>
              <a:gd name="connsiteY8" fmla="*/ 177725 h 17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0832" h="1777247">
                <a:moveTo>
                  <a:pt x="0" y="177725"/>
                </a:moveTo>
                <a:cubicBezTo>
                  <a:pt x="0" y="79570"/>
                  <a:pt x="79570" y="0"/>
                  <a:pt x="177725" y="0"/>
                </a:cubicBezTo>
                <a:lnTo>
                  <a:pt x="2943107" y="0"/>
                </a:lnTo>
                <a:cubicBezTo>
                  <a:pt x="3041262" y="0"/>
                  <a:pt x="3120832" y="79570"/>
                  <a:pt x="3120832" y="177725"/>
                </a:cubicBezTo>
                <a:lnTo>
                  <a:pt x="3120832" y="1599522"/>
                </a:lnTo>
                <a:cubicBezTo>
                  <a:pt x="3120832" y="1697677"/>
                  <a:pt x="3041262" y="1777247"/>
                  <a:pt x="2943107" y="1777247"/>
                </a:cubicBezTo>
                <a:lnTo>
                  <a:pt x="177725" y="1777247"/>
                </a:lnTo>
                <a:cubicBezTo>
                  <a:pt x="79570" y="1777247"/>
                  <a:pt x="0" y="1697677"/>
                  <a:pt x="0" y="1599522"/>
                </a:cubicBezTo>
                <a:lnTo>
                  <a:pt x="0" y="177725"/>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100000" tIns="100000" rIns="1036250" bIns="544312" numCol="1" spcCol="1270" anchor="t" anchorCtr="0">
            <a:noAutofit/>
          </a:bodyPr>
          <a:lstStyle/>
          <a:p>
            <a:pPr marL="171450" lvl="1" indent="-171450" defTabSz="711200">
              <a:lnSpc>
                <a:spcPct val="90000"/>
              </a:lnSpc>
              <a:spcBef>
                <a:spcPct val="0"/>
              </a:spcBef>
              <a:spcAft>
                <a:spcPct val="15000"/>
              </a:spcAft>
              <a:buChar char="••"/>
            </a:pPr>
            <a:r>
              <a:rPr lang="en-US" b="1" dirty="0" smtClean="0">
                <a:solidFill>
                  <a:schemeClr val="tx1"/>
                </a:solidFill>
              </a:rPr>
              <a:t>Re-educate patients on HIV and ART</a:t>
            </a:r>
            <a:endParaRPr lang="en-US" b="1" dirty="0">
              <a:solidFill>
                <a:schemeClr val="tx1"/>
              </a:solidFill>
            </a:endParaRPr>
          </a:p>
          <a:p>
            <a:pPr marL="171450" lvl="1" indent="-171450" defTabSz="711200">
              <a:lnSpc>
                <a:spcPct val="90000"/>
              </a:lnSpc>
              <a:spcBef>
                <a:spcPct val="0"/>
              </a:spcBef>
              <a:spcAft>
                <a:spcPct val="15000"/>
              </a:spcAft>
              <a:buChar char="••"/>
            </a:pPr>
            <a:r>
              <a:rPr lang="en-US" b="1" dirty="0">
                <a:solidFill>
                  <a:schemeClr val="tx1"/>
                </a:solidFill>
              </a:rPr>
              <a:t>Clarify </a:t>
            </a:r>
            <a:r>
              <a:rPr lang="en-US" b="1" dirty="0" err="1" smtClean="0">
                <a:solidFill>
                  <a:schemeClr val="tx1"/>
                </a:solidFill>
              </a:rPr>
              <a:t>mis</a:t>
            </a:r>
            <a:r>
              <a:rPr lang="en-US" b="1" dirty="0" smtClean="0">
                <a:solidFill>
                  <a:schemeClr val="tx1"/>
                </a:solidFill>
              </a:rPr>
              <a:t>-understanding</a:t>
            </a:r>
            <a:endParaRPr lang="en-US" b="1" dirty="0">
              <a:solidFill>
                <a:schemeClr val="tx1"/>
              </a:solidFill>
            </a:endParaRPr>
          </a:p>
        </p:txBody>
      </p:sp>
      <p:grpSp>
        <p:nvGrpSpPr>
          <p:cNvPr id="4" name="Group 3"/>
          <p:cNvGrpSpPr/>
          <p:nvPr/>
        </p:nvGrpSpPr>
        <p:grpSpPr>
          <a:xfrm>
            <a:off x="2783022" y="1858179"/>
            <a:ext cx="4010002" cy="4010003"/>
            <a:chOff x="2566998" y="1858179"/>
            <a:chExt cx="4010002" cy="4010003"/>
          </a:xfrm>
        </p:grpSpPr>
        <p:sp>
          <p:nvSpPr>
            <p:cNvPr id="14" name="Freeform 13"/>
            <p:cNvSpPr/>
            <p:nvPr/>
          </p:nvSpPr>
          <p:spPr>
            <a:xfrm>
              <a:off x="2566998" y="1858179"/>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709123" rIns="135128" bIns="135128" numCol="1" spcCol="1270" anchor="ctr" anchorCtr="0">
              <a:noAutofit/>
            </a:bodyPr>
            <a:lstStyle/>
            <a:p>
              <a:pPr lvl="0" algn="ctr" defTabSz="844550" rtl="0">
                <a:lnSpc>
                  <a:spcPct val="90000"/>
                </a:lnSpc>
                <a:spcBef>
                  <a:spcPct val="0"/>
                </a:spcBef>
                <a:spcAft>
                  <a:spcPct val="35000"/>
                </a:spcAft>
              </a:pPr>
              <a:r>
                <a:rPr lang="en-US" sz="1900" b="1" kern="1200" dirty="0" smtClean="0"/>
                <a:t>Cognitive</a:t>
              </a:r>
              <a:endParaRPr lang="en-US" sz="1900" b="1" kern="1200" dirty="0"/>
            </a:p>
          </p:txBody>
        </p:sp>
        <p:sp>
          <p:nvSpPr>
            <p:cNvPr id="15" name="Freeform 14"/>
            <p:cNvSpPr/>
            <p:nvPr/>
          </p:nvSpPr>
          <p:spPr>
            <a:xfrm>
              <a:off x="4617259" y="1858179"/>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709123" rIns="709123" bIns="135128" numCol="1" spcCol="1270" anchor="ctr" anchorCtr="0">
              <a:noAutofit/>
            </a:bodyPr>
            <a:lstStyle/>
            <a:p>
              <a:pPr lvl="0" algn="ctr" defTabSz="844550" rtl="0">
                <a:lnSpc>
                  <a:spcPct val="90000"/>
                </a:lnSpc>
                <a:spcBef>
                  <a:spcPct val="0"/>
                </a:spcBef>
                <a:spcAft>
                  <a:spcPct val="35000"/>
                </a:spcAft>
              </a:pPr>
              <a:r>
                <a:rPr lang="en-US" sz="1900" b="1" kern="1200" dirty="0" smtClean="0"/>
                <a:t>Social-economic</a:t>
              </a:r>
              <a:endParaRPr lang="en-US" sz="1900" b="1" kern="1200" dirty="0"/>
            </a:p>
          </p:txBody>
        </p:sp>
        <p:sp>
          <p:nvSpPr>
            <p:cNvPr id="16" name="Freeform 15"/>
            <p:cNvSpPr/>
            <p:nvPr/>
          </p:nvSpPr>
          <p:spPr>
            <a:xfrm>
              <a:off x="4617259" y="3908440"/>
              <a:ext cx="1959741" cy="1959742"/>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135129" rIns="709123" bIns="709123" numCol="1" spcCol="1270" anchor="ctr" anchorCtr="0">
              <a:noAutofit/>
            </a:bodyPr>
            <a:lstStyle/>
            <a:p>
              <a:pPr lvl="0" algn="ctr" defTabSz="844550" rtl="0">
                <a:lnSpc>
                  <a:spcPct val="90000"/>
                </a:lnSpc>
                <a:spcBef>
                  <a:spcPct val="0"/>
                </a:spcBef>
                <a:spcAft>
                  <a:spcPct val="35000"/>
                </a:spcAft>
              </a:pPr>
              <a:r>
                <a:rPr lang="en-US" sz="1900" b="1" kern="1200" dirty="0" smtClean="0"/>
                <a:t>Emotional</a:t>
              </a:r>
              <a:endParaRPr lang="en-US" sz="1900" b="1" kern="1200" dirty="0"/>
            </a:p>
          </p:txBody>
        </p:sp>
        <p:sp>
          <p:nvSpPr>
            <p:cNvPr id="17" name="Freeform 16"/>
            <p:cNvSpPr/>
            <p:nvPr/>
          </p:nvSpPr>
          <p:spPr>
            <a:xfrm>
              <a:off x="2566998" y="3908441"/>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135128" rIns="135128" bIns="709123" numCol="1" spcCol="1270" anchor="ctr" anchorCtr="0">
              <a:noAutofit/>
            </a:bodyPr>
            <a:lstStyle/>
            <a:p>
              <a:pPr lvl="0" algn="ctr" defTabSz="844550">
                <a:lnSpc>
                  <a:spcPct val="90000"/>
                </a:lnSpc>
                <a:spcBef>
                  <a:spcPct val="0"/>
                </a:spcBef>
                <a:spcAft>
                  <a:spcPct val="35000"/>
                </a:spcAft>
              </a:pPr>
              <a:r>
                <a:rPr lang="en-US" sz="1900" b="1" dirty="0"/>
                <a:t>Behavioral</a:t>
              </a:r>
            </a:p>
          </p:txBody>
        </p:sp>
      </p:grpSp>
      <p:sp>
        <p:nvSpPr>
          <p:cNvPr id="3" name="Slide Number Placeholder 2"/>
          <p:cNvSpPr>
            <a:spLocks noGrp="1"/>
          </p:cNvSpPr>
          <p:nvPr>
            <p:ph type="sldNum" sz="quarter" idx="12"/>
          </p:nvPr>
        </p:nvSpPr>
        <p:spPr/>
        <p:txBody>
          <a:bodyPr/>
          <a:lstStyle/>
          <a:p>
            <a:fld id="{BD4F50D5-E679-4F9C-835E-AF8FC39013A6}" type="slidenum">
              <a:rPr lang="fr-BE" smtClean="0"/>
              <a:t>12</a:t>
            </a:fld>
            <a:endParaRPr lang="fr-BE" dirty="0"/>
          </a:p>
        </p:txBody>
      </p:sp>
    </p:spTree>
    <p:extLst>
      <p:ext uri="{BB962C8B-B14F-4D97-AF65-F5344CB8AC3E}">
        <p14:creationId xmlns:p14="http://schemas.microsoft.com/office/powerpoint/2010/main" val="2036547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en-US" sz="4000" dirty="0" smtClean="0">
                <a:ea typeface="ＭＳ Ｐゴシック" panose="020B0600070205080204" pitchFamily="34" charset="-128"/>
              </a:rPr>
              <a:t>Activity 6D: </a:t>
            </a:r>
            <a:r>
              <a:rPr lang="fr-BE" sz="4000" dirty="0" err="1"/>
              <a:t>Agree</a:t>
            </a:r>
            <a:r>
              <a:rPr lang="fr-BE" sz="4000" dirty="0"/>
              <a:t> or </a:t>
            </a:r>
            <a:r>
              <a:rPr lang="fr-BE" sz="4000" dirty="0" err="1"/>
              <a:t>Disagree</a:t>
            </a:r>
            <a:r>
              <a:rPr lang="fr-BE" sz="4000" dirty="0"/>
              <a:t>?</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213952" indent="-213952">
              <a:lnSpc>
                <a:spcPct val="90000"/>
              </a:lnSpc>
              <a:buClr>
                <a:srgbClr val="660066"/>
              </a:buClr>
              <a:buSzPct val="60000"/>
              <a:buNone/>
            </a:pPr>
            <a:r>
              <a:rPr lang="en-US" altLang="en-US" sz="1846" dirty="0">
                <a:ea typeface="ＭＳ Ｐゴシック" panose="020B0600070205080204" pitchFamily="34" charset="-128"/>
              </a:rPr>
              <a:t>To determine statements about </a:t>
            </a:r>
            <a:r>
              <a:rPr lang="en-US" altLang="en-US" sz="1846" dirty="0" smtClean="0">
                <a:ea typeface="ＭＳ Ｐゴシック" panose="020B0600070205080204" pitchFamily="34" charset="-128"/>
              </a:rPr>
              <a:t>adherence are correct or incorrect.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Your body</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endParaRPr lang="en-US" altLang="en-US" sz="1846" dirty="0" smtClean="0"/>
          </a:p>
          <a:p>
            <a:pPr lvl="1" eaLnBrk="1" hangingPunct="1">
              <a:spcBef>
                <a:spcPts val="600"/>
              </a:spcBef>
              <a:buClr>
                <a:srgbClr val="996633"/>
              </a:buClr>
              <a:buFont typeface="Wingdings" panose="05000000000000000000" pitchFamily="2" charset="2"/>
              <a:buChar char="§"/>
            </a:pPr>
            <a:r>
              <a:rPr lang="en-US" altLang="en-US" sz="1846" dirty="0" smtClean="0"/>
              <a:t>Given a statement projected on the screen, determine whether you agree or disagree with that statement. Move your body accordingly to one side (“agree”) or the other (“disagree”) as labeled by the facilitator.</a:t>
            </a:r>
          </a:p>
          <a:p>
            <a:pPr lvl="1" eaLnBrk="1" hangingPunct="1">
              <a:spcBef>
                <a:spcPts val="600"/>
              </a:spcBef>
              <a:buClr>
                <a:srgbClr val="996633"/>
              </a:buClr>
              <a:buFont typeface="Wingdings" panose="05000000000000000000" pitchFamily="2" charset="2"/>
              <a:buChar char="§"/>
            </a:pPr>
            <a:r>
              <a:rPr lang="en-US" altLang="en-US" sz="1846" dirty="0" smtClean="0"/>
              <a:t>Participate in class discussion</a:t>
            </a:r>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30" y="4659169"/>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5506716"/>
            <a:ext cx="190723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smtClean="0"/>
              <a:t>10 minutes</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13</a:t>
            </a:fld>
            <a:endParaRPr lang="en-GB" altLang="en-US" dirty="0"/>
          </a:p>
        </p:txBody>
      </p:sp>
    </p:spTree>
    <p:extLst>
      <p:ext uri="{BB962C8B-B14F-4D97-AF65-F5344CB8AC3E}">
        <p14:creationId xmlns:p14="http://schemas.microsoft.com/office/powerpoint/2010/main" val="2268572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216" y="63104"/>
            <a:ext cx="8229600" cy="1143000"/>
          </a:xfrm>
        </p:spPr>
        <p:txBody>
          <a:bodyPr/>
          <a:lstStyle/>
          <a:p>
            <a:r>
              <a:rPr lang="fr-BE" dirty="0" err="1" smtClean="0"/>
              <a:t>Agree</a:t>
            </a:r>
            <a:r>
              <a:rPr lang="fr-BE" dirty="0" smtClean="0"/>
              <a:t> or </a:t>
            </a:r>
            <a:r>
              <a:rPr lang="fr-BE" dirty="0" err="1" smtClean="0"/>
              <a:t>Disagree</a:t>
            </a:r>
            <a:r>
              <a:rPr lang="fr-BE" dirty="0" smtClean="0"/>
              <a:t>?</a:t>
            </a:r>
            <a:endParaRPr lang="fr-BE" dirty="0"/>
          </a:p>
        </p:txBody>
      </p:sp>
      <p:sp>
        <p:nvSpPr>
          <p:cNvPr id="3" name="Content Placeholder 2"/>
          <p:cNvSpPr>
            <a:spLocks noGrp="1"/>
          </p:cNvSpPr>
          <p:nvPr>
            <p:ph idx="1"/>
          </p:nvPr>
        </p:nvSpPr>
        <p:spPr>
          <a:xfrm>
            <a:off x="463082" y="1252328"/>
            <a:ext cx="8640960" cy="4857403"/>
          </a:xfrm>
        </p:spPr>
        <p:txBody>
          <a:bodyPr>
            <a:noAutofit/>
          </a:bodyPr>
          <a:lstStyle/>
          <a:p>
            <a:pPr marL="514350" indent="-514350">
              <a:spcBef>
                <a:spcPts val="1200"/>
              </a:spcBef>
              <a:buFont typeface="+mj-lt"/>
              <a:buAutoNum type="arabicPeriod"/>
            </a:pPr>
            <a:r>
              <a:rPr lang="en-US" sz="2800" dirty="0" smtClean="0"/>
              <a:t>You cannot drink alcohol when taking ARVs</a:t>
            </a:r>
            <a:endParaRPr lang="fr-BE" sz="2800" dirty="0" smtClean="0"/>
          </a:p>
          <a:p>
            <a:pPr marL="514350" indent="-514350">
              <a:spcBef>
                <a:spcPts val="1200"/>
              </a:spcBef>
              <a:buFont typeface="+mj-lt"/>
              <a:buAutoNum type="arabicPeriod"/>
            </a:pPr>
            <a:r>
              <a:rPr lang="en-US" sz="2800" dirty="0" smtClean="0"/>
              <a:t>Taking your drugs 10 minutes late will cause resistance</a:t>
            </a:r>
          </a:p>
          <a:p>
            <a:pPr marL="514350" indent="-514350">
              <a:spcBef>
                <a:spcPts val="1200"/>
              </a:spcBef>
              <a:buFont typeface="+mj-lt"/>
              <a:buAutoNum type="arabicPeriod"/>
            </a:pPr>
            <a:r>
              <a:rPr lang="en-US" sz="2800" dirty="0" smtClean="0"/>
              <a:t>It is okay to take drugs on an empty stomach </a:t>
            </a:r>
          </a:p>
          <a:p>
            <a:pPr marL="514350" indent="-514350">
              <a:spcBef>
                <a:spcPts val="1200"/>
              </a:spcBef>
              <a:buFont typeface="+mj-lt"/>
              <a:buAutoNum type="arabicPeriod"/>
            </a:pPr>
            <a:r>
              <a:rPr lang="en-US" sz="2800" dirty="0" smtClean="0"/>
              <a:t>Dosing time may be changed during fasting</a:t>
            </a:r>
          </a:p>
          <a:p>
            <a:pPr marL="514350" indent="-514350">
              <a:spcBef>
                <a:spcPts val="1200"/>
              </a:spcBef>
              <a:buFont typeface="+mj-lt"/>
              <a:buAutoNum type="arabicPeriod"/>
            </a:pPr>
            <a:r>
              <a:rPr lang="en-US" sz="2800" dirty="0" smtClean="0"/>
              <a:t>Unprotected sex is not a common reason for a high viral load</a:t>
            </a:r>
          </a:p>
          <a:p>
            <a:pPr marL="514350" indent="-514350">
              <a:spcBef>
                <a:spcPts val="1200"/>
              </a:spcBef>
              <a:buFont typeface="+mj-lt"/>
              <a:buAutoNum type="arabicPeriod"/>
            </a:pPr>
            <a:r>
              <a:rPr lang="en-US" sz="2800" dirty="0" smtClean="0"/>
              <a:t>Patients should be obliged to disclose their status</a:t>
            </a:r>
          </a:p>
          <a:p>
            <a:pPr marL="514350" indent="-514350">
              <a:spcBef>
                <a:spcPts val="1200"/>
              </a:spcBef>
              <a:buFont typeface="+mj-lt"/>
              <a:buAutoNum type="arabicPeriod"/>
            </a:pPr>
            <a:r>
              <a:rPr lang="en-US" sz="2800" dirty="0" smtClean="0"/>
              <a:t>You need to continue to take drugs daily, even when your viral load is undetectable</a:t>
            </a:r>
          </a:p>
          <a:p>
            <a:pPr>
              <a:spcBef>
                <a:spcPts val="1200"/>
              </a:spcBef>
            </a:pPr>
            <a:endParaRPr lang="en-US" sz="2800" dirty="0" smtClean="0"/>
          </a:p>
          <a:p>
            <a:pPr>
              <a:spcBef>
                <a:spcPts val="1200"/>
              </a:spcBef>
            </a:pPr>
            <a:endParaRPr lang="en-US" sz="2800" dirty="0" smtClean="0"/>
          </a:p>
          <a:p>
            <a:pPr>
              <a:spcBef>
                <a:spcPts val="1200"/>
              </a:spcBef>
            </a:pPr>
            <a:endParaRPr lang="en-US" sz="2800" dirty="0" smtClean="0"/>
          </a:p>
          <a:p>
            <a:pPr>
              <a:spcBef>
                <a:spcPts val="1200"/>
              </a:spcBef>
            </a:pPr>
            <a:endParaRPr lang="fr-BE" sz="2800" dirty="0" smtClean="0"/>
          </a:p>
          <a:p>
            <a:pPr>
              <a:spcBef>
                <a:spcPts val="1200"/>
              </a:spcBef>
            </a:pPr>
            <a:endParaRPr lang="en-US" sz="2800" dirty="0" smtClean="0"/>
          </a:p>
          <a:p>
            <a:pPr>
              <a:spcBef>
                <a:spcPts val="1200"/>
              </a:spcBef>
            </a:pPr>
            <a:endParaRPr lang="en-US" sz="2800" dirty="0" smtClean="0"/>
          </a:p>
          <a:p>
            <a:pPr>
              <a:spcBef>
                <a:spcPts val="1200"/>
              </a:spcBef>
            </a:pPr>
            <a:endParaRPr lang="en-US" sz="2800" dirty="0" smtClean="0"/>
          </a:p>
          <a:p>
            <a:pPr>
              <a:spcBef>
                <a:spcPts val="1200"/>
              </a:spcBef>
            </a:pPr>
            <a:endParaRPr lang="en-US" sz="2800" dirty="0" smtClean="0"/>
          </a:p>
          <a:p>
            <a:pPr>
              <a:spcBef>
                <a:spcPts val="1200"/>
              </a:spcBef>
            </a:pPr>
            <a:endParaRPr lang="fr-BE" sz="2800" dirty="0" smtClean="0"/>
          </a:p>
          <a:p>
            <a:pPr>
              <a:spcBef>
                <a:spcPts val="1200"/>
              </a:spcBef>
            </a:pPr>
            <a:endParaRPr lang="fr-BE" sz="2800" dirty="0" smtClean="0"/>
          </a:p>
          <a:p>
            <a:pPr>
              <a:spcBef>
                <a:spcPts val="1200"/>
              </a:spcBef>
            </a:pPr>
            <a:endParaRPr lang="fr-BE" sz="2800" dirty="0" smtClean="0"/>
          </a:p>
          <a:p>
            <a:pPr>
              <a:spcBef>
                <a:spcPts val="1200"/>
              </a:spcBef>
            </a:pPr>
            <a:endParaRPr lang="fr-BE" sz="2800" dirty="0" smtClean="0"/>
          </a:p>
          <a:p>
            <a:pPr>
              <a:spcBef>
                <a:spcPts val="1200"/>
              </a:spcBef>
            </a:pPr>
            <a:endParaRPr lang="fr-BE" sz="2800" dirty="0"/>
          </a:p>
        </p:txBody>
      </p:sp>
      <p:sp>
        <p:nvSpPr>
          <p:cNvPr id="5" name="Slide Number Placeholder 4"/>
          <p:cNvSpPr>
            <a:spLocks noGrp="1"/>
          </p:cNvSpPr>
          <p:nvPr>
            <p:ph type="sldNum" sz="quarter" idx="12"/>
          </p:nvPr>
        </p:nvSpPr>
        <p:spPr/>
        <p:txBody>
          <a:bodyPr/>
          <a:lstStyle/>
          <a:p>
            <a:fld id="{BD4F50D5-E679-4F9C-835E-AF8FC39013A6}" type="slidenum">
              <a:rPr lang="fr-BE" smtClean="0"/>
              <a:t>14</a:t>
            </a:fld>
            <a:endParaRPr lang="fr-BE"/>
          </a:p>
        </p:txBody>
      </p:sp>
      <p:grpSp>
        <p:nvGrpSpPr>
          <p:cNvPr id="6" name="Group 5"/>
          <p:cNvGrpSpPr/>
          <p:nvPr/>
        </p:nvGrpSpPr>
        <p:grpSpPr>
          <a:xfrm>
            <a:off x="107504" y="5681061"/>
            <a:ext cx="734154" cy="1090036"/>
            <a:chOff x="125468" y="5517233"/>
            <a:chExt cx="734154" cy="1090036"/>
          </a:xfrm>
        </p:grpSpPr>
        <p:grpSp>
          <p:nvGrpSpPr>
            <p:cNvPr id="7" name="Group 6"/>
            <p:cNvGrpSpPr/>
            <p:nvPr/>
          </p:nvGrpSpPr>
          <p:grpSpPr>
            <a:xfrm>
              <a:off x="125468" y="5517233"/>
              <a:ext cx="734154" cy="833363"/>
              <a:chOff x="58361" y="74156"/>
              <a:chExt cx="917692" cy="104170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0" name="TextBox 9"/>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8" name="TextBox 7"/>
            <p:cNvSpPr txBox="1"/>
            <p:nvPr/>
          </p:nvSpPr>
          <p:spPr>
            <a:xfrm>
              <a:off x="197476" y="6237937"/>
              <a:ext cx="489236" cy="369332"/>
            </a:xfrm>
            <a:prstGeom prst="rect">
              <a:avLst/>
            </a:prstGeom>
            <a:noFill/>
          </p:spPr>
          <p:txBody>
            <a:bodyPr wrap="none" rtlCol="0">
              <a:spAutoFit/>
            </a:bodyPr>
            <a:lstStyle/>
            <a:p>
              <a:r>
                <a:rPr lang="en-US" dirty="0" smtClean="0"/>
                <a:t>6-1</a:t>
              </a:r>
              <a:endParaRPr lang="en-US" dirty="0"/>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81" y="1317020"/>
            <a:ext cx="360000" cy="36000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05" y="1934969"/>
            <a:ext cx="360000" cy="360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581" y="4703112"/>
            <a:ext cx="360000" cy="360000"/>
          </a:xfrm>
          <a:prstGeom prst="rect">
            <a:avLst/>
          </a:prstGeom>
        </p:spPr>
      </p:pic>
    </p:spTree>
    <p:extLst>
      <p:ext uri="{BB962C8B-B14F-4D97-AF65-F5344CB8AC3E}">
        <p14:creationId xmlns:p14="http://schemas.microsoft.com/office/powerpoint/2010/main" val="374172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GB" altLang="en-US" dirty="0" smtClean="0"/>
              <a:t>When and how is EAC done?</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31A1240C-2856-4852-B8BD-08B482D7DC85}" type="slidenum">
              <a:rPr lang="en-GB" altLang="en-US" smtClean="0"/>
              <a:pPr>
                <a:defRPr/>
              </a:pPr>
              <a:t>15</a:t>
            </a:fld>
            <a:endParaRPr lang="en-GB" altLang="en-US"/>
          </a:p>
        </p:txBody>
      </p:sp>
    </p:spTree>
    <p:extLst>
      <p:ext uri="{BB962C8B-B14F-4D97-AF65-F5344CB8AC3E}">
        <p14:creationId xmlns:p14="http://schemas.microsoft.com/office/powerpoint/2010/main" val="26629154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7900" y="3194490"/>
            <a:ext cx="1443050" cy="1139579"/>
          </a:xfrm>
        </p:spPr>
        <p:txBody>
          <a:bodyPr>
            <a:noAutofit/>
          </a:bodyPr>
          <a:lstStyle/>
          <a:p>
            <a:r>
              <a:rPr lang="en-US" altLang="fr-FR" sz="2400" dirty="0" smtClean="0">
                <a:solidFill>
                  <a:srgbClr val="C00000"/>
                </a:solidFill>
              </a:rPr>
              <a:t>EAC</a:t>
            </a:r>
            <a:r>
              <a:rPr lang="fr-BE" altLang="fr-FR" sz="2400" dirty="0" smtClean="0">
                <a:solidFill>
                  <a:srgbClr val="C00000"/>
                </a:solidFill>
              </a:rPr>
              <a:t> Sessions</a:t>
            </a:r>
            <a:endParaRPr lang="en-GB" altLang="fr-FR" sz="2400" dirty="0" smtClean="0">
              <a:solidFill>
                <a:srgbClr val="C00000"/>
              </a:solidFill>
            </a:endParaRPr>
          </a:p>
        </p:txBody>
      </p:sp>
      <p:sp>
        <p:nvSpPr>
          <p:cNvPr id="2" name="Slide Number Placeholder 1"/>
          <p:cNvSpPr>
            <a:spLocks noGrp="1"/>
          </p:cNvSpPr>
          <p:nvPr>
            <p:ph type="sldNum" sz="quarter" idx="12"/>
          </p:nvPr>
        </p:nvSpPr>
        <p:spPr>
          <a:xfrm>
            <a:off x="6172497" y="6520259"/>
            <a:ext cx="2133600" cy="365125"/>
          </a:xfrm>
        </p:spPr>
        <p:txBody>
          <a:bodyPr/>
          <a:lstStyle/>
          <a:p>
            <a:fld id="{BD4F50D5-E679-4F9C-835E-AF8FC39013A6}" type="slidenum">
              <a:rPr lang="fr-BE" smtClean="0"/>
              <a:t>16</a:t>
            </a:fld>
            <a:endParaRPr lang="fr-BE"/>
          </a:p>
        </p:txBody>
      </p:sp>
      <p:grpSp>
        <p:nvGrpSpPr>
          <p:cNvPr id="5" name="Group 4"/>
          <p:cNvGrpSpPr/>
          <p:nvPr/>
        </p:nvGrpSpPr>
        <p:grpSpPr>
          <a:xfrm>
            <a:off x="107504" y="5681061"/>
            <a:ext cx="734154" cy="1074420"/>
            <a:chOff x="125468" y="5517233"/>
            <a:chExt cx="734154" cy="1074420"/>
          </a:xfrm>
        </p:grpSpPr>
        <p:grpSp>
          <p:nvGrpSpPr>
            <p:cNvPr id="6" name="Group 5"/>
            <p:cNvGrpSpPr/>
            <p:nvPr/>
          </p:nvGrpSpPr>
          <p:grpSpPr>
            <a:xfrm>
              <a:off x="125468" y="5517233"/>
              <a:ext cx="734154" cy="833363"/>
              <a:chOff x="58361" y="74156"/>
              <a:chExt cx="917692" cy="1041704"/>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9" name="TextBox 8"/>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7" name="TextBox 6"/>
            <p:cNvSpPr txBox="1"/>
            <p:nvPr/>
          </p:nvSpPr>
          <p:spPr>
            <a:xfrm>
              <a:off x="259126" y="6222321"/>
              <a:ext cx="489236" cy="369332"/>
            </a:xfrm>
            <a:prstGeom prst="rect">
              <a:avLst/>
            </a:prstGeom>
            <a:noFill/>
          </p:spPr>
          <p:txBody>
            <a:bodyPr wrap="none" rtlCol="0">
              <a:spAutoFit/>
            </a:bodyPr>
            <a:lstStyle/>
            <a:p>
              <a:r>
                <a:rPr lang="en-US" dirty="0" smtClean="0"/>
                <a:t>6-2</a:t>
              </a:r>
              <a:endParaRPr lang="en-US" dirty="0"/>
            </a:p>
          </p:txBody>
        </p:sp>
      </p:grpSp>
      <p:grpSp>
        <p:nvGrpSpPr>
          <p:cNvPr id="13343" name="Group 13342"/>
          <p:cNvGrpSpPr/>
          <p:nvPr/>
        </p:nvGrpSpPr>
        <p:grpSpPr>
          <a:xfrm>
            <a:off x="7269010" y="764704"/>
            <a:ext cx="933655" cy="5400600"/>
            <a:chOff x="7236296" y="116632"/>
            <a:chExt cx="963926" cy="5760640"/>
          </a:xfrm>
        </p:grpSpPr>
        <p:sp>
          <p:nvSpPr>
            <p:cNvPr id="64" name="Freeform 63"/>
            <p:cNvSpPr/>
            <p:nvPr/>
          </p:nvSpPr>
          <p:spPr>
            <a:xfrm>
              <a:off x="7236296" y="116632"/>
              <a:ext cx="963926" cy="1377039"/>
            </a:xfrm>
            <a:custGeom>
              <a:avLst/>
              <a:gdLst>
                <a:gd name="connsiteX0" fmla="*/ 0 w 1377038"/>
                <a:gd name="connsiteY0" fmla="*/ 0 h 963926"/>
                <a:gd name="connsiteX1" fmla="*/ 895075 w 1377038"/>
                <a:gd name="connsiteY1" fmla="*/ 0 h 963926"/>
                <a:gd name="connsiteX2" fmla="*/ 1377038 w 1377038"/>
                <a:gd name="connsiteY2" fmla="*/ 481963 h 963926"/>
                <a:gd name="connsiteX3" fmla="*/ 895075 w 1377038"/>
                <a:gd name="connsiteY3" fmla="*/ 963926 h 963926"/>
                <a:gd name="connsiteX4" fmla="*/ 0 w 1377038"/>
                <a:gd name="connsiteY4" fmla="*/ 963926 h 963926"/>
                <a:gd name="connsiteX5" fmla="*/ 481963 w 1377038"/>
                <a:gd name="connsiteY5" fmla="*/ 481963 h 963926"/>
                <a:gd name="connsiteX6" fmla="*/ 0 w 1377038"/>
                <a:gd name="connsiteY6" fmla="*/ 0 h 9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038" h="963926">
                  <a:moveTo>
                    <a:pt x="1377038" y="0"/>
                  </a:moveTo>
                  <a:lnTo>
                    <a:pt x="1377038" y="626552"/>
                  </a:lnTo>
                  <a:lnTo>
                    <a:pt x="688519" y="963926"/>
                  </a:lnTo>
                  <a:lnTo>
                    <a:pt x="0" y="626552"/>
                  </a:lnTo>
                  <a:lnTo>
                    <a:pt x="0" y="0"/>
                  </a:lnTo>
                  <a:lnTo>
                    <a:pt x="688519" y="337374"/>
                  </a:lnTo>
                  <a:lnTo>
                    <a:pt x="1377038" y="0"/>
                  </a:lnTo>
                  <a:close/>
                </a:path>
              </a:pathLst>
            </a:cu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3335" tIns="495299" rIns="13335" bIns="495298" numCol="1" spcCol="1270" anchor="ctr" anchorCtr="0">
              <a:noAutofit/>
            </a:bodyPr>
            <a:lstStyle/>
            <a:p>
              <a:pPr lvl="0" algn="ctr" defTabSz="933450">
                <a:lnSpc>
                  <a:spcPct val="90000"/>
                </a:lnSpc>
                <a:spcBef>
                  <a:spcPct val="0"/>
                </a:spcBef>
                <a:spcAft>
                  <a:spcPct val="35000"/>
                </a:spcAft>
              </a:pPr>
              <a:r>
                <a:rPr lang="en-GB" sz="2100" kern="1200" noProof="0" dirty="0" smtClean="0"/>
                <a:t>Month</a:t>
              </a:r>
              <a:r>
                <a:rPr lang="fr-BE" sz="2100" kern="1200" dirty="0" smtClean="0"/>
                <a:t> </a:t>
              </a:r>
              <a:r>
                <a:rPr lang="fr-BE" sz="2100" kern="1200" dirty="0"/>
                <a:t>0</a:t>
              </a:r>
            </a:p>
          </p:txBody>
        </p:sp>
        <p:sp>
          <p:nvSpPr>
            <p:cNvPr id="65" name="Freeform 64"/>
            <p:cNvSpPr/>
            <p:nvPr/>
          </p:nvSpPr>
          <p:spPr>
            <a:xfrm>
              <a:off x="7236296" y="1412776"/>
              <a:ext cx="963926" cy="1377038"/>
            </a:xfrm>
            <a:custGeom>
              <a:avLst/>
              <a:gdLst>
                <a:gd name="connsiteX0" fmla="*/ 0 w 1377038"/>
                <a:gd name="connsiteY0" fmla="*/ 0 h 963926"/>
                <a:gd name="connsiteX1" fmla="*/ 895075 w 1377038"/>
                <a:gd name="connsiteY1" fmla="*/ 0 h 963926"/>
                <a:gd name="connsiteX2" fmla="*/ 1377038 w 1377038"/>
                <a:gd name="connsiteY2" fmla="*/ 481963 h 963926"/>
                <a:gd name="connsiteX3" fmla="*/ 895075 w 1377038"/>
                <a:gd name="connsiteY3" fmla="*/ 963926 h 963926"/>
                <a:gd name="connsiteX4" fmla="*/ 0 w 1377038"/>
                <a:gd name="connsiteY4" fmla="*/ 963926 h 963926"/>
                <a:gd name="connsiteX5" fmla="*/ 481963 w 1377038"/>
                <a:gd name="connsiteY5" fmla="*/ 481963 h 963926"/>
                <a:gd name="connsiteX6" fmla="*/ 0 w 1377038"/>
                <a:gd name="connsiteY6" fmla="*/ 0 h 9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038" h="963926">
                  <a:moveTo>
                    <a:pt x="1377038" y="0"/>
                  </a:moveTo>
                  <a:lnTo>
                    <a:pt x="1377038" y="626552"/>
                  </a:lnTo>
                  <a:lnTo>
                    <a:pt x="688519" y="963926"/>
                  </a:lnTo>
                  <a:lnTo>
                    <a:pt x="0" y="626552"/>
                  </a:lnTo>
                  <a:lnTo>
                    <a:pt x="0" y="0"/>
                  </a:lnTo>
                  <a:lnTo>
                    <a:pt x="688519" y="337374"/>
                  </a:lnTo>
                  <a:lnTo>
                    <a:pt x="1377038" y="0"/>
                  </a:lnTo>
                  <a:close/>
                </a:path>
              </a:pathLst>
            </a:cu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3335" tIns="495298" rIns="13335" bIns="495298" numCol="1" spcCol="1270" anchor="ctr" anchorCtr="0">
              <a:noAutofit/>
            </a:bodyPr>
            <a:lstStyle/>
            <a:p>
              <a:pPr lvl="0" algn="ctr" defTabSz="933450">
                <a:lnSpc>
                  <a:spcPct val="90000"/>
                </a:lnSpc>
                <a:spcBef>
                  <a:spcPct val="0"/>
                </a:spcBef>
                <a:spcAft>
                  <a:spcPct val="35000"/>
                </a:spcAft>
              </a:pPr>
              <a:r>
                <a:rPr lang="en-GB" sz="2100" kern="1200" noProof="0" dirty="0" smtClean="0"/>
                <a:t>Month</a:t>
              </a:r>
              <a:r>
                <a:rPr lang="fr-BE" sz="2100" kern="1200" dirty="0" smtClean="0"/>
                <a:t> </a:t>
              </a:r>
              <a:r>
                <a:rPr lang="fr-BE" sz="2100" kern="1200" dirty="0"/>
                <a:t>1</a:t>
              </a:r>
            </a:p>
          </p:txBody>
        </p:sp>
        <p:sp>
          <p:nvSpPr>
            <p:cNvPr id="66" name="Freeform 65"/>
            <p:cNvSpPr/>
            <p:nvPr/>
          </p:nvSpPr>
          <p:spPr>
            <a:xfrm>
              <a:off x="7236296" y="2988066"/>
              <a:ext cx="963926" cy="1377038"/>
            </a:xfrm>
            <a:custGeom>
              <a:avLst/>
              <a:gdLst>
                <a:gd name="connsiteX0" fmla="*/ 0 w 1377038"/>
                <a:gd name="connsiteY0" fmla="*/ 0 h 963926"/>
                <a:gd name="connsiteX1" fmla="*/ 895075 w 1377038"/>
                <a:gd name="connsiteY1" fmla="*/ 0 h 963926"/>
                <a:gd name="connsiteX2" fmla="*/ 1377038 w 1377038"/>
                <a:gd name="connsiteY2" fmla="*/ 481963 h 963926"/>
                <a:gd name="connsiteX3" fmla="*/ 895075 w 1377038"/>
                <a:gd name="connsiteY3" fmla="*/ 963926 h 963926"/>
                <a:gd name="connsiteX4" fmla="*/ 0 w 1377038"/>
                <a:gd name="connsiteY4" fmla="*/ 963926 h 963926"/>
                <a:gd name="connsiteX5" fmla="*/ 481963 w 1377038"/>
                <a:gd name="connsiteY5" fmla="*/ 481963 h 963926"/>
                <a:gd name="connsiteX6" fmla="*/ 0 w 1377038"/>
                <a:gd name="connsiteY6" fmla="*/ 0 h 9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038" h="963926">
                  <a:moveTo>
                    <a:pt x="1377038" y="0"/>
                  </a:moveTo>
                  <a:lnTo>
                    <a:pt x="1377038" y="626552"/>
                  </a:lnTo>
                  <a:lnTo>
                    <a:pt x="688519" y="963926"/>
                  </a:lnTo>
                  <a:lnTo>
                    <a:pt x="0" y="626552"/>
                  </a:lnTo>
                  <a:lnTo>
                    <a:pt x="0" y="0"/>
                  </a:lnTo>
                  <a:lnTo>
                    <a:pt x="688519" y="337374"/>
                  </a:lnTo>
                  <a:lnTo>
                    <a:pt x="1377038" y="0"/>
                  </a:lnTo>
                  <a:close/>
                </a:path>
              </a:pathLst>
            </a:cu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3335" tIns="495298" rIns="13335" bIns="495298" numCol="1" spcCol="1270" anchor="ctr" anchorCtr="0">
              <a:noAutofit/>
            </a:bodyPr>
            <a:lstStyle/>
            <a:p>
              <a:pPr lvl="0" algn="ctr" defTabSz="933450">
                <a:lnSpc>
                  <a:spcPct val="90000"/>
                </a:lnSpc>
                <a:spcBef>
                  <a:spcPct val="0"/>
                </a:spcBef>
                <a:spcAft>
                  <a:spcPct val="35000"/>
                </a:spcAft>
              </a:pPr>
              <a:r>
                <a:rPr lang="fr-BE" sz="2100" kern="1200" dirty="0" err="1"/>
                <a:t>Month</a:t>
              </a:r>
              <a:r>
                <a:rPr lang="fr-BE" sz="2100" kern="1200" dirty="0"/>
                <a:t> 2</a:t>
              </a:r>
            </a:p>
          </p:txBody>
        </p:sp>
        <p:sp>
          <p:nvSpPr>
            <p:cNvPr id="67" name="Freeform 66"/>
            <p:cNvSpPr/>
            <p:nvPr/>
          </p:nvSpPr>
          <p:spPr>
            <a:xfrm>
              <a:off x="7236296" y="4500234"/>
              <a:ext cx="963926" cy="1377038"/>
            </a:xfrm>
            <a:custGeom>
              <a:avLst/>
              <a:gdLst>
                <a:gd name="connsiteX0" fmla="*/ 0 w 1377038"/>
                <a:gd name="connsiteY0" fmla="*/ 0 h 963926"/>
                <a:gd name="connsiteX1" fmla="*/ 895075 w 1377038"/>
                <a:gd name="connsiteY1" fmla="*/ 0 h 963926"/>
                <a:gd name="connsiteX2" fmla="*/ 1377038 w 1377038"/>
                <a:gd name="connsiteY2" fmla="*/ 481963 h 963926"/>
                <a:gd name="connsiteX3" fmla="*/ 895075 w 1377038"/>
                <a:gd name="connsiteY3" fmla="*/ 963926 h 963926"/>
                <a:gd name="connsiteX4" fmla="*/ 0 w 1377038"/>
                <a:gd name="connsiteY4" fmla="*/ 963926 h 963926"/>
                <a:gd name="connsiteX5" fmla="*/ 481963 w 1377038"/>
                <a:gd name="connsiteY5" fmla="*/ 481963 h 963926"/>
                <a:gd name="connsiteX6" fmla="*/ 0 w 1377038"/>
                <a:gd name="connsiteY6" fmla="*/ 0 h 96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7038" h="963926">
                  <a:moveTo>
                    <a:pt x="1377038" y="0"/>
                  </a:moveTo>
                  <a:lnTo>
                    <a:pt x="1377038" y="626552"/>
                  </a:lnTo>
                  <a:lnTo>
                    <a:pt x="688519" y="963926"/>
                  </a:lnTo>
                  <a:lnTo>
                    <a:pt x="0" y="626552"/>
                  </a:lnTo>
                  <a:lnTo>
                    <a:pt x="0" y="0"/>
                  </a:lnTo>
                  <a:lnTo>
                    <a:pt x="688519" y="337374"/>
                  </a:lnTo>
                  <a:lnTo>
                    <a:pt x="1377038" y="0"/>
                  </a:lnTo>
                  <a:close/>
                </a:path>
              </a:pathLst>
            </a:cu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13335" tIns="495298" rIns="13335" bIns="495298" numCol="1" spcCol="1270" anchor="ctr" anchorCtr="0">
              <a:noAutofit/>
            </a:bodyPr>
            <a:lstStyle/>
            <a:p>
              <a:pPr lvl="0" algn="ctr" defTabSz="933450">
                <a:lnSpc>
                  <a:spcPct val="90000"/>
                </a:lnSpc>
                <a:spcBef>
                  <a:spcPct val="0"/>
                </a:spcBef>
                <a:spcAft>
                  <a:spcPct val="35000"/>
                </a:spcAft>
              </a:pPr>
              <a:r>
                <a:rPr lang="fr-BE" sz="2100" kern="1200" dirty="0" err="1"/>
                <a:t>Month</a:t>
              </a:r>
              <a:r>
                <a:rPr lang="fr-BE" sz="2100" kern="1200" dirty="0"/>
                <a:t> 3</a:t>
              </a:r>
            </a:p>
          </p:txBody>
        </p:sp>
      </p:grpSp>
      <p:sp>
        <p:nvSpPr>
          <p:cNvPr id="34" name="TextBox 33"/>
          <p:cNvSpPr txBox="1"/>
          <p:nvPr/>
        </p:nvSpPr>
        <p:spPr>
          <a:xfrm>
            <a:off x="2051720" y="84037"/>
            <a:ext cx="4963410" cy="646331"/>
          </a:xfrm>
          <a:prstGeom prst="rect">
            <a:avLst/>
          </a:prstGeom>
          <a:noFill/>
        </p:spPr>
        <p:txBody>
          <a:bodyPr wrap="none" rtlCol="0">
            <a:spAutoFit/>
          </a:bodyPr>
          <a:lstStyle/>
          <a:p>
            <a:r>
              <a:rPr lang="en-US" sz="3600" b="1" dirty="0" smtClean="0">
                <a:latin typeface="+mj-lt"/>
              </a:rPr>
              <a:t>When does EAC happen?</a:t>
            </a:r>
            <a:endParaRPr lang="en-US" sz="3600" b="1" dirty="0">
              <a:latin typeface="+mj-lt"/>
            </a:endParaRPr>
          </a:p>
        </p:txBody>
      </p:sp>
      <p:pic>
        <p:nvPicPr>
          <p:cNvPr id="73" name="Picture 72"/>
          <p:cNvPicPr/>
          <p:nvPr/>
        </p:nvPicPr>
        <p:blipFill>
          <a:blip r:embed="rId4" cstate="print">
            <a:extLst>
              <a:ext uri="{28A0092B-C50C-407E-A947-70E740481C1C}">
                <a14:useLocalDpi xmlns:a14="http://schemas.microsoft.com/office/drawing/2010/main" val="0"/>
              </a:ext>
            </a:extLst>
          </a:blip>
          <a:stretch>
            <a:fillRect/>
          </a:stretch>
        </p:blipFill>
        <p:spPr>
          <a:xfrm>
            <a:off x="233948" y="116694"/>
            <a:ext cx="436995" cy="431986"/>
          </a:xfrm>
          <a:prstGeom prst="rect">
            <a:avLst/>
          </a:prstGeom>
          <a:solidFill>
            <a:schemeClr val="tx1"/>
          </a:solidFill>
        </p:spPr>
      </p:pic>
      <p:grpSp>
        <p:nvGrpSpPr>
          <p:cNvPr id="17" name="Group 16"/>
          <p:cNvGrpSpPr/>
          <p:nvPr/>
        </p:nvGrpSpPr>
        <p:grpSpPr>
          <a:xfrm>
            <a:off x="2339752" y="764704"/>
            <a:ext cx="4111180" cy="6048671"/>
            <a:chOff x="2339752" y="764704"/>
            <a:chExt cx="4111180" cy="6048671"/>
          </a:xfrm>
        </p:grpSpPr>
        <p:grpSp>
          <p:nvGrpSpPr>
            <p:cNvPr id="16" name="Group 15"/>
            <p:cNvGrpSpPr/>
            <p:nvPr/>
          </p:nvGrpSpPr>
          <p:grpSpPr>
            <a:xfrm>
              <a:off x="2339752" y="764704"/>
              <a:ext cx="4111180" cy="6048671"/>
              <a:chOff x="2339752" y="764704"/>
              <a:chExt cx="4111180" cy="6048671"/>
            </a:xfrm>
          </p:grpSpPr>
          <p:sp>
            <p:nvSpPr>
              <p:cNvPr id="13329" name="Left Brace 13328"/>
              <p:cNvSpPr/>
              <p:nvPr/>
            </p:nvSpPr>
            <p:spPr>
              <a:xfrm>
                <a:off x="2339752" y="1742665"/>
                <a:ext cx="1047376" cy="4280518"/>
              </a:xfrm>
              <a:prstGeom prst="leftBrace">
                <a:avLst>
                  <a:gd name="adj1" fmla="val 39513"/>
                  <a:gd name="adj2" fmla="val 50000"/>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2" name="Group 31"/>
              <p:cNvGrpSpPr/>
              <p:nvPr/>
            </p:nvGrpSpPr>
            <p:grpSpPr>
              <a:xfrm>
                <a:off x="3779911" y="764704"/>
                <a:ext cx="2671021" cy="6048671"/>
                <a:chOff x="3448688" y="260648"/>
                <a:chExt cx="2938159" cy="6557344"/>
              </a:xfrm>
            </p:grpSpPr>
            <p:sp>
              <p:nvSpPr>
                <p:cNvPr id="12" name="Flowchart: Process 11"/>
                <p:cNvSpPr/>
                <p:nvPr/>
              </p:nvSpPr>
              <p:spPr>
                <a:xfrm>
                  <a:off x="3448688" y="1392650"/>
                  <a:ext cx="2659002" cy="1179811"/>
                </a:xfrm>
                <a:prstGeom prst="flowChartProcess">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285750" lvl="1" indent="-285750">
                    <a:buFont typeface="Wingdings" panose="05000000000000000000" pitchFamily="2" charset="2"/>
                    <a:buChar char="§"/>
                  </a:pPr>
                  <a:r>
                    <a:rPr lang="en-US" sz="1600" b="1" dirty="0">
                      <a:solidFill>
                        <a:schemeClr val="bg1"/>
                      </a:solidFill>
                    </a:rPr>
                    <a:t>EAC session #1 </a:t>
                  </a:r>
                </a:p>
                <a:p>
                  <a:pPr marL="285750" lvl="1" indent="-285750">
                    <a:buFont typeface="Wingdings" panose="05000000000000000000" pitchFamily="2" charset="2"/>
                    <a:buChar char="§"/>
                  </a:pPr>
                  <a:r>
                    <a:rPr lang="en-US" sz="1600" b="1" dirty="0" smtClean="0">
                      <a:solidFill>
                        <a:schemeClr val="bg1"/>
                      </a:solidFill>
                    </a:rPr>
                    <a:t>Viral </a:t>
                  </a:r>
                  <a:r>
                    <a:rPr lang="en-US" sz="1600" b="1" dirty="0">
                      <a:solidFill>
                        <a:schemeClr val="bg1"/>
                      </a:solidFill>
                    </a:rPr>
                    <a:t>load result given</a:t>
                  </a:r>
                </a:p>
                <a:p>
                  <a:pPr marL="285750" lvl="1" indent="-285750">
                    <a:buFont typeface="Wingdings" panose="05000000000000000000" pitchFamily="2" charset="2"/>
                    <a:buChar char="§"/>
                  </a:pPr>
                  <a:r>
                    <a:rPr lang="en-US" sz="1600" b="1" dirty="0" smtClean="0">
                      <a:solidFill>
                        <a:schemeClr val="bg1"/>
                      </a:solidFill>
                    </a:rPr>
                    <a:t>1 </a:t>
                  </a:r>
                  <a:r>
                    <a:rPr lang="en-US" sz="1600" b="1" dirty="0">
                      <a:solidFill>
                        <a:schemeClr val="bg1"/>
                      </a:solidFill>
                    </a:rPr>
                    <a:t>month refill given</a:t>
                  </a:r>
                </a:p>
              </p:txBody>
            </p:sp>
            <p:sp>
              <p:nvSpPr>
                <p:cNvPr id="13" name="Flowchart: Process 12"/>
                <p:cNvSpPr/>
                <p:nvPr/>
              </p:nvSpPr>
              <p:spPr>
                <a:xfrm>
                  <a:off x="3448689" y="2894771"/>
                  <a:ext cx="2659002" cy="606290"/>
                </a:xfrm>
                <a:prstGeom prst="flowChartProcess">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285750" lvl="1" indent="-285750">
                    <a:buFont typeface="Wingdings" panose="05000000000000000000" pitchFamily="2" charset="2"/>
                    <a:buChar char="§"/>
                  </a:pPr>
                  <a:r>
                    <a:rPr lang="en-US" sz="1600" b="1" dirty="0">
                      <a:solidFill>
                        <a:schemeClr val="bg1"/>
                      </a:solidFill>
                    </a:rPr>
                    <a:t>EAC session #2</a:t>
                  </a:r>
                </a:p>
                <a:p>
                  <a:pPr marL="285750" lvl="1" indent="-285750">
                    <a:buFont typeface="Wingdings" panose="05000000000000000000" pitchFamily="2" charset="2"/>
                    <a:buChar char="§"/>
                  </a:pPr>
                  <a:r>
                    <a:rPr lang="en-US" sz="1600" b="1" dirty="0">
                      <a:solidFill>
                        <a:schemeClr val="bg1"/>
                      </a:solidFill>
                    </a:rPr>
                    <a:t> 1 month refill given</a:t>
                  </a:r>
                </a:p>
              </p:txBody>
            </p:sp>
            <p:sp>
              <p:nvSpPr>
                <p:cNvPr id="11" name="Flowchart: Decision 10"/>
                <p:cNvSpPr/>
                <p:nvPr/>
              </p:nvSpPr>
              <p:spPr>
                <a:xfrm>
                  <a:off x="3668176" y="3775977"/>
                  <a:ext cx="2261658" cy="957370"/>
                </a:xfrm>
                <a:prstGeom prst="flowChartDecision">
                  <a:avLst/>
                </a:prstGeom>
                <a:solidFill>
                  <a:srgbClr val="FFC000"/>
                </a:solidFill>
                <a:ln>
                  <a:solidFill>
                    <a:schemeClr val="bg1">
                      <a:lumMod val="8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smtClean="0">
                      <a:solidFill>
                        <a:schemeClr val="tx1"/>
                      </a:solidFill>
                    </a:rPr>
                    <a:t>Adherent?</a:t>
                  </a:r>
                  <a:endParaRPr lang="en-US" sz="1600" b="1" dirty="0">
                    <a:solidFill>
                      <a:schemeClr val="tx1"/>
                    </a:solidFill>
                  </a:endParaRPr>
                </a:p>
              </p:txBody>
            </p:sp>
            <p:sp>
              <p:nvSpPr>
                <p:cNvPr id="15" name="Flowchart: Process 14"/>
                <p:cNvSpPr/>
                <p:nvPr/>
              </p:nvSpPr>
              <p:spPr>
                <a:xfrm>
                  <a:off x="3472327" y="5020628"/>
                  <a:ext cx="2659002" cy="606290"/>
                </a:xfrm>
                <a:prstGeom prst="flowChartProcess">
                  <a:avLst/>
                </a:prstGeom>
                <a:solidFill>
                  <a:srgbClr val="C00000"/>
                </a:solidFill>
              </p:spPr>
              <p:style>
                <a:lnRef idx="2">
                  <a:schemeClr val="accent2"/>
                </a:lnRef>
                <a:fillRef idx="1">
                  <a:schemeClr val="lt1"/>
                </a:fillRef>
                <a:effectRef idx="0">
                  <a:schemeClr val="accent2"/>
                </a:effectRef>
                <a:fontRef idx="minor">
                  <a:schemeClr val="dk1"/>
                </a:fontRef>
              </p:style>
              <p:txBody>
                <a:bodyPr rtlCol="0" anchor="ctr"/>
                <a:lstStyle/>
                <a:p>
                  <a:pPr marL="285750" lvl="1" indent="-285750">
                    <a:buFont typeface="Wingdings" panose="05000000000000000000" pitchFamily="2" charset="2"/>
                    <a:buChar char="§"/>
                  </a:pPr>
                  <a:r>
                    <a:rPr lang="en-US" sz="1600" b="1" dirty="0" smtClean="0">
                      <a:solidFill>
                        <a:schemeClr val="bg1"/>
                      </a:solidFill>
                    </a:rPr>
                    <a:t>Additional EAC session</a:t>
                  </a:r>
                  <a:endParaRPr lang="en-US" sz="1600" b="1" dirty="0">
                    <a:solidFill>
                      <a:schemeClr val="bg1"/>
                    </a:solidFill>
                  </a:endParaRPr>
                </a:p>
                <a:p>
                  <a:pPr marL="285750" lvl="1" indent="-285750">
                    <a:buFont typeface="Wingdings" panose="05000000000000000000" pitchFamily="2" charset="2"/>
                    <a:buChar char="§"/>
                  </a:pPr>
                  <a:r>
                    <a:rPr lang="en-US" sz="1600" b="1" dirty="0">
                      <a:solidFill>
                        <a:schemeClr val="bg1"/>
                      </a:solidFill>
                    </a:rPr>
                    <a:t> 1 month refill given</a:t>
                  </a:r>
                </a:p>
              </p:txBody>
            </p:sp>
            <p:sp>
              <p:nvSpPr>
                <p:cNvPr id="14" name="Oval 13"/>
                <p:cNvSpPr/>
                <p:nvPr/>
              </p:nvSpPr>
              <p:spPr>
                <a:xfrm>
                  <a:off x="3661555" y="260648"/>
                  <a:ext cx="2268278" cy="856644"/>
                </a:xfrm>
                <a:prstGeom prst="ellipse">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1600" b="1" dirty="0" smtClean="0">
                      <a:solidFill>
                        <a:schemeClr val="bg1"/>
                      </a:solidFill>
                    </a:rPr>
                    <a:t>VL ≥ 1000 copies/mL</a:t>
                  </a:r>
                  <a:endParaRPr lang="fr-BE" sz="1600" b="1" dirty="0">
                    <a:solidFill>
                      <a:schemeClr val="bg1"/>
                    </a:solidFill>
                  </a:endParaRPr>
                </a:p>
              </p:txBody>
            </p:sp>
            <p:sp>
              <p:nvSpPr>
                <p:cNvPr id="18" name="Oval 17"/>
                <p:cNvSpPr/>
                <p:nvPr/>
              </p:nvSpPr>
              <p:spPr>
                <a:xfrm>
                  <a:off x="3680524" y="5961348"/>
                  <a:ext cx="2268278" cy="856644"/>
                </a:xfrm>
                <a:prstGeom prst="ellipse">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0" lvl="1" algn="ctr"/>
                  <a:r>
                    <a:rPr lang="en-US" sz="1600" b="1" dirty="0" smtClean="0">
                      <a:solidFill>
                        <a:schemeClr val="bg1"/>
                      </a:solidFill>
                    </a:rPr>
                    <a:t>Follow-up VL </a:t>
                  </a:r>
                  <a:r>
                    <a:rPr lang="fr-BE" sz="1600" b="1" dirty="0" smtClean="0">
                      <a:solidFill>
                        <a:schemeClr val="bg1"/>
                      </a:solidFill>
                    </a:rPr>
                    <a:t>test </a:t>
                  </a:r>
                  <a:r>
                    <a:rPr lang="fr-BE" sz="1600" b="1" dirty="0" err="1" smtClean="0">
                      <a:solidFill>
                        <a:schemeClr val="bg1"/>
                      </a:solidFill>
                    </a:rPr>
                    <a:t>ordered</a:t>
                  </a:r>
                  <a:endParaRPr lang="fr-BE" sz="1600" b="1" dirty="0">
                    <a:solidFill>
                      <a:schemeClr val="bg1"/>
                    </a:solidFill>
                  </a:endParaRPr>
                </a:p>
              </p:txBody>
            </p:sp>
            <p:cxnSp>
              <p:nvCxnSpPr>
                <p:cNvPr id="19" name="Straight Arrow Connector 18"/>
                <p:cNvCxnSpPr>
                  <a:stCxn id="14" idx="4"/>
                </p:cNvCxnSpPr>
                <p:nvPr/>
              </p:nvCxnSpPr>
              <p:spPr>
                <a:xfrm>
                  <a:off x="4795694" y="1117292"/>
                  <a:ext cx="0" cy="2954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2"/>
                  <a:endCxn id="13" idx="0"/>
                </p:cNvCxnSpPr>
                <p:nvPr/>
              </p:nvCxnSpPr>
              <p:spPr>
                <a:xfrm>
                  <a:off x="4778189" y="2572461"/>
                  <a:ext cx="1" cy="3223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3" idx="2"/>
                  <a:endCxn id="11" idx="0"/>
                </p:cNvCxnSpPr>
                <p:nvPr/>
              </p:nvCxnSpPr>
              <p:spPr>
                <a:xfrm>
                  <a:off x="4778191" y="3501060"/>
                  <a:ext cx="20814" cy="27491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1" idx="2"/>
                  <a:endCxn id="15" idx="0"/>
                </p:cNvCxnSpPr>
                <p:nvPr/>
              </p:nvCxnSpPr>
              <p:spPr>
                <a:xfrm>
                  <a:off x="4799005" y="4733347"/>
                  <a:ext cx="2824" cy="2872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18" name="Elbow Connector 13317"/>
                <p:cNvCxnSpPr>
                  <a:stCxn id="11" idx="3"/>
                  <a:endCxn id="18" idx="6"/>
                </p:cNvCxnSpPr>
                <p:nvPr/>
              </p:nvCxnSpPr>
              <p:spPr>
                <a:xfrm>
                  <a:off x="5929834" y="4254662"/>
                  <a:ext cx="18968" cy="2135008"/>
                </a:xfrm>
                <a:prstGeom prst="bentConnector3">
                  <a:avLst>
                    <a:gd name="adj1" fmla="val 270579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331" name="TextBox 13330"/>
                <p:cNvSpPr txBox="1"/>
                <p:nvPr/>
              </p:nvSpPr>
              <p:spPr>
                <a:xfrm>
                  <a:off x="5901329" y="3908331"/>
                  <a:ext cx="485518" cy="369332"/>
                </a:xfrm>
                <a:prstGeom prst="rect">
                  <a:avLst/>
                </a:prstGeom>
                <a:noFill/>
              </p:spPr>
              <p:txBody>
                <a:bodyPr wrap="none" rtlCol="0">
                  <a:spAutoFit/>
                </a:bodyPr>
                <a:lstStyle/>
                <a:p>
                  <a:r>
                    <a:rPr lang="en-US" dirty="0" smtClean="0"/>
                    <a:t>Yes</a:t>
                  </a:r>
                  <a:endParaRPr lang="en-US" dirty="0"/>
                </a:p>
              </p:txBody>
            </p:sp>
            <p:sp>
              <p:nvSpPr>
                <p:cNvPr id="52" name="TextBox 51"/>
                <p:cNvSpPr txBox="1"/>
                <p:nvPr/>
              </p:nvSpPr>
              <p:spPr>
                <a:xfrm>
                  <a:off x="4931191" y="4657831"/>
                  <a:ext cx="455574" cy="369332"/>
                </a:xfrm>
                <a:prstGeom prst="rect">
                  <a:avLst/>
                </a:prstGeom>
                <a:noFill/>
              </p:spPr>
              <p:txBody>
                <a:bodyPr wrap="none" rtlCol="0">
                  <a:spAutoFit/>
                </a:bodyPr>
                <a:lstStyle/>
                <a:p>
                  <a:r>
                    <a:rPr lang="en-US" dirty="0" smtClean="0"/>
                    <a:t>No</a:t>
                  </a:r>
                  <a:endParaRPr lang="en-US" dirty="0"/>
                </a:p>
              </p:txBody>
            </p:sp>
          </p:grpSp>
        </p:grpSp>
        <p:cxnSp>
          <p:nvCxnSpPr>
            <p:cNvPr id="24" name="Elbow Connector 23"/>
            <p:cNvCxnSpPr>
              <a:stCxn id="15" idx="2"/>
              <a:endCxn id="11" idx="1"/>
            </p:cNvCxnSpPr>
            <p:nvPr/>
          </p:nvCxnSpPr>
          <p:spPr>
            <a:xfrm rot="5400000" flipH="1">
              <a:off x="3861831" y="4566503"/>
              <a:ext cx="1265806" cy="1030581"/>
            </a:xfrm>
            <a:prstGeom prst="bentConnector4">
              <a:avLst>
                <a:gd name="adj1" fmla="val -18060"/>
                <a:gd name="adj2" fmla="val 139458"/>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6667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836712"/>
          </a:xfrm>
        </p:spPr>
        <p:txBody>
          <a:bodyPr/>
          <a:lstStyle/>
          <a:p>
            <a:r>
              <a:rPr lang="en-US" dirty="0" smtClean="0"/>
              <a:t>EAC Session Overview</a:t>
            </a:r>
            <a:endParaRPr lang="en-US" dirty="0"/>
          </a:p>
        </p:txBody>
      </p:sp>
      <p:graphicFrame>
        <p:nvGraphicFramePr>
          <p:cNvPr id="10" name="Content Placeholder 9"/>
          <p:cNvGraphicFramePr>
            <a:graphicFrameLocks noGrp="1"/>
          </p:cNvGraphicFramePr>
          <p:nvPr>
            <p:ph sz="half" idx="1"/>
            <p:extLst>
              <p:ext uri="{D42A27DB-BD31-4B8C-83A1-F6EECF244321}">
                <p14:modId xmlns:p14="http://schemas.microsoft.com/office/powerpoint/2010/main" val="2333336619"/>
              </p:ext>
            </p:extLst>
          </p:nvPr>
        </p:nvGraphicFramePr>
        <p:xfrm>
          <a:off x="457200" y="1069815"/>
          <a:ext cx="4038600" cy="4663440"/>
        </p:xfrm>
        <a:graphic>
          <a:graphicData uri="http://schemas.openxmlformats.org/drawingml/2006/table">
            <a:tbl>
              <a:tblPr firstRow="1" bandRow="1">
                <a:tableStyleId>{21E4AEA4-8DFA-4A89-87EB-49C32662AFE0}</a:tableStyleId>
              </a:tblPr>
              <a:tblGrid>
                <a:gridCol w="4038600"/>
              </a:tblGrid>
              <a:tr h="370840">
                <a:tc>
                  <a:txBody>
                    <a:bodyPr/>
                    <a:lstStyle/>
                    <a:p>
                      <a:r>
                        <a:rPr lang="en-US" sz="2200" dirty="0" smtClean="0"/>
                        <a:t>EAC Session #1</a:t>
                      </a:r>
                      <a:endParaRPr lang="en-US" sz="2200" dirty="0"/>
                    </a:p>
                  </a:txBody>
                  <a:tcPr>
                    <a:solidFill>
                      <a:srgbClr val="C00000"/>
                    </a:solidFill>
                  </a:tcPr>
                </a:tc>
              </a:tr>
              <a:tr h="370840">
                <a:tc>
                  <a:txBody>
                    <a:bodyPr/>
                    <a:lstStyle/>
                    <a:p>
                      <a:pPr marL="292100" indent="-292100">
                        <a:buFont typeface="+mj-lt"/>
                        <a:buNone/>
                      </a:pPr>
                      <a:r>
                        <a:rPr lang="en-US" sz="2200" dirty="0" smtClean="0"/>
                        <a:t>1.	Welcome and introduction</a:t>
                      </a:r>
                    </a:p>
                  </a:txBody>
                  <a:tcPr/>
                </a:tc>
              </a:tr>
              <a:tr h="370840">
                <a:tc>
                  <a:txBody>
                    <a:bodyPr/>
                    <a:lstStyle/>
                    <a:p>
                      <a:pPr marL="292100" marR="0" lvl="0" indent="-292100" algn="l" defTabSz="914400" rtl="0" eaLnBrk="1" fontAlgn="auto" latinLnBrk="0" hangingPunct="1">
                        <a:lnSpc>
                          <a:spcPct val="100000"/>
                        </a:lnSpc>
                        <a:spcBef>
                          <a:spcPts val="0"/>
                        </a:spcBef>
                        <a:spcAft>
                          <a:spcPts val="0"/>
                        </a:spcAft>
                        <a:buClrTx/>
                        <a:buSzTx/>
                        <a:buFont typeface="+mj-lt"/>
                        <a:buNone/>
                        <a:tabLst/>
                        <a:defRPr/>
                      </a:pPr>
                      <a:r>
                        <a:rPr lang="en-US" altLang="fr-FR" sz="2200" dirty="0" smtClean="0"/>
                        <a:t>2.	Give &amp; explain the viral load result</a:t>
                      </a:r>
                    </a:p>
                  </a:txBody>
                  <a:tcPr/>
                </a:tc>
              </a:tr>
              <a:tr h="370840">
                <a:tc>
                  <a:txBody>
                    <a:bodyPr/>
                    <a:lstStyle/>
                    <a:p>
                      <a:pPr marL="292100" marR="0" lvl="0" indent="-292100" algn="l" defTabSz="914400" rtl="0" eaLnBrk="1" fontAlgn="auto" latinLnBrk="0" hangingPunct="1">
                        <a:lnSpc>
                          <a:spcPct val="100000"/>
                        </a:lnSpc>
                        <a:spcBef>
                          <a:spcPts val="0"/>
                        </a:spcBef>
                        <a:spcAft>
                          <a:spcPts val="0"/>
                        </a:spcAft>
                        <a:buClrTx/>
                        <a:buSzTx/>
                        <a:buFont typeface="+mj-lt"/>
                        <a:buNone/>
                        <a:tabLst/>
                        <a:defRPr/>
                      </a:pPr>
                      <a:r>
                        <a:rPr lang="en-US" altLang="fr-FR" sz="2200" dirty="0" smtClean="0"/>
                        <a:t>3.	Explain EAC</a:t>
                      </a:r>
                    </a:p>
                  </a:txBody>
                  <a:tcPr/>
                </a:tc>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altLang="fr-FR" sz="2200" dirty="0" smtClean="0"/>
                        <a:t>4.	Assess previous and current adherence</a:t>
                      </a:r>
                    </a:p>
                  </a:txBody>
                  <a:tcPr/>
                </a:tc>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altLang="fr-FR" sz="2200" dirty="0" smtClean="0"/>
                        <a:t>5.</a:t>
                      </a:r>
                      <a:r>
                        <a:rPr lang="en-US" altLang="fr-FR" sz="2200" baseline="0" dirty="0" smtClean="0"/>
                        <a:t>	</a:t>
                      </a:r>
                      <a:r>
                        <a:rPr lang="en-US" altLang="fr-FR" sz="2200" dirty="0" smtClean="0"/>
                        <a:t>Explore barriers to adherence and identify ways forward (behavioral, socio-economical, emotional)</a:t>
                      </a:r>
                    </a:p>
                  </a:txBody>
                  <a:tcPr/>
                </a:tc>
              </a:tr>
              <a:tr h="370840">
                <a:tc>
                  <a:txBody>
                    <a:bodyPr/>
                    <a:lstStyle/>
                    <a:p>
                      <a:pPr marL="228600" marR="0" lvl="0" indent="-228600" algn="l" defTabSz="914400" rtl="0" eaLnBrk="1" fontAlgn="auto" latinLnBrk="0" hangingPunct="1">
                        <a:lnSpc>
                          <a:spcPct val="100000"/>
                        </a:lnSpc>
                        <a:spcBef>
                          <a:spcPts val="0"/>
                        </a:spcBef>
                        <a:spcAft>
                          <a:spcPts val="0"/>
                        </a:spcAft>
                        <a:buClrTx/>
                        <a:buSzTx/>
                        <a:buFont typeface="+mj-lt"/>
                        <a:buNone/>
                        <a:tabLst/>
                        <a:defRPr/>
                      </a:pPr>
                      <a:r>
                        <a:rPr lang="en-US" altLang="fr-FR" sz="2200" dirty="0" smtClean="0"/>
                        <a:t>6.	Conclude the session</a:t>
                      </a:r>
                    </a:p>
                  </a:txBody>
                  <a:tcPr/>
                </a:tc>
              </a:tr>
            </a:tbl>
          </a:graphicData>
        </a:graphic>
      </p:graphicFrame>
      <p:graphicFrame>
        <p:nvGraphicFramePr>
          <p:cNvPr id="11" name="Content Placeholder 10"/>
          <p:cNvGraphicFramePr>
            <a:graphicFrameLocks noGrp="1"/>
          </p:cNvGraphicFramePr>
          <p:nvPr>
            <p:ph sz="half" idx="2"/>
            <p:extLst>
              <p:ext uri="{D42A27DB-BD31-4B8C-83A1-F6EECF244321}">
                <p14:modId xmlns:p14="http://schemas.microsoft.com/office/powerpoint/2010/main" val="4168486199"/>
              </p:ext>
            </p:extLst>
          </p:nvPr>
        </p:nvGraphicFramePr>
        <p:xfrm>
          <a:off x="4648200" y="1069815"/>
          <a:ext cx="4038600" cy="4663441"/>
        </p:xfrm>
        <a:graphic>
          <a:graphicData uri="http://schemas.openxmlformats.org/drawingml/2006/table">
            <a:tbl>
              <a:tblPr firstRow="1" bandRow="1">
                <a:tableStyleId>{21E4AEA4-8DFA-4A89-87EB-49C32662AFE0}</a:tableStyleId>
              </a:tblPr>
              <a:tblGrid>
                <a:gridCol w="4038600"/>
              </a:tblGrid>
              <a:tr h="510064">
                <a:tc>
                  <a:txBody>
                    <a:bodyPr/>
                    <a:lstStyle/>
                    <a:p>
                      <a:r>
                        <a:rPr lang="en-US" sz="2200" dirty="0" smtClean="0"/>
                        <a:t>EAC Session #2</a:t>
                      </a:r>
                      <a:endParaRPr lang="en-US" sz="2200" dirty="0"/>
                    </a:p>
                  </a:txBody>
                  <a:tcPr>
                    <a:solidFill>
                      <a:srgbClr val="C00000"/>
                    </a:solidFill>
                  </a:tcPr>
                </a:tc>
              </a:tr>
              <a:tr h="510064">
                <a:tc>
                  <a:txBody>
                    <a:bodyPr/>
                    <a:lstStyle/>
                    <a:p>
                      <a:pPr marL="342900" marR="0" lvl="0" indent="-342900" algn="l" defTabSz="914400" rtl="0" eaLnBrk="1" fontAlgn="auto" latinLnBrk="0" hangingPunct="1">
                        <a:lnSpc>
                          <a:spcPct val="100000"/>
                        </a:lnSpc>
                        <a:spcBef>
                          <a:spcPts val="0"/>
                        </a:spcBef>
                        <a:spcAft>
                          <a:spcPts val="0"/>
                        </a:spcAft>
                        <a:buClrTx/>
                        <a:buSzTx/>
                        <a:buFont typeface="+mj-lt"/>
                        <a:buNone/>
                        <a:tabLst/>
                        <a:defRPr/>
                      </a:pPr>
                      <a:r>
                        <a:rPr kumimoji="0" lang="en-US" sz="2200" u="none" strike="noStrike" kern="1200" cap="none" spc="0" normalizeH="0" baseline="0" noProof="0" dirty="0" smtClean="0">
                          <a:ln>
                            <a:noFill/>
                          </a:ln>
                          <a:effectLst/>
                          <a:uLnTx/>
                          <a:uFillTx/>
                        </a:rPr>
                        <a:t>1.	Welcome and introduction</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txBody>
                  <a:tcPr/>
                </a:tc>
              </a:tr>
              <a:tr h="910828">
                <a:tc>
                  <a:txBody>
                    <a:bodyPr/>
                    <a:lstStyle/>
                    <a:p>
                      <a:pPr marL="342900" indent="-342900"/>
                      <a:r>
                        <a:rPr lang="en-US" sz="2200" dirty="0" smtClean="0"/>
                        <a:t>2.	Assess patient’s adherence since last visit</a:t>
                      </a:r>
                    </a:p>
                  </a:txBody>
                  <a:tcPr/>
                </a:tc>
              </a:tr>
              <a:tr h="1311593">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altLang="fr-FR" sz="2200" dirty="0" smtClean="0"/>
                        <a:t>3.	Evaluate implementation of solutions to adherence barriers</a:t>
                      </a:r>
                    </a:p>
                  </a:txBody>
                  <a:tcPr/>
                </a:tc>
              </a:tr>
              <a:tr h="910828">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altLang="fr-FR" sz="2200" dirty="0" smtClean="0"/>
                        <a:t>4.	Explain next steps in the EAC process</a:t>
                      </a:r>
                    </a:p>
                  </a:txBody>
                  <a:tcPr/>
                </a:tc>
              </a:tr>
              <a:tr h="510064">
                <a:tc>
                  <a: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altLang="fr-FR" sz="2200" dirty="0" smtClean="0"/>
                        <a:t>5.	Conclude the session</a:t>
                      </a:r>
                    </a:p>
                  </a:txBody>
                  <a:tcPr/>
                </a:tc>
              </a:tr>
            </a:tbl>
          </a:graphicData>
        </a:graphic>
      </p:graphicFrame>
      <p:sp>
        <p:nvSpPr>
          <p:cNvPr id="5" name="Slide Number Placeholder 4"/>
          <p:cNvSpPr>
            <a:spLocks noGrp="1"/>
          </p:cNvSpPr>
          <p:nvPr>
            <p:ph type="sldNum" sz="quarter" idx="12"/>
          </p:nvPr>
        </p:nvSpPr>
        <p:spPr/>
        <p:txBody>
          <a:bodyPr/>
          <a:lstStyle/>
          <a:p>
            <a:fld id="{BD4F50D5-E679-4F9C-835E-AF8FC39013A6}" type="slidenum">
              <a:rPr lang="fr-BE" smtClean="0"/>
              <a:pPr/>
              <a:t>17</a:t>
            </a:fld>
            <a:endParaRPr lang="fr-BE"/>
          </a:p>
        </p:txBody>
      </p:sp>
      <p:grpSp>
        <p:nvGrpSpPr>
          <p:cNvPr id="12" name="Group 11"/>
          <p:cNvGrpSpPr/>
          <p:nvPr/>
        </p:nvGrpSpPr>
        <p:grpSpPr>
          <a:xfrm>
            <a:off x="107504" y="5681061"/>
            <a:ext cx="734154" cy="1037842"/>
            <a:chOff x="125468" y="5517233"/>
            <a:chExt cx="734154" cy="1037842"/>
          </a:xfrm>
        </p:grpSpPr>
        <p:grpSp>
          <p:nvGrpSpPr>
            <p:cNvPr id="13" name="Group 12"/>
            <p:cNvGrpSpPr/>
            <p:nvPr/>
          </p:nvGrpSpPr>
          <p:grpSpPr>
            <a:xfrm>
              <a:off x="125468" y="5517233"/>
              <a:ext cx="734154" cy="833363"/>
              <a:chOff x="58361" y="74156"/>
              <a:chExt cx="917692" cy="104170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6" name="TextBox 15"/>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4" name="TextBox 13"/>
            <p:cNvSpPr txBox="1"/>
            <p:nvPr/>
          </p:nvSpPr>
          <p:spPr>
            <a:xfrm>
              <a:off x="199671" y="6185743"/>
              <a:ext cx="489236" cy="369332"/>
            </a:xfrm>
            <a:prstGeom prst="rect">
              <a:avLst/>
            </a:prstGeom>
            <a:noFill/>
          </p:spPr>
          <p:txBody>
            <a:bodyPr wrap="none" rtlCol="0">
              <a:spAutoFit/>
            </a:bodyPr>
            <a:lstStyle/>
            <a:p>
              <a:r>
                <a:rPr lang="en-US" dirty="0" smtClean="0"/>
                <a:t>6-2</a:t>
              </a:r>
              <a:endParaRPr lang="en-US" dirty="0"/>
            </a:p>
          </p:txBody>
        </p:sp>
      </p:grpSp>
      <p:pic>
        <p:nvPicPr>
          <p:cNvPr id="17" name="Picture 16"/>
          <p:cNvPicPr/>
          <p:nvPr/>
        </p:nvPicPr>
        <p:blipFill>
          <a:blip r:embed="rId3" cstate="print">
            <a:extLst>
              <a:ext uri="{28A0092B-C50C-407E-A947-70E740481C1C}">
                <a14:useLocalDpi xmlns:a14="http://schemas.microsoft.com/office/drawing/2010/main" val="0"/>
              </a:ext>
            </a:extLst>
          </a:blip>
          <a:stretch>
            <a:fillRect/>
          </a:stretch>
        </p:blipFill>
        <p:spPr>
          <a:xfrm>
            <a:off x="233948" y="116694"/>
            <a:ext cx="436995" cy="431986"/>
          </a:xfrm>
          <a:prstGeom prst="rect">
            <a:avLst/>
          </a:prstGeom>
          <a:solidFill>
            <a:schemeClr val="tx1"/>
          </a:solidFill>
        </p:spPr>
      </p:pic>
      <p:sp>
        <p:nvSpPr>
          <p:cNvPr id="2" name="Donut 1"/>
          <p:cNvSpPr/>
          <p:nvPr/>
        </p:nvSpPr>
        <p:spPr>
          <a:xfrm>
            <a:off x="376145" y="3861048"/>
            <a:ext cx="467189" cy="504056"/>
          </a:xfrm>
          <a:prstGeom prst="donut">
            <a:avLst>
              <a:gd name="adj" fmla="val 9656"/>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95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5 – Explore Barriers to Adherence &amp; Identify Ways Forward</a:t>
            </a:r>
            <a:endParaRPr lang="en-US" dirty="0"/>
          </a:p>
        </p:txBody>
      </p:sp>
      <p:sp>
        <p:nvSpPr>
          <p:cNvPr id="4" name="Slide Number Placeholder 3"/>
          <p:cNvSpPr>
            <a:spLocks noGrp="1"/>
          </p:cNvSpPr>
          <p:nvPr>
            <p:ph type="sldNum" sz="quarter" idx="12"/>
          </p:nvPr>
        </p:nvSpPr>
        <p:spPr/>
        <p:txBody>
          <a:bodyPr/>
          <a:lstStyle/>
          <a:p>
            <a:fld id="{BD4F50D5-E679-4F9C-835E-AF8FC39013A6}" type="slidenum">
              <a:rPr lang="fr-BE" smtClean="0"/>
              <a:pPr/>
              <a:t>18</a:t>
            </a:fld>
            <a:endParaRPr lang="fr-BE"/>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523" t="7611" r="11152" b="8525"/>
          <a:stretch/>
        </p:blipFill>
        <p:spPr>
          <a:xfrm>
            <a:off x="991564" y="1674033"/>
            <a:ext cx="3437872" cy="4825313"/>
          </a:xfrm>
          <a:prstGeom prst="rect">
            <a:avLst/>
          </a:prstGeom>
          <a:ln>
            <a:solidFill>
              <a:schemeClr val="tx1">
                <a:lumMod val="50000"/>
                <a:lumOff val="50000"/>
              </a:schemeClr>
            </a:solidFill>
          </a:ln>
        </p:spPr>
      </p:pic>
      <p:grpSp>
        <p:nvGrpSpPr>
          <p:cNvPr id="9" name="Group 8"/>
          <p:cNvGrpSpPr/>
          <p:nvPr/>
        </p:nvGrpSpPr>
        <p:grpSpPr>
          <a:xfrm>
            <a:off x="4932040" y="2313690"/>
            <a:ext cx="4010002" cy="4010003"/>
            <a:chOff x="2566998" y="1858178"/>
            <a:chExt cx="4010002" cy="4010004"/>
          </a:xfrm>
        </p:grpSpPr>
        <p:sp>
          <p:nvSpPr>
            <p:cNvPr id="10" name="Freeform 9"/>
            <p:cNvSpPr/>
            <p:nvPr/>
          </p:nvSpPr>
          <p:spPr>
            <a:xfrm>
              <a:off x="2566998" y="1858178"/>
              <a:ext cx="1959741" cy="195974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1959741"/>
                  </a:moveTo>
                  <a:cubicBezTo>
                    <a:pt x="0" y="877406"/>
                    <a:pt x="877406" y="0"/>
                    <a:pt x="1959741" y="0"/>
                  </a:cubicBezTo>
                  <a:lnTo>
                    <a:pt x="1959741" y="1959741"/>
                  </a:lnTo>
                  <a:lnTo>
                    <a:pt x="0"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709123" rIns="135128" bIns="135128" numCol="1" spcCol="1270" anchor="ctr" anchorCtr="0">
              <a:noAutofit/>
            </a:bodyPr>
            <a:lstStyle/>
            <a:p>
              <a:pPr lvl="0" algn="ctr" defTabSz="844550" rtl="0">
                <a:lnSpc>
                  <a:spcPct val="90000"/>
                </a:lnSpc>
                <a:spcBef>
                  <a:spcPct val="0"/>
                </a:spcBef>
                <a:spcAft>
                  <a:spcPct val="35000"/>
                </a:spcAft>
              </a:pPr>
              <a:r>
                <a:rPr lang="en-US" sz="1900" b="1" kern="1200" dirty="0" smtClean="0"/>
                <a:t>Cognitive</a:t>
              </a:r>
              <a:endParaRPr lang="en-US" sz="1900" b="1" kern="1200" dirty="0"/>
            </a:p>
          </p:txBody>
        </p:sp>
        <p:sp>
          <p:nvSpPr>
            <p:cNvPr id="11" name="Freeform 10"/>
            <p:cNvSpPr/>
            <p:nvPr/>
          </p:nvSpPr>
          <p:spPr>
            <a:xfrm>
              <a:off x="4617259" y="1858178"/>
              <a:ext cx="1959741" cy="195974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0" y="0"/>
                  </a:moveTo>
                  <a:cubicBezTo>
                    <a:pt x="1082335" y="0"/>
                    <a:pt x="1959741" y="877406"/>
                    <a:pt x="1959741" y="1959741"/>
                  </a:cubicBezTo>
                  <a:lnTo>
                    <a:pt x="0" y="1959741"/>
                  </a:lnTo>
                  <a:lnTo>
                    <a:pt x="0"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709123" rIns="709123" bIns="135128" numCol="1" spcCol="1270" anchor="ctr" anchorCtr="0">
              <a:noAutofit/>
            </a:bodyPr>
            <a:lstStyle/>
            <a:p>
              <a:pPr lvl="0" algn="ctr" defTabSz="844550" rtl="0">
                <a:lnSpc>
                  <a:spcPct val="90000"/>
                </a:lnSpc>
                <a:spcBef>
                  <a:spcPct val="0"/>
                </a:spcBef>
                <a:spcAft>
                  <a:spcPct val="35000"/>
                </a:spcAft>
              </a:pPr>
              <a:r>
                <a:rPr lang="en-US" sz="1900" b="1" kern="1200" smtClean="0"/>
                <a:t>Social-economic</a:t>
              </a:r>
              <a:endParaRPr lang="en-US" sz="1900" b="1" kern="1200"/>
            </a:p>
          </p:txBody>
        </p:sp>
        <p:sp>
          <p:nvSpPr>
            <p:cNvPr id="12" name="Freeform 11"/>
            <p:cNvSpPr/>
            <p:nvPr/>
          </p:nvSpPr>
          <p:spPr>
            <a:xfrm>
              <a:off x="4617259" y="3908440"/>
              <a:ext cx="1959741" cy="1959741"/>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0"/>
                  </a:moveTo>
                  <a:cubicBezTo>
                    <a:pt x="1959741" y="1082335"/>
                    <a:pt x="1082335" y="1959741"/>
                    <a:pt x="0" y="1959741"/>
                  </a:cubicBezTo>
                  <a:lnTo>
                    <a:pt x="0" y="0"/>
                  </a:lnTo>
                  <a:lnTo>
                    <a:pt x="1959741" y="0"/>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135128" tIns="135129" rIns="709123" bIns="709123" numCol="1" spcCol="1270" anchor="ctr" anchorCtr="0">
              <a:noAutofit/>
            </a:bodyPr>
            <a:lstStyle/>
            <a:p>
              <a:pPr lvl="0" algn="ctr" defTabSz="844550" rtl="0">
                <a:lnSpc>
                  <a:spcPct val="90000"/>
                </a:lnSpc>
                <a:spcBef>
                  <a:spcPct val="0"/>
                </a:spcBef>
                <a:spcAft>
                  <a:spcPct val="35000"/>
                </a:spcAft>
              </a:pPr>
              <a:r>
                <a:rPr lang="en-US" sz="1900" b="1" kern="1200" dirty="0" smtClean="0"/>
                <a:t>Emotional</a:t>
              </a:r>
              <a:endParaRPr lang="en-US" sz="1900" b="1" kern="1200" dirty="0"/>
            </a:p>
          </p:txBody>
        </p:sp>
        <p:sp>
          <p:nvSpPr>
            <p:cNvPr id="13" name="Freeform 12"/>
            <p:cNvSpPr/>
            <p:nvPr/>
          </p:nvSpPr>
          <p:spPr>
            <a:xfrm>
              <a:off x="2566998" y="3908442"/>
              <a:ext cx="1959741" cy="1959740"/>
            </a:xfrm>
            <a:custGeom>
              <a:avLst/>
              <a:gdLst>
                <a:gd name="connsiteX0" fmla="*/ 0 w 1959741"/>
                <a:gd name="connsiteY0" fmla="*/ 1959741 h 1959741"/>
                <a:gd name="connsiteX1" fmla="*/ 1959741 w 1959741"/>
                <a:gd name="connsiteY1" fmla="*/ 0 h 1959741"/>
                <a:gd name="connsiteX2" fmla="*/ 1959741 w 1959741"/>
                <a:gd name="connsiteY2" fmla="*/ 1959741 h 1959741"/>
                <a:gd name="connsiteX3" fmla="*/ 0 w 1959741"/>
                <a:gd name="connsiteY3" fmla="*/ 1959741 h 1959741"/>
              </a:gdLst>
              <a:ahLst/>
              <a:cxnLst>
                <a:cxn ang="0">
                  <a:pos x="connsiteX0" y="connsiteY0"/>
                </a:cxn>
                <a:cxn ang="0">
                  <a:pos x="connsiteX1" y="connsiteY1"/>
                </a:cxn>
                <a:cxn ang="0">
                  <a:pos x="connsiteX2" y="connsiteY2"/>
                </a:cxn>
                <a:cxn ang="0">
                  <a:pos x="connsiteX3" y="connsiteY3"/>
                </a:cxn>
              </a:cxnLst>
              <a:rect l="l" t="t" r="r" b="b"/>
              <a:pathLst>
                <a:path w="1959741" h="1959741">
                  <a:moveTo>
                    <a:pt x="1959741" y="1959741"/>
                  </a:moveTo>
                  <a:cubicBezTo>
                    <a:pt x="877406" y="1959741"/>
                    <a:pt x="0" y="1082335"/>
                    <a:pt x="0" y="0"/>
                  </a:cubicBezTo>
                  <a:lnTo>
                    <a:pt x="1959741" y="0"/>
                  </a:lnTo>
                  <a:lnTo>
                    <a:pt x="1959741" y="1959741"/>
                  </a:lnTo>
                  <a:close/>
                </a:path>
              </a:pathLst>
            </a:custGeom>
            <a:ln w="28575">
              <a:solidFill>
                <a:srgbClr val="C00000"/>
              </a:solidFill>
            </a:ln>
          </p:spPr>
          <p:style>
            <a:lnRef idx="2">
              <a:schemeClr val="accent2"/>
            </a:lnRef>
            <a:fillRef idx="1">
              <a:schemeClr val="lt1"/>
            </a:fillRef>
            <a:effectRef idx="0">
              <a:schemeClr val="accent2"/>
            </a:effectRef>
            <a:fontRef idx="minor">
              <a:schemeClr val="dk1"/>
            </a:fontRef>
          </p:style>
          <p:txBody>
            <a:bodyPr spcFirstLastPara="0" vert="horz" wrap="square" lIns="709123" tIns="135128" rIns="135128" bIns="709123" numCol="1" spcCol="1270" anchor="ctr" anchorCtr="0">
              <a:noAutofit/>
            </a:bodyPr>
            <a:lstStyle/>
            <a:p>
              <a:pPr lvl="0" algn="ctr" defTabSz="844550">
                <a:lnSpc>
                  <a:spcPct val="90000"/>
                </a:lnSpc>
                <a:spcBef>
                  <a:spcPct val="0"/>
                </a:spcBef>
                <a:spcAft>
                  <a:spcPct val="35000"/>
                </a:spcAft>
              </a:pPr>
              <a:r>
                <a:rPr lang="en-US" sz="1900" b="1" dirty="0"/>
                <a:t>Behavioral</a:t>
              </a:r>
            </a:p>
          </p:txBody>
        </p:sp>
      </p:grpSp>
      <p:grpSp>
        <p:nvGrpSpPr>
          <p:cNvPr id="14" name="Group 13"/>
          <p:cNvGrpSpPr/>
          <p:nvPr/>
        </p:nvGrpSpPr>
        <p:grpSpPr>
          <a:xfrm>
            <a:off x="107504" y="5681061"/>
            <a:ext cx="734154" cy="1065310"/>
            <a:chOff x="125468" y="5517233"/>
            <a:chExt cx="734154" cy="1065310"/>
          </a:xfrm>
        </p:grpSpPr>
        <p:grpSp>
          <p:nvGrpSpPr>
            <p:cNvPr id="15" name="Group 14"/>
            <p:cNvGrpSpPr/>
            <p:nvPr/>
          </p:nvGrpSpPr>
          <p:grpSpPr>
            <a:xfrm>
              <a:off x="125468" y="5517233"/>
              <a:ext cx="734154" cy="833363"/>
              <a:chOff x="58361" y="74156"/>
              <a:chExt cx="917692" cy="1041704"/>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8" name="TextBox 17"/>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6" name="TextBox 15"/>
            <p:cNvSpPr txBox="1"/>
            <p:nvPr/>
          </p:nvSpPr>
          <p:spPr>
            <a:xfrm>
              <a:off x="200721" y="6213211"/>
              <a:ext cx="489236" cy="369332"/>
            </a:xfrm>
            <a:prstGeom prst="rect">
              <a:avLst/>
            </a:prstGeom>
            <a:noFill/>
          </p:spPr>
          <p:txBody>
            <a:bodyPr wrap="none" rtlCol="0">
              <a:spAutoFit/>
            </a:bodyPr>
            <a:lstStyle/>
            <a:p>
              <a:r>
                <a:rPr lang="en-US" dirty="0" smtClean="0"/>
                <a:t>6-2</a:t>
              </a:r>
              <a:endParaRPr lang="en-US" dirty="0"/>
            </a:p>
          </p:txBody>
        </p:sp>
      </p:grpSp>
    </p:spTree>
    <p:extLst>
      <p:ext uri="{BB962C8B-B14F-4D97-AF65-F5344CB8AC3E}">
        <p14:creationId xmlns:p14="http://schemas.microsoft.com/office/powerpoint/2010/main" val="3508706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GB" altLang="en-US" dirty="0" smtClean="0"/>
              <a:t>Monitoring </a:t>
            </a:r>
            <a:r>
              <a:rPr lang="en-US" altLang="en-US" dirty="0" smtClean="0"/>
              <a:t>EAC </a:t>
            </a:r>
            <a:r>
              <a:rPr lang="en-US" altLang="en-US" dirty="0"/>
              <a:t>Compliance and Quality</a:t>
            </a:r>
            <a:endParaRPr lang="en-GB" altLang="en-US" dirty="0" smtClean="0"/>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31A1240C-2856-4852-B8BD-08B482D7DC85}" type="slidenum">
              <a:rPr lang="en-GB" altLang="en-US" smtClean="0"/>
              <a:pPr>
                <a:defRPr/>
              </a:pPr>
              <a:t>19</a:t>
            </a:fld>
            <a:endParaRPr lang="en-GB" altLang="en-US"/>
          </a:p>
        </p:txBody>
      </p:sp>
    </p:spTree>
    <p:extLst>
      <p:ext uri="{BB962C8B-B14F-4D97-AF65-F5344CB8AC3E}">
        <p14:creationId xmlns:p14="http://schemas.microsoft.com/office/powerpoint/2010/main" val="2742381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fr-FR" dirty="0"/>
              <a:t>Module 6: Objectives</a:t>
            </a:r>
            <a:endParaRPr lang="en-US" dirty="0"/>
          </a:p>
        </p:txBody>
      </p:sp>
      <p:sp>
        <p:nvSpPr>
          <p:cNvPr id="3" name="Content Placeholder 2"/>
          <p:cNvSpPr>
            <a:spLocks noGrp="1"/>
          </p:cNvSpPr>
          <p:nvPr>
            <p:ph idx="1"/>
          </p:nvPr>
        </p:nvSpPr>
        <p:spPr/>
        <p:txBody>
          <a:bodyPr>
            <a:normAutofit/>
          </a:bodyPr>
          <a:lstStyle/>
          <a:p>
            <a:r>
              <a:rPr lang="en-US" dirty="0" smtClean="0"/>
              <a:t>Conduct enhanced adherence counselling </a:t>
            </a:r>
            <a:r>
              <a:rPr lang="en-US" dirty="0"/>
              <a:t>sessions for patients with a high viral load </a:t>
            </a:r>
            <a:r>
              <a:rPr lang="en-US" dirty="0" smtClean="0"/>
              <a:t>following a structured approach</a:t>
            </a:r>
          </a:p>
          <a:p>
            <a:r>
              <a:rPr lang="en-US" dirty="0" smtClean="0"/>
              <a:t>Work with patients to identify barriers </a:t>
            </a:r>
            <a:r>
              <a:rPr lang="en-US" dirty="0"/>
              <a:t>to adherence and strategies to overcome </a:t>
            </a:r>
            <a:r>
              <a:rPr lang="en-US" dirty="0" smtClean="0"/>
              <a:t>them</a:t>
            </a:r>
          </a:p>
          <a:p>
            <a:r>
              <a:rPr lang="en-US" dirty="0" smtClean="0"/>
              <a:t>Document EAC sessions in EAC Logbook and High Viral Load Forms</a:t>
            </a:r>
          </a:p>
          <a:p>
            <a:r>
              <a:rPr lang="en-US" dirty="0" smtClean="0"/>
              <a:t>Monitor the EAC </a:t>
            </a:r>
            <a:r>
              <a:rPr lang="en-US" altLang="en-US" dirty="0" smtClean="0"/>
              <a:t>Compliance </a:t>
            </a:r>
            <a:r>
              <a:rPr lang="en-US" altLang="en-US" dirty="0"/>
              <a:t>and Quality</a:t>
            </a:r>
            <a:endParaRPr lang="en-US" dirty="0"/>
          </a:p>
        </p:txBody>
      </p:sp>
      <p:grpSp>
        <p:nvGrpSpPr>
          <p:cNvPr id="4" name="Group 6"/>
          <p:cNvGrpSpPr>
            <a:grpSpLocks/>
          </p:cNvGrpSpPr>
          <p:nvPr/>
        </p:nvGrpSpPr>
        <p:grpSpPr bwMode="auto">
          <a:xfrm>
            <a:off x="323528" y="274638"/>
            <a:ext cx="1093787" cy="1143000"/>
            <a:chOff x="546740" y="2151529"/>
            <a:chExt cx="1093478" cy="1142120"/>
          </a:xfrm>
        </p:grpSpPr>
        <p:pic>
          <p:nvPicPr>
            <p:cNvPr id="5" name="Picture 4" descr="BU00536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40" y="2151529"/>
              <a:ext cx="1093478" cy="1142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BU00529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4872" y="2706252"/>
              <a:ext cx="745346" cy="5873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Slide Number Placeholder 8"/>
          <p:cNvSpPr>
            <a:spLocks noGrp="1"/>
          </p:cNvSpPr>
          <p:nvPr>
            <p:ph type="sldNum" sz="quarter" idx="12"/>
          </p:nvPr>
        </p:nvSpPr>
        <p:spPr/>
        <p:txBody>
          <a:bodyPr/>
          <a:lstStyle/>
          <a:p>
            <a:fld id="{BD4F50D5-E679-4F9C-835E-AF8FC39013A6}" type="slidenum">
              <a:rPr lang="fr-BE" smtClean="0"/>
              <a:t>2</a:t>
            </a:fld>
            <a:endParaRPr lang="fr-BE" dirty="0"/>
          </a:p>
        </p:txBody>
      </p:sp>
    </p:spTree>
    <p:extLst>
      <p:ext uri="{BB962C8B-B14F-4D97-AF65-F5344CB8AC3E}">
        <p14:creationId xmlns:p14="http://schemas.microsoft.com/office/powerpoint/2010/main" val="3283321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Tools to Monitor </a:t>
            </a:r>
            <a:r>
              <a:rPr lang="en-US" dirty="0"/>
              <a:t>Facility </a:t>
            </a:r>
            <a:r>
              <a:rPr lang="en-US" dirty="0" smtClean="0"/>
              <a:t>and </a:t>
            </a:r>
            <a:r>
              <a:rPr lang="en-US" dirty="0"/>
              <a:t>Patient Compliance with EAC</a:t>
            </a:r>
          </a:p>
        </p:txBody>
      </p:sp>
      <p:grpSp>
        <p:nvGrpSpPr>
          <p:cNvPr id="25" name="Group 24"/>
          <p:cNvGrpSpPr/>
          <p:nvPr/>
        </p:nvGrpSpPr>
        <p:grpSpPr>
          <a:xfrm>
            <a:off x="1084349" y="1739635"/>
            <a:ext cx="2983859" cy="2304256"/>
            <a:chOff x="457200" y="1772816"/>
            <a:chExt cx="2983859" cy="2304256"/>
          </a:xfrm>
        </p:grpSpPr>
        <p:sp>
          <p:nvSpPr>
            <p:cNvPr id="14" name="Freeform 13"/>
            <p:cNvSpPr/>
            <p:nvPr/>
          </p:nvSpPr>
          <p:spPr>
            <a:xfrm>
              <a:off x="576555" y="2063644"/>
              <a:ext cx="2864504" cy="2013428"/>
            </a:xfrm>
            <a:custGeom>
              <a:avLst/>
              <a:gdLst>
                <a:gd name="connsiteX0" fmla="*/ 0 w 2482675"/>
                <a:gd name="connsiteY0" fmla="*/ 0 h 775836"/>
                <a:gd name="connsiteX1" fmla="*/ 2482675 w 2482675"/>
                <a:gd name="connsiteY1" fmla="*/ 0 h 775836"/>
                <a:gd name="connsiteX2" fmla="*/ 2482675 w 2482675"/>
                <a:gd name="connsiteY2" fmla="*/ 775836 h 775836"/>
                <a:gd name="connsiteX3" fmla="*/ 0 w 2482675"/>
                <a:gd name="connsiteY3" fmla="*/ 775836 h 775836"/>
                <a:gd name="connsiteX4" fmla="*/ 0 w 2482675"/>
                <a:gd name="connsiteY4" fmla="*/ 0 h 775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2675" h="775836">
                  <a:moveTo>
                    <a:pt x="0" y="0"/>
                  </a:moveTo>
                  <a:lnTo>
                    <a:pt x="2482675" y="0"/>
                  </a:lnTo>
                  <a:lnTo>
                    <a:pt x="2482675" y="775836"/>
                  </a:lnTo>
                  <a:lnTo>
                    <a:pt x="0" y="775836"/>
                  </a:lnTo>
                  <a:lnTo>
                    <a:pt x="0" y="0"/>
                  </a:lnTo>
                  <a:close/>
                </a:path>
              </a:pathLst>
            </a:custGeom>
            <a:ln w="57150">
              <a:solidFill>
                <a:schemeClr val="bg1">
                  <a:lumMod val="6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5500" tIns="64770" rIns="64770" bIns="64770" numCol="1" spcCol="1270" anchor="ctr" anchorCtr="0">
              <a:noAutofit/>
            </a:bodyPr>
            <a:lstStyle/>
            <a:p>
              <a:pPr lvl="0" algn="l" defTabSz="755650" rtl="0">
                <a:lnSpc>
                  <a:spcPct val="90000"/>
                </a:lnSpc>
                <a:spcBef>
                  <a:spcPct val="0"/>
                </a:spcBef>
                <a:spcAft>
                  <a:spcPct val="35000"/>
                </a:spcAft>
              </a:pPr>
              <a:r>
                <a:rPr lang="en-US" sz="2800" b="1" kern="1200" dirty="0" smtClean="0"/>
                <a:t>EAC Logbook</a:t>
              </a:r>
              <a:endParaRPr lang="en-US" sz="2800" b="1" kern="1200" dirty="0"/>
            </a:p>
          </p:txBody>
        </p:sp>
        <p:sp>
          <p:nvSpPr>
            <p:cNvPr id="15" name="Rectangle 14"/>
            <p:cNvSpPr/>
            <p:nvPr/>
          </p:nvSpPr>
          <p:spPr>
            <a:xfrm>
              <a:off x="457200" y="1772816"/>
              <a:ext cx="626610" cy="2114100"/>
            </a:xfrm>
            <a:prstGeom prst="rect">
              <a:avLst/>
            </a:prstGeom>
            <a:solidFill>
              <a:srgbClr val="C00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4" name="Group 23"/>
          <p:cNvGrpSpPr/>
          <p:nvPr/>
        </p:nvGrpSpPr>
        <p:grpSpPr>
          <a:xfrm>
            <a:off x="4889778" y="1754459"/>
            <a:ext cx="2981975" cy="2302802"/>
            <a:chOff x="3547578" y="1773543"/>
            <a:chExt cx="2981975" cy="2302802"/>
          </a:xfrm>
        </p:grpSpPr>
        <p:sp>
          <p:nvSpPr>
            <p:cNvPr id="16" name="Freeform 15"/>
            <p:cNvSpPr/>
            <p:nvPr/>
          </p:nvSpPr>
          <p:spPr>
            <a:xfrm>
              <a:off x="3666857" y="2064189"/>
              <a:ext cx="2862696" cy="2012156"/>
            </a:xfrm>
            <a:custGeom>
              <a:avLst/>
              <a:gdLst>
                <a:gd name="connsiteX0" fmla="*/ 0 w 2481108"/>
                <a:gd name="connsiteY0" fmla="*/ 0 h 775346"/>
                <a:gd name="connsiteX1" fmla="*/ 2481108 w 2481108"/>
                <a:gd name="connsiteY1" fmla="*/ 0 h 775346"/>
                <a:gd name="connsiteX2" fmla="*/ 2481108 w 2481108"/>
                <a:gd name="connsiteY2" fmla="*/ 775346 h 775346"/>
                <a:gd name="connsiteX3" fmla="*/ 0 w 2481108"/>
                <a:gd name="connsiteY3" fmla="*/ 775346 h 775346"/>
                <a:gd name="connsiteX4" fmla="*/ 0 w 2481108"/>
                <a:gd name="connsiteY4" fmla="*/ 0 h 775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1108" h="775346">
                  <a:moveTo>
                    <a:pt x="0" y="0"/>
                  </a:moveTo>
                  <a:lnTo>
                    <a:pt x="2481108" y="0"/>
                  </a:lnTo>
                  <a:lnTo>
                    <a:pt x="2481108" y="775346"/>
                  </a:lnTo>
                  <a:lnTo>
                    <a:pt x="0" y="775346"/>
                  </a:lnTo>
                  <a:lnTo>
                    <a:pt x="0" y="0"/>
                  </a:lnTo>
                  <a:close/>
                </a:path>
              </a:pathLst>
            </a:custGeom>
            <a:ln w="57150">
              <a:solidFill>
                <a:schemeClr val="bg1">
                  <a:lumMod val="6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5168" tIns="64770" rIns="64770" bIns="64770" numCol="1" spcCol="1270" anchor="ctr" anchorCtr="0">
              <a:noAutofit/>
            </a:bodyPr>
            <a:lstStyle/>
            <a:p>
              <a:pPr lvl="0" algn="l" defTabSz="755650" rtl="0">
                <a:lnSpc>
                  <a:spcPct val="90000"/>
                </a:lnSpc>
                <a:spcBef>
                  <a:spcPct val="0"/>
                </a:spcBef>
                <a:spcAft>
                  <a:spcPct val="35000"/>
                </a:spcAft>
              </a:pPr>
              <a:r>
                <a:rPr lang="en-US" sz="2800" b="1" kern="1200" dirty="0" smtClean="0"/>
                <a:t>High Viral Load Forms </a:t>
              </a:r>
              <a:r>
                <a:rPr lang="en-US" sz="2400" kern="1200" dirty="0" smtClean="0"/>
                <a:t>(in patient files)</a:t>
              </a:r>
              <a:endParaRPr lang="en-US" sz="2400" kern="1200" dirty="0"/>
            </a:p>
          </p:txBody>
        </p:sp>
        <p:sp>
          <p:nvSpPr>
            <p:cNvPr id="17" name="Rectangle 16"/>
            <p:cNvSpPr/>
            <p:nvPr/>
          </p:nvSpPr>
          <p:spPr>
            <a:xfrm>
              <a:off x="3547578" y="1773543"/>
              <a:ext cx="626214" cy="2112763"/>
            </a:xfrm>
            <a:prstGeom prst="rect">
              <a:avLst/>
            </a:prstGeom>
            <a:solidFill>
              <a:srgbClr val="C00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grpSp>
        <p:nvGrpSpPr>
          <p:cNvPr id="23" name="Group 22"/>
          <p:cNvGrpSpPr/>
          <p:nvPr/>
        </p:nvGrpSpPr>
        <p:grpSpPr>
          <a:xfrm>
            <a:off x="3275856" y="4226184"/>
            <a:ext cx="2970678" cy="2294075"/>
            <a:chOff x="6636071" y="1777905"/>
            <a:chExt cx="2970678" cy="2294075"/>
          </a:xfrm>
        </p:grpSpPr>
        <p:sp>
          <p:nvSpPr>
            <p:cNvPr id="18" name="Freeform 17"/>
            <p:cNvSpPr/>
            <p:nvPr/>
          </p:nvSpPr>
          <p:spPr>
            <a:xfrm>
              <a:off x="6754899" y="2067448"/>
              <a:ext cx="2851850" cy="2004532"/>
            </a:xfrm>
            <a:custGeom>
              <a:avLst/>
              <a:gdLst>
                <a:gd name="connsiteX0" fmla="*/ 0 w 2471708"/>
                <a:gd name="connsiteY0" fmla="*/ 0 h 772408"/>
                <a:gd name="connsiteX1" fmla="*/ 2471708 w 2471708"/>
                <a:gd name="connsiteY1" fmla="*/ 0 h 772408"/>
                <a:gd name="connsiteX2" fmla="*/ 2471708 w 2471708"/>
                <a:gd name="connsiteY2" fmla="*/ 772408 h 772408"/>
                <a:gd name="connsiteX3" fmla="*/ 0 w 2471708"/>
                <a:gd name="connsiteY3" fmla="*/ 772408 h 772408"/>
                <a:gd name="connsiteX4" fmla="*/ 0 w 2471708"/>
                <a:gd name="connsiteY4" fmla="*/ 0 h 7724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08" h="772408">
                  <a:moveTo>
                    <a:pt x="0" y="0"/>
                  </a:moveTo>
                  <a:lnTo>
                    <a:pt x="2471708" y="0"/>
                  </a:lnTo>
                  <a:lnTo>
                    <a:pt x="2471708" y="772408"/>
                  </a:lnTo>
                  <a:lnTo>
                    <a:pt x="0" y="772408"/>
                  </a:lnTo>
                  <a:lnTo>
                    <a:pt x="0" y="0"/>
                  </a:lnTo>
                  <a:close/>
                </a:path>
              </a:pathLst>
            </a:custGeom>
            <a:ln w="57150">
              <a:solidFill>
                <a:schemeClr val="bg1">
                  <a:lumMod val="65000"/>
                </a:schemeClr>
              </a:solidFill>
            </a:ln>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523178" tIns="64770" rIns="64770" bIns="64770" numCol="1" spcCol="1270" anchor="ctr" anchorCtr="0">
              <a:noAutofit/>
            </a:bodyPr>
            <a:lstStyle/>
            <a:p>
              <a:pPr lvl="0" algn="l" defTabSz="755650" rtl="0">
                <a:lnSpc>
                  <a:spcPct val="90000"/>
                </a:lnSpc>
                <a:spcBef>
                  <a:spcPct val="0"/>
                </a:spcBef>
                <a:spcAft>
                  <a:spcPct val="35000"/>
                </a:spcAft>
              </a:pPr>
              <a:r>
                <a:rPr lang="fr-BE" sz="2800" b="1" kern="1200" dirty="0" smtClean="0"/>
                <a:t>EAC session observation checklist</a:t>
              </a:r>
              <a:endParaRPr lang="en-US" sz="2400" kern="1200" dirty="0"/>
            </a:p>
          </p:txBody>
        </p:sp>
        <p:sp>
          <p:nvSpPr>
            <p:cNvPr id="19" name="Rectangle 18"/>
            <p:cNvSpPr/>
            <p:nvPr/>
          </p:nvSpPr>
          <p:spPr>
            <a:xfrm>
              <a:off x="6636071" y="1777905"/>
              <a:ext cx="623842" cy="2104760"/>
            </a:xfrm>
            <a:prstGeom prst="rect">
              <a:avLst/>
            </a:prstGeom>
            <a:solidFill>
              <a:srgbClr val="C00000"/>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 name="Slide Number Placeholder 4"/>
          <p:cNvSpPr>
            <a:spLocks noGrp="1"/>
          </p:cNvSpPr>
          <p:nvPr>
            <p:ph type="sldNum" sz="quarter" idx="12"/>
          </p:nvPr>
        </p:nvSpPr>
        <p:spPr/>
        <p:txBody>
          <a:bodyPr/>
          <a:lstStyle/>
          <a:p>
            <a:fld id="{BD4F50D5-E679-4F9C-835E-AF8FC39013A6}" type="slidenum">
              <a:rPr lang="fr-BE" smtClean="0"/>
              <a:pPr/>
              <a:t>20</a:t>
            </a:fld>
            <a:endParaRPr lang="fr-BE" dirty="0"/>
          </a:p>
        </p:txBody>
      </p:sp>
      <p:sp>
        <p:nvSpPr>
          <p:cNvPr id="3" name="TextBox 2"/>
          <p:cNvSpPr txBox="1"/>
          <p:nvPr/>
        </p:nvSpPr>
        <p:spPr>
          <a:xfrm>
            <a:off x="1152234" y="1817372"/>
            <a:ext cx="490840" cy="369332"/>
          </a:xfrm>
          <a:prstGeom prst="rect">
            <a:avLst/>
          </a:prstGeom>
          <a:noFill/>
        </p:spPr>
        <p:txBody>
          <a:bodyPr wrap="none" rtlCol="0">
            <a:spAutoFit/>
          </a:bodyPr>
          <a:lstStyle/>
          <a:p>
            <a:r>
              <a:rPr lang="en-US" dirty="0" smtClean="0"/>
              <a:t>❶</a:t>
            </a:r>
            <a:endParaRPr lang="en-US" dirty="0"/>
          </a:p>
        </p:txBody>
      </p:sp>
      <p:sp>
        <p:nvSpPr>
          <p:cNvPr id="4" name="TextBox 3"/>
          <p:cNvSpPr txBox="1"/>
          <p:nvPr/>
        </p:nvSpPr>
        <p:spPr>
          <a:xfrm>
            <a:off x="4957465" y="1845797"/>
            <a:ext cx="490840" cy="369332"/>
          </a:xfrm>
          <a:prstGeom prst="rect">
            <a:avLst/>
          </a:prstGeom>
          <a:noFill/>
        </p:spPr>
        <p:txBody>
          <a:bodyPr wrap="none" rtlCol="0">
            <a:spAutoFit/>
          </a:bodyPr>
          <a:lstStyle/>
          <a:p>
            <a:r>
              <a:rPr lang="en-US" dirty="0" smtClean="0"/>
              <a:t>❷</a:t>
            </a:r>
            <a:endParaRPr lang="en-US" dirty="0"/>
          </a:p>
        </p:txBody>
      </p:sp>
      <p:sp>
        <p:nvSpPr>
          <p:cNvPr id="6" name="TextBox 5"/>
          <p:cNvSpPr txBox="1"/>
          <p:nvPr/>
        </p:nvSpPr>
        <p:spPr>
          <a:xfrm>
            <a:off x="3342357" y="4287384"/>
            <a:ext cx="490840" cy="369332"/>
          </a:xfrm>
          <a:prstGeom prst="rect">
            <a:avLst/>
          </a:prstGeom>
          <a:noFill/>
        </p:spPr>
        <p:txBody>
          <a:bodyPr wrap="none" rtlCol="0">
            <a:spAutoFit/>
          </a:bodyPr>
          <a:lstStyle/>
          <a:p>
            <a:r>
              <a:rPr lang="en-US" dirty="0" smtClean="0"/>
              <a:t>❸</a:t>
            </a:r>
            <a:endParaRPr lang="en-US" dirty="0"/>
          </a:p>
        </p:txBody>
      </p:sp>
    </p:spTree>
    <p:extLst>
      <p:ext uri="{BB962C8B-B14F-4D97-AF65-F5344CB8AC3E}">
        <p14:creationId xmlns:p14="http://schemas.microsoft.com/office/powerpoint/2010/main" val="1455804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4925" y="0"/>
            <a:ext cx="9109075" cy="1143000"/>
          </a:xfrm>
          <a:noFill/>
          <a:ln>
            <a:solidFill>
              <a:schemeClr val="bg2"/>
            </a:solidFill>
            <a:miter lim="800000"/>
            <a:headEnd/>
            <a:tailEnd/>
          </a:ln>
        </p:spPr>
        <p:txBody>
          <a:bodyPr>
            <a:normAutofit/>
          </a:bodyPr>
          <a:lstStyle/>
          <a:p>
            <a:r>
              <a:rPr lang="fr-BE" dirty="0" smtClean="0"/>
              <a:t>EAC </a:t>
            </a:r>
            <a:r>
              <a:rPr lang="fr-BE" dirty="0" err="1" smtClean="0"/>
              <a:t>Logbook</a:t>
            </a:r>
            <a:endParaRPr lang="fr-BE" altLang="fr-FR" dirty="0" smtClean="0"/>
          </a:p>
        </p:txBody>
      </p:sp>
      <p:sp>
        <p:nvSpPr>
          <p:cNvPr id="2" name="Content Placeholder 1"/>
          <p:cNvSpPr>
            <a:spLocks noGrp="1"/>
          </p:cNvSpPr>
          <p:nvPr>
            <p:ph sz="half" idx="2"/>
          </p:nvPr>
        </p:nvSpPr>
        <p:spPr>
          <a:xfrm>
            <a:off x="1403648" y="4581128"/>
            <a:ext cx="6410870" cy="1835283"/>
          </a:xfrm>
          <a:noFill/>
          <a:ln>
            <a:noFill/>
          </a:ln>
          <a:effectLst/>
        </p:spPr>
        <p:txBody>
          <a:bodyPr>
            <a:normAutofit/>
          </a:bodyPr>
          <a:lstStyle/>
          <a:p>
            <a:pPr>
              <a:buFont typeface="Wingdings" panose="05000000000000000000" pitchFamily="2" charset="2"/>
              <a:buChar char="§"/>
            </a:pPr>
            <a:r>
              <a:rPr lang="en-US" sz="2400" dirty="0" smtClean="0"/>
              <a:t>Tracks all patients with a high viral load </a:t>
            </a:r>
            <a:endParaRPr lang="en-US" sz="2400" dirty="0"/>
          </a:p>
          <a:p>
            <a:pPr>
              <a:buFont typeface="Wingdings" panose="05000000000000000000" pitchFamily="2" charset="2"/>
              <a:buChar char="§"/>
            </a:pPr>
            <a:r>
              <a:rPr lang="en-US" sz="2400" dirty="0" smtClean="0"/>
              <a:t>Makes sure they receive:</a:t>
            </a:r>
          </a:p>
          <a:p>
            <a:pPr lvl="1">
              <a:buFont typeface="Courier New" panose="02070309020205020404" pitchFamily="49" charset="0"/>
              <a:buChar char="o"/>
            </a:pPr>
            <a:r>
              <a:rPr lang="en-US" sz="2400" dirty="0" smtClean="0"/>
              <a:t>Enhanced Adherence Counselling</a:t>
            </a:r>
          </a:p>
          <a:p>
            <a:pPr lvl="1">
              <a:buFont typeface="Courier New" panose="02070309020205020404" pitchFamily="49" charset="0"/>
              <a:buChar char="o"/>
            </a:pPr>
            <a:r>
              <a:rPr lang="en-US" sz="2400" dirty="0" smtClean="0"/>
              <a:t>Follow-up viral load test</a:t>
            </a:r>
          </a:p>
        </p:txBody>
      </p:sp>
      <p:sp>
        <p:nvSpPr>
          <p:cNvPr id="3" name="Slide Number Placeholder 2"/>
          <p:cNvSpPr>
            <a:spLocks noGrp="1"/>
          </p:cNvSpPr>
          <p:nvPr>
            <p:ph type="sldNum" sz="quarter" idx="12"/>
          </p:nvPr>
        </p:nvSpPr>
        <p:spPr>
          <a:xfrm>
            <a:off x="6588224" y="6143436"/>
            <a:ext cx="1905000" cy="457200"/>
          </a:xfrm>
        </p:spPr>
        <p:txBody>
          <a:bodyPr/>
          <a:lstStyle/>
          <a:p>
            <a:pPr>
              <a:defRPr/>
            </a:pPr>
            <a:fld id="{1938FB3F-D513-45C3-B196-DD4890A5DEE7}" type="slidenum">
              <a:rPr lang="en-US" smtClean="0"/>
              <a:pPr>
                <a:defRPr/>
              </a:pPr>
              <a:t>21</a:t>
            </a:fld>
            <a:endParaRPr lang="en-US" dirty="0"/>
          </a:p>
        </p:txBody>
      </p:sp>
      <p:grpSp>
        <p:nvGrpSpPr>
          <p:cNvPr id="6" name="Group 5"/>
          <p:cNvGrpSpPr/>
          <p:nvPr/>
        </p:nvGrpSpPr>
        <p:grpSpPr>
          <a:xfrm>
            <a:off x="107504" y="5681061"/>
            <a:ext cx="734154" cy="1060307"/>
            <a:chOff x="125468" y="5517233"/>
            <a:chExt cx="734154" cy="1060307"/>
          </a:xfrm>
        </p:grpSpPr>
        <p:grpSp>
          <p:nvGrpSpPr>
            <p:cNvPr id="7" name="Group 6"/>
            <p:cNvGrpSpPr/>
            <p:nvPr/>
          </p:nvGrpSpPr>
          <p:grpSpPr>
            <a:xfrm>
              <a:off x="125468" y="5517233"/>
              <a:ext cx="734154" cy="833363"/>
              <a:chOff x="58361" y="74156"/>
              <a:chExt cx="917692" cy="1041704"/>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0" name="TextBox 9"/>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8" name="TextBox 7"/>
            <p:cNvSpPr txBox="1"/>
            <p:nvPr/>
          </p:nvSpPr>
          <p:spPr>
            <a:xfrm>
              <a:off x="197476" y="6208208"/>
              <a:ext cx="489236" cy="369332"/>
            </a:xfrm>
            <a:prstGeom prst="rect">
              <a:avLst/>
            </a:prstGeom>
            <a:noFill/>
          </p:spPr>
          <p:txBody>
            <a:bodyPr wrap="none" rtlCol="0">
              <a:spAutoFit/>
            </a:bodyPr>
            <a:lstStyle/>
            <a:p>
              <a:r>
                <a:rPr lang="en-US" dirty="0" smtClean="0"/>
                <a:t>6-3</a:t>
              </a:r>
              <a:endParaRPr lang="en-US" dirty="0"/>
            </a:p>
          </p:txBody>
        </p:sp>
      </p:gr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3752" t="3801" r="6187" b="78350"/>
          <a:stretch/>
        </p:blipFill>
        <p:spPr>
          <a:xfrm>
            <a:off x="187400" y="1340768"/>
            <a:ext cx="8605761" cy="1317931"/>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753" t="10101" r="6187" b="65750"/>
          <a:stretch/>
        </p:blipFill>
        <p:spPr>
          <a:xfrm>
            <a:off x="424130" y="2523661"/>
            <a:ext cx="8605665" cy="1783109"/>
          </a:xfrm>
          <a:prstGeom prst="rect">
            <a:avLst/>
          </a:prstGeom>
        </p:spPr>
      </p:pic>
    </p:spTree>
    <p:extLst>
      <p:ext uri="{BB962C8B-B14F-4D97-AF65-F5344CB8AC3E}">
        <p14:creationId xmlns:p14="http://schemas.microsoft.com/office/powerpoint/2010/main" val="2221925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19064" y="188640"/>
            <a:ext cx="8501408" cy="1143000"/>
          </a:xfrm>
        </p:spPr>
        <p:txBody>
          <a:bodyPr>
            <a:noAutofit/>
          </a:bodyPr>
          <a:lstStyle/>
          <a:p>
            <a:r>
              <a:rPr lang="fr-BE" sz="4000" dirty="0" smtClean="0"/>
              <a:t>High </a:t>
            </a:r>
            <a:r>
              <a:rPr lang="fr-BE" sz="4000" dirty="0"/>
              <a:t>Viral </a:t>
            </a:r>
            <a:r>
              <a:rPr lang="en-GB" sz="4000" dirty="0" smtClean="0"/>
              <a:t>Load</a:t>
            </a:r>
            <a:r>
              <a:rPr lang="fr-BE" sz="4000" dirty="0" smtClean="0"/>
              <a:t> </a:t>
            </a:r>
            <a:r>
              <a:rPr lang="en-GB" sz="4000" dirty="0" smtClean="0"/>
              <a:t>Form</a:t>
            </a:r>
            <a:endParaRPr lang="en-GB" altLang="fr-FR" sz="4000" i="1" dirty="0" smtClean="0"/>
          </a:p>
        </p:txBody>
      </p:sp>
      <p:sp>
        <p:nvSpPr>
          <p:cNvPr id="17411" name="Text Placeholder 4"/>
          <p:cNvSpPr>
            <a:spLocks noGrp="1"/>
          </p:cNvSpPr>
          <p:nvPr>
            <p:ph type="body" sz="half" idx="1"/>
          </p:nvPr>
        </p:nvSpPr>
        <p:spPr>
          <a:xfrm>
            <a:off x="319064" y="1935956"/>
            <a:ext cx="4396952" cy="4114800"/>
          </a:xfrm>
          <a:effectLst>
            <a:glow rad="127000">
              <a:schemeClr val="accent1"/>
            </a:glow>
          </a:effectLst>
        </p:spPr>
        <p:txBody>
          <a:bodyPr>
            <a:normAutofit/>
          </a:bodyPr>
          <a:lstStyle/>
          <a:p>
            <a:r>
              <a:rPr lang="en-US" altLang="fr-FR" sz="2800" dirty="0"/>
              <a:t>Records barriers and ways forward that were discussed in EAC sessions</a:t>
            </a:r>
          </a:p>
          <a:p>
            <a:r>
              <a:rPr lang="en-US" altLang="fr-FR" sz="2800" dirty="0"/>
              <a:t>Facilitates communication with the health care </a:t>
            </a:r>
            <a:r>
              <a:rPr lang="en-US" altLang="fr-FR" sz="2800" dirty="0" smtClean="0"/>
              <a:t>provider</a:t>
            </a:r>
          </a:p>
          <a:p>
            <a:r>
              <a:rPr lang="en-US" altLang="fr-FR" sz="2800" dirty="0" smtClean="0"/>
              <a:t>Must be placed in the patient’s file</a:t>
            </a:r>
          </a:p>
        </p:txBody>
      </p:sp>
      <p:pic>
        <p:nvPicPr>
          <p:cNvPr id="17412" name="Content Placeholder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03800" y="1484313"/>
            <a:ext cx="3556000" cy="5018087"/>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1"/>
          <p:cNvSpPr>
            <a:spLocks noGrp="1"/>
          </p:cNvSpPr>
          <p:nvPr>
            <p:ph type="sldNum" sz="quarter" idx="12"/>
          </p:nvPr>
        </p:nvSpPr>
        <p:spPr/>
        <p:txBody>
          <a:bodyPr/>
          <a:lstStyle/>
          <a:p>
            <a:pPr>
              <a:defRPr/>
            </a:pPr>
            <a:fld id="{1938FB3F-D513-45C3-B196-DD4890A5DEE7}" type="slidenum">
              <a:rPr lang="en-US" smtClean="0"/>
              <a:pPr>
                <a:defRPr/>
              </a:pPr>
              <a:t>22</a:t>
            </a:fld>
            <a:endParaRPr lang="en-US" dirty="0"/>
          </a:p>
        </p:txBody>
      </p:sp>
      <p:grpSp>
        <p:nvGrpSpPr>
          <p:cNvPr id="6" name="Group 5"/>
          <p:cNvGrpSpPr/>
          <p:nvPr/>
        </p:nvGrpSpPr>
        <p:grpSpPr>
          <a:xfrm>
            <a:off x="107504" y="5681061"/>
            <a:ext cx="734154" cy="1074420"/>
            <a:chOff x="125468" y="5517233"/>
            <a:chExt cx="734154" cy="1074420"/>
          </a:xfrm>
        </p:grpSpPr>
        <p:grpSp>
          <p:nvGrpSpPr>
            <p:cNvPr id="7" name="Group 6"/>
            <p:cNvGrpSpPr/>
            <p:nvPr/>
          </p:nvGrpSpPr>
          <p:grpSpPr>
            <a:xfrm>
              <a:off x="125468" y="5517233"/>
              <a:ext cx="734154" cy="833363"/>
              <a:chOff x="58361" y="74156"/>
              <a:chExt cx="917692" cy="1041704"/>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0" name="TextBox 9"/>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8" name="TextBox 7"/>
            <p:cNvSpPr txBox="1"/>
            <p:nvPr/>
          </p:nvSpPr>
          <p:spPr>
            <a:xfrm>
              <a:off x="212296" y="6222321"/>
              <a:ext cx="489236" cy="369332"/>
            </a:xfrm>
            <a:prstGeom prst="rect">
              <a:avLst/>
            </a:prstGeom>
            <a:noFill/>
          </p:spPr>
          <p:txBody>
            <a:bodyPr wrap="none" rtlCol="0">
              <a:spAutoFit/>
            </a:bodyPr>
            <a:lstStyle/>
            <a:p>
              <a:r>
                <a:rPr lang="en-US" dirty="0" smtClean="0"/>
                <a:t>6-4</a:t>
              </a:r>
              <a:endParaRPr lang="en-US" dirty="0"/>
            </a:p>
          </p:txBody>
        </p:sp>
      </p:grpSp>
    </p:spTree>
    <p:extLst>
      <p:ext uri="{BB962C8B-B14F-4D97-AF65-F5344CB8AC3E}">
        <p14:creationId xmlns:p14="http://schemas.microsoft.com/office/powerpoint/2010/main" val="3069633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963" t="6541" r="1963" b="26337"/>
          <a:stretch/>
        </p:blipFill>
        <p:spPr>
          <a:xfrm>
            <a:off x="233948" y="963926"/>
            <a:ext cx="5616451" cy="2773103"/>
          </a:xfrm>
          <a:prstGeom prst="rect">
            <a:avLst/>
          </a:prstGeom>
          <a:ln w="19050">
            <a:solidFill>
              <a:schemeClr val="tx1">
                <a:lumMod val="75000"/>
                <a:lumOff val="25000"/>
              </a:schemeClr>
            </a:solidFill>
          </a:ln>
        </p:spPr>
      </p:pic>
      <p:sp>
        <p:nvSpPr>
          <p:cNvPr id="18435" name="Title 1"/>
          <p:cNvSpPr>
            <a:spLocks noGrp="1"/>
          </p:cNvSpPr>
          <p:nvPr>
            <p:ph type="title"/>
          </p:nvPr>
        </p:nvSpPr>
        <p:spPr>
          <a:xfrm>
            <a:off x="0" y="0"/>
            <a:ext cx="9144000" cy="1143000"/>
          </a:xfrm>
          <a:noFill/>
        </p:spPr>
        <p:txBody>
          <a:bodyPr>
            <a:normAutofit/>
          </a:bodyPr>
          <a:lstStyle/>
          <a:p>
            <a:pPr eaLnBrk="1" hangingPunct="1"/>
            <a:r>
              <a:rPr lang="fr-BE" altLang="fr-FR" dirty="0" smtClean="0"/>
              <a:t>EAC Session Observation Checklist</a:t>
            </a:r>
          </a:p>
        </p:txBody>
      </p:sp>
      <p:sp>
        <p:nvSpPr>
          <p:cNvPr id="2" name="Rectangle 1"/>
          <p:cNvSpPr/>
          <p:nvPr/>
        </p:nvSpPr>
        <p:spPr>
          <a:xfrm>
            <a:off x="1619671" y="6010752"/>
            <a:ext cx="5688633" cy="56867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r>
              <a:rPr lang="fr-BE" b="1" dirty="0" smtClean="0">
                <a:solidFill>
                  <a:srgbClr val="C00000"/>
                </a:solidFill>
                <a:latin typeface="Calibri" panose="020F0502020204030204" pitchFamily="34" charset="0"/>
              </a:rPr>
              <a:t>Objective:  </a:t>
            </a:r>
            <a:r>
              <a:rPr lang="fr-BE" dirty="0" smtClean="0">
                <a:solidFill>
                  <a:srgbClr val="C00000"/>
                </a:solidFill>
                <a:latin typeface="Calibri" panose="020F0502020204030204" pitchFamily="34" charset="0"/>
              </a:rPr>
              <a:t>&gt; 80% of </a:t>
            </a:r>
            <a:r>
              <a:rPr lang="fr-BE" dirty="0" err="1" smtClean="0">
                <a:solidFill>
                  <a:srgbClr val="C00000"/>
                </a:solidFill>
                <a:latin typeface="Calibri" panose="020F0502020204030204" pitchFamily="34" charset="0"/>
              </a:rPr>
              <a:t>counsellors</a:t>
            </a:r>
            <a:r>
              <a:rPr lang="fr-BE" dirty="0" smtClean="0">
                <a:solidFill>
                  <a:srgbClr val="C00000"/>
                </a:solidFill>
                <a:latin typeface="Calibri" panose="020F0502020204030204" pitchFamily="34" charset="0"/>
              </a:rPr>
              <a:t> have a </a:t>
            </a:r>
            <a:r>
              <a:rPr lang="fr-BE" dirty="0" err="1" smtClean="0">
                <a:solidFill>
                  <a:srgbClr val="C00000"/>
                </a:solidFill>
                <a:latin typeface="Calibri" panose="020F0502020204030204" pitchFamily="34" charset="0"/>
              </a:rPr>
              <a:t>satisfactory</a:t>
            </a:r>
            <a:r>
              <a:rPr lang="fr-BE" dirty="0" smtClean="0">
                <a:solidFill>
                  <a:srgbClr val="C00000"/>
                </a:solidFill>
                <a:latin typeface="Calibri" panose="020F0502020204030204" pitchFamily="34" charset="0"/>
              </a:rPr>
              <a:t> score </a:t>
            </a:r>
            <a:endParaRPr lang="fr-BE" dirty="0">
              <a:solidFill>
                <a:srgbClr val="C00000"/>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D4F50D5-E679-4F9C-835E-AF8FC39013A6}" type="slidenum">
              <a:rPr lang="fr-BE" smtClean="0"/>
              <a:t>23</a:t>
            </a:fld>
            <a:endParaRPr lang="fr-BE"/>
          </a:p>
        </p:txBody>
      </p:sp>
      <p:grpSp>
        <p:nvGrpSpPr>
          <p:cNvPr id="7" name="Group 6"/>
          <p:cNvGrpSpPr/>
          <p:nvPr/>
        </p:nvGrpSpPr>
        <p:grpSpPr>
          <a:xfrm>
            <a:off x="107504" y="5681061"/>
            <a:ext cx="734154" cy="1083033"/>
            <a:chOff x="125468" y="5517233"/>
            <a:chExt cx="734154" cy="1083033"/>
          </a:xfrm>
        </p:grpSpPr>
        <p:grpSp>
          <p:nvGrpSpPr>
            <p:cNvPr id="8" name="Group 7"/>
            <p:cNvGrpSpPr/>
            <p:nvPr/>
          </p:nvGrpSpPr>
          <p:grpSpPr>
            <a:xfrm>
              <a:off x="125468" y="5517233"/>
              <a:ext cx="734154" cy="833363"/>
              <a:chOff x="58361" y="74156"/>
              <a:chExt cx="917692" cy="1041704"/>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61" y="74156"/>
                <a:ext cx="917692" cy="1041704"/>
              </a:xfrm>
              <a:prstGeom prst="rect">
                <a:avLst/>
              </a:prstGeom>
            </p:spPr>
          </p:pic>
          <p:sp>
            <p:nvSpPr>
              <p:cNvPr id="11" name="TextBox 10"/>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9" name="TextBox 8"/>
            <p:cNvSpPr txBox="1"/>
            <p:nvPr/>
          </p:nvSpPr>
          <p:spPr>
            <a:xfrm>
              <a:off x="202146" y="6230934"/>
              <a:ext cx="489236" cy="369332"/>
            </a:xfrm>
            <a:prstGeom prst="rect">
              <a:avLst/>
            </a:prstGeom>
            <a:noFill/>
          </p:spPr>
          <p:txBody>
            <a:bodyPr wrap="none" rtlCol="0">
              <a:spAutoFit/>
            </a:bodyPr>
            <a:lstStyle/>
            <a:p>
              <a:r>
                <a:rPr lang="en-US" dirty="0" smtClean="0"/>
                <a:t>6-5</a:t>
              </a:r>
              <a:endParaRPr lang="en-US" dirty="0"/>
            </a:p>
          </p:txBody>
        </p:sp>
      </p:grpSp>
      <p:pic>
        <p:nvPicPr>
          <p:cNvPr id="18434"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3076" b="3076"/>
          <a:stretch/>
        </p:blipFill>
        <p:spPr bwMode="auto">
          <a:xfrm>
            <a:off x="2284471" y="1335062"/>
            <a:ext cx="5086882" cy="3174404"/>
          </a:xfrm>
          <a:prstGeom prst="rect">
            <a:avLst/>
          </a:prstGeom>
          <a:noFill/>
          <a:ln w="19050">
            <a:solidFill>
              <a:schemeClr val="tx1">
                <a:lumMod val="75000"/>
                <a:lumOff val="25000"/>
              </a:schemeClr>
            </a:solid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963" t="7657" r="1963" b="7657"/>
          <a:stretch/>
        </p:blipFill>
        <p:spPr>
          <a:xfrm>
            <a:off x="3511054" y="1844824"/>
            <a:ext cx="5616451" cy="3498773"/>
          </a:xfrm>
          <a:prstGeom prst="rect">
            <a:avLst/>
          </a:prstGeom>
          <a:ln w="19050">
            <a:solidFill>
              <a:schemeClr val="tx1">
                <a:lumMod val="75000"/>
                <a:lumOff val="25000"/>
              </a:schemeClr>
            </a:solidFill>
          </a:ln>
        </p:spPr>
      </p:pic>
      <p:sp>
        <p:nvSpPr>
          <p:cNvPr id="4" name="TextBox 3"/>
          <p:cNvSpPr txBox="1"/>
          <p:nvPr/>
        </p:nvSpPr>
        <p:spPr>
          <a:xfrm>
            <a:off x="1475656" y="4700955"/>
            <a:ext cx="6314677" cy="1015663"/>
          </a:xfrm>
          <a:prstGeom prst="rect">
            <a:avLst/>
          </a:prstGeom>
          <a:solidFill>
            <a:schemeClr val="bg2"/>
          </a:solidFill>
          <a:ln>
            <a:solidFill>
              <a:schemeClr val="tx1"/>
            </a:solidFill>
          </a:ln>
        </p:spPr>
        <p:txBody>
          <a:bodyPr wrap="none" rtlCol="0">
            <a:spAutoFit/>
          </a:bodyPr>
          <a:lstStyle/>
          <a:p>
            <a:r>
              <a:rPr lang="en-US" sz="2000" dirty="0" smtClean="0"/>
              <a:t>Page 1 – Cover Sheet</a:t>
            </a:r>
          </a:p>
          <a:p>
            <a:r>
              <a:rPr lang="en-US" sz="2000" dirty="0" smtClean="0"/>
              <a:t>Page 2 - Evaluation Form for </a:t>
            </a:r>
            <a:r>
              <a:rPr lang="en-US" sz="2000" b="1" dirty="0" smtClean="0"/>
              <a:t>Individual</a:t>
            </a:r>
            <a:r>
              <a:rPr lang="en-US" sz="2000" dirty="0" smtClean="0"/>
              <a:t> Counselling Session</a:t>
            </a:r>
          </a:p>
          <a:p>
            <a:r>
              <a:rPr lang="en-US" sz="2000" dirty="0" smtClean="0"/>
              <a:t>Page 3 - Evaluation Form for </a:t>
            </a:r>
            <a:r>
              <a:rPr lang="en-US" sz="2000" b="1" dirty="0" smtClean="0"/>
              <a:t>Group</a:t>
            </a:r>
            <a:r>
              <a:rPr lang="en-US" sz="2000" dirty="0" smtClean="0"/>
              <a:t> Counselling Session</a:t>
            </a:r>
            <a:endParaRPr lang="en-US" sz="2000" dirty="0"/>
          </a:p>
        </p:txBody>
      </p:sp>
    </p:spTree>
    <p:extLst>
      <p:ext uri="{BB962C8B-B14F-4D97-AF65-F5344CB8AC3E}">
        <p14:creationId xmlns:p14="http://schemas.microsoft.com/office/powerpoint/2010/main" val="164438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777008" y="1556792"/>
            <a:ext cx="6336704" cy="4525963"/>
          </a:xfrm>
        </p:spPr>
        <p:txBody>
          <a:bodyPr/>
          <a:lstStyle/>
          <a:p>
            <a:pPr marL="0" lvl="0" indent="0">
              <a:spcAft>
                <a:spcPts val="600"/>
              </a:spcAft>
              <a:buNone/>
            </a:pPr>
            <a:r>
              <a:rPr lang="en-US" dirty="0" smtClean="0"/>
              <a:t>The best way to identify which patients have been missing EAC sessions is by reviewing which document?</a:t>
            </a:r>
          </a:p>
          <a:p>
            <a:pPr marL="914400" lvl="1" indent="-514350">
              <a:buFont typeface="+mj-lt"/>
              <a:buAutoNum type="alphaLcParenR"/>
            </a:pPr>
            <a:r>
              <a:rPr lang="fr-BE" dirty="0"/>
              <a:t>EAC </a:t>
            </a:r>
            <a:r>
              <a:rPr lang="fr-BE" dirty="0" err="1"/>
              <a:t>Logbook</a:t>
            </a:r>
            <a:endParaRPr lang="fr-BE" altLang="fr-FR" dirty="0" smtClean="0"/>
          </a:p>
          <a:p>
            <a:pPr marL="914400" lvl="1" indent="-514350">
              <a:buFont typeface="+mj-lt"/>
              <a:buAutoNum type="alphaLcParenR"/>
            </a:pPr>
            <a:r>
              <a:rPr lang="fr-BE" altLang="fr-FR" dirty="0" smtClean="0"/>
              <a:t>EAC </a:t>
            </a:r>
            <a:r>
              <a:rPr lang="fr-BE" altLang="fr-FR" dirty="0"/>
              <a:t>Session Observation </a:t>
            </a:r>
            <a:r>
              <a:rPr lang="fr-BE" altLang="fr-FR" dirty="0" smtClean="0"/>
              <a:t>Checklist</a:t>
            </a:r>
          </a:p>
          <a:p>
            <a:pPr marL="914400" lvl="1" indent="-514350">
              <a:buFont typeface="+mj-lt"/>
              <a:buAutoNum type="alphaLcParenR"/>
            </a:pPr>
            <a:r>
              <a:rPr lang="fr-BE" dirty="0"/>
              <a:t>High Viral </a:t>
            </a:r>
            <a:r>
              <a:rPr lang="en-GB" dirty="0"/>
              <a:t>Load</a:t>
            </a:r>
            <a:r>
              <a:rPr lang="fr-BE" dirty="0"/>
              <a:t> </a:t>
            </a:r>
            <a:r>
              <a:rPr lang="en-GB" dirty="0"/>
              <a:t>Form</a:t>
            </a:r>
            <a:endParaRPr lang="en-US" dirty="0"/>
          </a:p>
        </p:txBody>
      </p:sp>
      <p:sp>
        <p:nvSpPr>
          <p:cNvPr id="7" name="TextBox 6"/>
          <p:cNvSpPr txBox="1"/>
          <p:nvPr/>
        </p:nvSpPr>
        <p:spPr>
          <a:xfrm>
            <a:off x="1750435" y="3676561"/>
            <a:ext cx="410949"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24</a:t>
            </a:fld>
            <a:endParaRPr lang="en-GB" altLang="en-US" dirty="0"/>
          </a:p>
        </p:txBody>
      </p:sp>
    </p:spTree>
    <p:extLst>
      <p:ext uri="{BB962C8B-B14F-4D97-AF65-F5344CB8AC3E}">
        <p14:creationId xmlns:p14="http://schemas.microsoft.com/office/powerpoint/2010/main" val="322871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1224136"/>
          </a:xfrm>
        </p:spPr>
        <p:txBody>
          <a:bodyPr>
            <a:noAutofit/>
          </a:bodyPr>
          <a:lstStyle/>
          <a:p>
            <a:pPr marL="0" indent="0">
              <a:buNone/>
            </a:pPr>
            <a:r>
              <a:rPr lang="en-US" sz="3600" b="1" dirty="0"/>
              <a:t>Reviewing the EAC Logbook Helps Assess Patient Compliance with EAC and its </a:t>
            </a:r>
            <a:r>
              <a:rPr lang="en-US" sz="3600" b="1" dirty="0" smtClean="0"/>
              <a:t>Impact</a:t>
            </a:r>
            <a:endParaRPr lang="fr-BE" altLang="fr-FR" sz="3600" b="1" dirty="0" smtClean="0"/>
          </a:p>
          <a:p>
            <a:pPr lvl="1" eaLnBrk="1" hangingPunct="1">
              <a:buFont typeface="Arial" pitchFamily="34" charset="0"/>
              <a:buNone/>
            </a:pPr>
            <a:endParaRPr lang="fr-BE" altLang="fr-FR" sz="3600" b="1" dirty="0" smtClean="0"/>
          </a:p>
          <a:p>
            <a:pPr marL="914400" lvl="2" indent="0" eaLnBrk="1" hangingPunct="1">
              <a:buFont typeface="Arial" pitchFamily="34" charset="0"/>
              <a:buNone/>
            </a:pPr>
            <a:endParaRPr lang="fr-BE" altLang="fr-FR" sz="3600" b="1" dirty="0" smtClean="0"/>
          </a:p>
          <a:p>
            <a:endParaRPr lang="fr-BE" sz="3600" b="1" dirty="0" smtClean="0"/>
          </a:p>
        </p:txBody>
      </p:sp>
      <p:sp>
        <p:nvSpPr>
          <p:cNvPr id="4" name="Rectangle 3"/>
          <p:cNvSpPr/>
          <p:nvPr/>
        </p:nvSpPr>
        <p:spPr>
          <a:xfrm>
            <a:off x="6670576" y="3573016"/>
            <a:ext cx="2016224" cy="2160240"/>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BE" sz="2000" b="1" dirty="0" smtClean="0"/>
              <a:t>Objective: </a:t>
            </a:r>
          </a:p>
          <a:p>
            <a:pPr algn="ctr"/>
            <a:r>
              <a:rPr lang="fr-BE" sz="2000" b="1" dirty="0" smtClean="0"/>
              <a:t>&gt; 80% of patient attend at least one EAC session </a:t>
            </a:r>
            <a:endParaRPr lang="fr-BE" sz="2000" b="1" dirty="0"/>
          </a:p>
        </p:txBody>
      </p:sp>
      <p:sp>
        <p:nvSpPr>
          <p:cNvPr id="5" name="Footer Placeholder 4"/>
          <p:cNvSpPr>
            <a:spLocks noGrp="1"/>
          </p:cNvSpPr>
          <p:nvPr>
            <p:ph type="ftr" sz="quarter" idx="11"/>
          </p:nvPr>
        </p:nvSpPr>
        <p:spPr/>
        <p:txBody>
          <a:bodyPr/>
          <a:lstStyle/>
          <a:p>
            <a:r>
              <a:rPr lang="fr-BE" smtClean="0"/>
              <a:t>Field Pilot Version -DRAFT</a:t>
            </a:r>
            <a:endParaRPr lang="fr-BE"/>
          </a:p>
        </p:txBody>
      </p:sp>
      <p:sp>
        <p:nvSpPr>
          <p:cNvPr id="2" name="Slide Number Placeholder 1"/>
          <p:cNvSpPr>
            <a:spLocks noGrp="1"/>
          </p:cNvSpPr>
          <p:nvPr>
            <p:ph type="sldNum" sz="quarter" idx="12"/>
          </p:nvPr>
        </p:nvSpPr>
        <p:spPr/>
        <p:txBody>
          <a:bodyPr/>
          <a:lstStyle/>
          <a:p>
            <a:fld id="{BD4F50D5-E679-4F9C-835E-AF8FC39013A6}" type="slidenum">
              <a:rPr lang="fr-BE" smtClean="0"/>
              <a:t>25</a:t>
            </a:fld>
            <a:endParaRPr lang="fr-BE" dirty="0"/>
          </a:p>
        </p:txBody>
      </p:sp>
      <p:graphicFrame>
        <p:nvGraphicFramePr>
          <p:cNvPr id="8" name="Chart 3"/>
          <p:cNvGraphicFramePr>
            <a:graphicFrameLocks/>
          </p:cNvGraphicFramePr>
          <p:nvPr>
            <p:extLst>
              <p:ext uri="{D42A27DB-BD31-4B8C-83A1-F6EECF244321}">
                <p14:modId xmlns:p14="http://schemas.microsoft.com/office/powerpoint/2010/main" val="2115867398"/>
              </p:ext>
            </p:extLst>
          </p:nvPr>
        </p:nvGraphicFramePr>
        <p:xfrm>
          <a:off x="1136650" y="1722438"/>
          <a:ext cx="5268913" cy="4062412"/>
        </p:xfrm>
        <a:graphic>
          <a:graphicData uri="http://schemas.openxmlformats.org/presentationml/2006/ole">
            <mc:AlternateContent xmlns:mc="http://schemas.openxmlformats.org/markup-compatibility/2006">
              <mc:Choice xmlns:v="urn:schemas-microsoft-com:vml" Requires="v">
                <p:oleObj spid="_x0000_s1192" name="Worksheet" r:id="rId5" imgW="5250113" imgH="4069169" progId="Excel.Sheet.8">
                  <p:embed/>
                </p:oleObj>
              </mc:Choice>
              <mc:Fallback>
                <p:oleObj name="Worksheet" r:id="rId5" imgW="5250113" imgH="4069169" progId="Excel.Sheet.8">
                  <p:embed/>
                  <p:pic>
                    <p:nvPicPr>
                      <p:cNvPr id="0" name=""/>
                      <p:cNvPicPr>
                        <a:picLocks noChangeArrowheads="1"/>
                      </p:cNvPicPr>
                      <p:nvPr/>
                    </p:nvPicPr>
                    <p:blipFill>
                      <a:blip r:embed="rId6"/>
                      <a:srcRect/>
                      <a:stretch>
                        <a:fillRect/>
                      </a:stretch>
                    </p:blipFill>
                    <p:spPr bwMode="auto">
                      <a:xfrm>
                        <a:off x="1136650" y="1722438"/>
                        <a:ext cx="5268913" cy="4062412"/>
                      </a:xfrm>
                      <a:prstGeom prst="rect">
                        <a:avLst/>
                      </a:prstGeom>
                      <a:solidFill>
                        <a:schemeClr val="bg1">
                          <a:lumMod val="85000"/>
                        </a:schemeClr>
                      </a:solidFill>
                      <a:ln>
                        <a:noFill/>
                      </a:ln>
                      <a:extLst/>
                    </p:spPr>
                  </p:pic>
                </p:oleObj>
              </mc:Fallback>
            </mc:AlternateContent>
          </a:graphicData>
        </a:graphic>
      </p:graphicFrame>
    </p:spTree>
    <p:extLst>
      <p:ext uri="{BB962C8B-B14F-4D97-AF65-F5344CB8AC3E}">
        <p14:creationId xmlns:p14="http://schemas.microsoft.com/office/powerpoint/2010/main" val="673283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777008" y="1556792"/>
            <a:ext cx="6336704" cy="4525963"/>
          </a:xfrm>
        </p:spPr>
        <p:txBody>
          <a:bodyPr/>
          <a:lstStyle/>
          <a:p>
            <a:pPr marL="0" lvl="0" indent="0">
              <a:spcAft>
                <a:spcPts val="600"/>
              </a:spcAft>
              <a:buNone/>
            </a:pPr>
            <a:r>
              <a:rPr lang="en-US" dirty="0" smtClean="0"/>
              <a:t>Upon completion, each EAC session must be recorded where? Check all that apply.</a:t>
            </a:r>
          </a:p>
          <a:p>
            <a:pPr marL="914400" lvl="1" indent="-514350">
              <a:buFont typeface="+mj-lt"/>
              <a:buAutoNum type="alphaLcParenR"/>
            </a:pPr>
            <a:r>
              <a:rPr lang="fr-BE" dirty="0"/>
              <a:t>EAC </a:t>
            </a:r>
            <a:r>
              <a:rPr lang="fr-BE" dirty="0" err="1"/>
              <a:t>Logbook</a:t>
            </a:r>
            <a:endParaRPr lang="fr-BE" altLang="fr-FR" dirty="0" smtClean="0"/>
          </a:p>
          <a:p>
            <a:pPr marL="914400" lvl="1" indent="-514350">
              <a:buFont typeface="+mj-lt"/>
              <a:buAutoNum type="alphaLcParenR"/>
            </a:pPr>
            <a:r>
              <a:rPr lang="fr-BE" altLang="fr-FR" dirty="0" smtClean="0"/>
              <a:t>EAC </a:t>
            </a:r>
            <a:r>
              <a:rPr lang="fr-BE" altLang="fr-FR" dirty="0"/>
              <a:t>Session Observation </a:t>
            </a:r>
            <a:r>
              <a:rPr lang="fr-BE" altLang="fr-FR" dirty="0" smtClean="0"/>
              <a:t>Checklist</a:t>
            </a:r>
          </a:p>
          <a:p>
            <a:pPr marL="914400" lvl="1" indent="-514350">
              <a:buFont typeface="+mj-lt"/>
              <a:buAutoNum type="alphaLcParenR"/>
            </a:pPr>
            <a:r>
              <a:rPr lang="fr-BE" dirty="0"/>
              <a:t>High Viral </a:t>
            </a:r>
            <a:r>
              <a:rPr lang="en-GB" dirty="0"/>
              <a:t>Load</a:t>
            </a:r>
            <a:r>
              <a:rPr lang="fr-BE" dirty="0"/>
              <a:t> </a:t>
            </a:r>
            <a:r>
              <a:rPr lang="en-GB" dirty="0"/>
              <a:t>Form</a:t>
            </a:r>
            <a:endParaRPr lang="en-US" dirty="0"/>
          </a:p>
        </p:txBody>
      </p:sp>
      <p:sp>
        <p:nvSpPr>
          <p:cNvPr id="7" name="TextBox 6"/>
          <p:cNvSpPr txBox="1"/>
          <p:nvPr/>
        </p:nvSpPr>
        <p:spPr>
          <a:xfrm>
            <a:off x="1777008" y="4149080"/>
            <a:ext cx="410949"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26</a:t>
            </a:fld>
            <a:endParaRPr lang="en-GB" altLang="en-US" dirty="0"/>
          </a:p>
        </p:txBody>
      </p:sp>
      <p:sp>
        <p:nvSpPr>
          <p:cNvPr id="6" name="TextBox 5"/>
          <p:cNvSpPr txBox="1"/>
          <p:nvPr/>
        </p:nvSpPr>
        <p:spPr>
          <a:xfrm>
            <a:off x="1750434" y="3136612"/>
            <a:ext cx="410949"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Tree>
    <p:extLst>
      <p:ext uri="{BB962C8B-B14F-4D97-AF65-F5344CB8AC3E}">
        <p14:creationId xmlns:p14="http://schemas.microsoft.com/office/powerpoint/2010/main" val="103276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1777008" y="1556792"/>
            <a:ext cx="6336704" cy="4525963"/>
          </a:xfrm>
        </p:spPr>
        <p:txBody>
          <a:bodyPr/>
          <a:lstStyle/>
          <a:p>
            <a:pPr marL="0" lvl="0" indent="0">
              <a:spcAft>
                <a:spcPts val="600"/>
              </a:spcAft>
              <a:buNone/>
            </a:pPr>
            <a:r>
              <a:rPr lang="en-US" dirty="0" smtClean="0"/>
              <a:t>Reviewing what document will help you determine if the an EAC session has achieved its objective?</a:t>
            </a:r>
          </a:p>
          <a:p>
            <a:pPr marL="914400" lvl="1" indent="-514350">
              <a:buFont typeface="+mj-lt"/>
              <a:buAutoNum type="alphaLcParenR"/>
            </a:pPr>
            <a:r>
              <a:rPr lang="fr-BE" dirty="0" smtClean="0"/>
              <a:t>EAC </a:t>
            </a:r>
            <a:r>
              <a:rPr lang="fr-BE" dirty="0" err="1" smtClean="0"/>
              <a:t>Logbook</a:t>
            </a:r>
            <a:endParaRPr lang="fr-BE" altLang="fr-FR" dirty="0" smtClean="0"/>
          </a:p>
          <a:p>
            <a:pPr marL="914400" lvl="1" indent="-514350">
              <a:buFont typeface="+mj-lt"/>
              <a:buAutoNum type="alphaLcParenR"/>
            </a:pPr>
            <a:r>
              <a:rPr lang="fr-BE" altLang="fr-FR" dirty="0" smtClean="0"/>
              <a:t>EAC </a:t>
            </a:r>
            <a:r>
              <a:rPr lang="fr-BE" altLang="fr-FR" dirty="0"/>
              <a:t>Session Observation </a:t>
            </a:r>
            <a:r>
              <a:rPr lang="fr-BE" altLang="fr-FR" dirty="0" smtClean="0"/>
              <a:t>Checklist</a:t>
            </a:r>
          </a:p>
          <a:p>
            <a:pPr marL="914400" lvl="1" indent="-514350">
              <a:buFont typeface="+mj-lt"/>
              <a:buAutoNum type="alphaLcParenR"/>
            </a:pPr>
            <a:r>
              <a:rPr lang="fr-BE" dirty="0"/>
              <a:t>High Viral </a:t>
            </a:r>
            <a:r>
              <a:rPr lang="en-GB" dirty="0"/>
              <a:t>Load</a:t>
            </a:r>
            <a:r>
              <a:rPr lang="fr-BE" dirty="0"/>
              <a:t> </a:t>
            </a:r>
            <a:r>
              <a:rPr lang="en-GB" dirty="0"/>
              <a:t>Form</a:t>
            </a:r>
            <a:endParaRPr lang="en-US" dirty="0"/>
          </a:p>
        </p:txBody>
      </p:sp>
      <p:sp>
        <p:nvSpPr>
          <p:cNvPr id="7" name="TextBox 6"/>
          <p:cNvSpPr txBox="1"/>
          <p:nvPr/>
        </p:nvSpPr>
        <p:spPr>
          <a:xfrm>
            <a:off x="1777008" y="4149080"/>
            <a:ext cx="410949" cy="584775"/>
          </a:xfrm>
          <a:prstGeom prst="rect">
            <a:avLst/>
          </a:prstGeom>
          <a:noFill/>
        </p:spPr>
        <p:txBody>
          <a:bodyPr wrap="square" rtlCol="0">
            <a:spAutoFit/>
          </a:bodyPr>
          <a:lstStyle/>
          <a:p>
            <a:r>
              <a:rPr lang="en-US" sz="3200" dirty="0" smtClean="0">
                <a:solidFill>
                  <a:srgbClr val="FF0000"/>
                </a:solidFill>
              </a:rPr>
              <a:t>√</a:t>
            </a:r>
            <a:endParaRPr lang="en-US" sz="3200" dirty="0">
              <a:solidFill>
                <a:srgbClr val="FF0000"/>
              </a:solidFill>
            </a:endParaRPr>
          </a:p>
        </p:txBody>
      </p:sp>
      <p:sp>
        <p:nvSpPr>
          <p:cNvPr id="8" name="Slide Number Placeholder 7"/>
          <p:cNvSpPr>
            <a:spLocks noGrp="1"/>
          </p:cNvSpPr>
          <p:nvPr>
            <p:ph type="sldNum" sz="quarter" idx="12"/>
          </p:nvPr>
        </p:nvSpPr>
        <p:spPr/>
        <p:txBody>
          <a:bodyPr/>
          <a:lstStyle/>
          <a:p>
            <a:pPr>
              <a:defRPr/>
            </a:pPr>
            <a:fld id="{98B7D4E7-1B40-4F19-BB39-2F915590C373}" type="slidenum">
              <a:rPr lang="en-GB" altLang="en-US" smtClean="0"/>
              <a:pPr>
                <a:defRPr/>
              </a:pPr>
              <a:t>27</a:t>
            </a:fld>
            <a:endParaRPr lang="en-GB" altLang="en-US" dirty="0"/>
          </a:p>
        </p:txBody>
      </p:sp>
    </p:spTree>
    <p:extLst>
      <p:ext uri="{BB962C8B-B14F-4D97-AF65-F5344CB8AC3E}">
        <p14:creationId xmlns:p14="http://schemas.microsoft.com/office/powerpoint/2010/main" val="32455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504825" y="1556792"/>
            <a:ext cx="4473575" cy="4968552"/>
          </a:xfrm>
        </p:spPr>
        <p:txBody>
          <a:bodyPr>
            <a:normAutofit/>
          </a:bodyPr>
          <a:lstStyle/>
          <a:p>
            <a:pPr marL="280988" lvl="1" indent="-280988">
              <a:buFont typeface="Wingdings" panose="05000000000000000000" pitchFamily="2" charset="2"/>
              <a:buChar char="§"/>
            </a:pPr>
            <a:r>
              <a:rPr lang="en-US" altLang="fr-FR" dirty="0" smtClean="0"/>
              <a:t>Have the different steps been followed?</a:t>
            </a:r>
          </a:p>
          <a:p>
            <a:pPr marL="280988" lvl="1" indent="-280988">
              <a:buFont typeface="Wingdings" panose="05000000000000000000" pitchFamily="2" charset="2"/>
              <a:buChar char="§"/>
            </a:pPr>
            <a:r>
              <a:rPr lang="en-US" altLang="fr-FR" dirty="0" smtClean="0"/>
              <a:t>Has the main problem been identified?</a:t>
            </a:r>
          </a:p>
          <a:p>
            <a:pPr marL="280988" lvl="1" indent="-280988">
              <a:buFont typeface="Wingdings" panose="05000000000000000000" pitchFamily="2" charset="2"/>
              <a:buChar char="§"/>
            </a:pPr>
            <a:r>
              <a:rPr lang="fr-BE" altLang="fr-FR" dirty="0" smtClean="0"/>
              <a:t>Has a way forward been identified?</a:t>
            </a:r>
          </a:p>
          <a:p>
            <a:pPr marL="280988" lvl="1" indent="-280988">
              <a:buFont typeface="Wingdings" panose="05000000000000000000" pitchFamily="2" charset="2"/>
              <a:buChar char="§"/>
            </a:pPr>
            <a:r>
              <a:rPr lang="en-US" dirty="0"/>
              <a:t>Is the documentation complete and in alignment with the EAC </a:t>
            </a:r>
            <a:r>
              <a:rPr lang="en-US" dirty="0" smtClean="0"/>
              <a:t>logbook?</a:t>
            </a:r>
            <a:endParaRPr lang="fr-BE" altLang="fr-FR" dirty="0" smtClean="0"/>
          </a:p>
        </p:txBody>
      </p:sp>
      <p:pic>
        <p:nvPicPr>
          <p:cNvPr id="19459" name="Content Placeholder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3800" y="1484313"/>
            <a:ext cx="3556000" cy="5018087"/>
          </a:xfrm>
          <a:prstGeom prst="rect">
            <a:avLst/>
          </a:prstGeom>
          <a:noFill/>
          <a:ln>
            <a:solidFill>
              <a:schemeClr val="bg1">
                <a:lumMod val="75000"/>
              </a:schemeClr>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D4F50D5-E679-4F9C-835E-AF8FC39013A6}" type="slidenum">
              <a:rPr lang="fr-BE" smtClean="0"/>
              <a:t>28</a:t>
            </a:fld>
            <a:endParaRPr lang="fr-BE"/>
          </a:p>
        </p:txBody>
      </p:sp>
      <p:sp>
        <p:nvSpPr>
          <p:cNvPr id="5" name="Title 1"/>
          <p:cNvSpPr>
            <a:spLocks noGrp="1"/>
          </p:cNvSpPr>
          <p:nvPr>
            <p:ph type="title"/>
          </p:nvPr>
        </p:nvSpPr>
        <p:spPr>
          <a:xfrm>
            <a:off x="0" y="0"/>
            <a:ext cx="9144000" cy="1143000"/>
          </a:xfrm>
          <a:noFill/>
        </p:spPr>
        <p:txBody>
          <a:bodyPr>
            <a:normAutofit fontScale="90000"/>
          </a:bodyPr>
          <a:lstStyle/>
          <a:p>
            <a:r>
              <a:rPr lang="en-US" dirty="0"/>
              <a:t>Reviewing the High Viral Load Forms in </a:t>
            </a:r>
            <a:r>
              <a:rPr lang="en-US" dirty="0" smtClean="0"/>
              <a:t>Patient Files</a:t>
            </a:r>
            <a:endParaRPr lang="en-US" dirty="0"/>
          </a:p>
        </p:txBody>
      </p:sp>
    </p:spTree>
    <p:extLst>
      <p:ext uri="{BB962C8B-B14F-4D97-AF65-F5344CB8AC3E}">
        <p14:creationId xmlns:p14="http://schemas.microsoft.com/office/powerpoint/2010/main" val="1665466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n-US" altLang="en-US" sz="4000" dirty="0" smtClean="0">
                <a:ea typeface="ＭＳ Ｐゴシック" panose="020B0600070205080204" pitchFamily="34" charset="-128"/>
              </a:rPr>
              <a:t>Activity 6E: Reviewing an EAC Logbook</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0" indent="0">
              <a:lnSpc>
                <a:spcPct val="90000"/>
              </a:lnSpc>
              <a:buClr>
                <a:srgbClr val="660066"/>
              </a:buClr>
              <a:buSzPct val="60000"/>
              <a:buNone/>
            </a:pPr>
            <a:r>
              <a:rPr lang="en-US" altLang="en-US" sz="1846" dirty="0">
                <a:ea typeface="ＭＳ Ｐゴシック" panose="020B0600070205080204" pitchFamily="34" charset="-128"/>
              </a:rPr>
              <a:t>To asses facility and patient level compliance with </a:t>
            </a:r>
            <a:r>
              <a:rPr lang="en-US" altLang="en-US" sz="1846" dirty="0" smtClean="0">
                <a:ea typeface="ＭＳ Ｐゴシック" panose="020B0600070205080204" pitchFamily="34" charset="-128"/>
              </a:rPr>
              <a:t>EAC through reviewing the EAC Logbook.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6E.1: Sample EAC Logbook</a:t>
            </a:r>
          </a:p>
          <a:p>
            <a:pPr marL="213952" indent="-213952" eaLnBrk="1" hangingPunct="1">
              <a:lnSpc>
                <a:spcPct val="90000"/>
              </a:lnSpc>
            </a:pPr>
            <a:r>
              <a:rPr lang="en-US" altLang="en-US" sz="1846" dirty="0" smtClean="0">
                <a:ea typeface="ＭＳ Ｐゴシック" panose="020B0600070205080204" pitchFamily="34" charset="-128"/>
              </a:rPr>
              <a:t>6E.2:  Record Sheet for EAC Logbook Review Findings</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endParaRPr lang="en-US" altLang="en-US" sz="1846" dirty="0" smtClean="0"/>
          </a:p>
          <a:p>
            <a:pPr marL="0" indent="-7938" eaLnBrk="1" hangingPunct="1">
              <a:spcBef>
                <a:spcPts val="600"/>
              </a:spcBef>
              <a:buNone/>
            </a:pPr>
            <a:r>
              <a:rPr lang="en-US" altLang="en-US" sz="2246" dirty="0" smtClean="0"/>
              <a:t>Work in teams of 2, </a:t>
            </a:r>
          </a:p>
          <a:p>
            <a:pPr lvl="1" eaLnBrk="1" hangingPunct="1">
              <a:spcBef>
                <a:spcPts val="600"/>
              </a:spcBef>
              <a:buClr>
                <a:srgbClr val="996633"/>
              </a:buClr>
              <a:buFont typeface="Wingdings" panose="05000000000000000000" pitchFamily="2" charset="2"/>
              <a:buChar char="§"/>
            </a:pPr>
            <a:r>
              <a:rPr lang="en-US" altLang="en-US" sz="1846" dirty="0" smtClean="0"/>
              <a:t>Review a sample EAC Logbook and identify patients that require follow-up action.</a:t>
            </a:r>
          </a:p>
          <a:p>
            <a:pPr lvl="1" eaLnBrk="1" hangingPunct="1">
              <a:spcBef>
                <a:spcPts val="600"/>
              </a:spcBef>
              <a:buClr>
                <a:srgbClr val="996633"/>
              </a:buClr>
              <a:buFont typeface="Wingdings" panose="05000000000000000000" pitchFamily="2" charset="2"/>
              <a:buChar char="§"/>
            </a:pPr>
            <a:r>
              <a:rPr lang="en-US" altLang="en-US" sz="1846" dirty="0" smtClean="0"/>
              <a:t>Brainstorm follow-up action required.</a:t>
            </a:r>
          </a:p>
          <a:p>
            <a:pPr lvl="1" eaLnBrk="1" hangingPunct="1">
              <a:spcBef>
                <a:spcPts val="600"/>
              </a:spcBef>
              <a:buClr>
                <a:srgbClr val="996633"/>
              </a:buClr>
              <a:buFont typeface="Wingdings" panose="05000000000000000000" pitchFamily="2" charset="2"/>
              <a:buChar char="§"/>
            </a:pPr>
            <a:r>
              <a:rPr lang="en-US" altLang="en-US" sz="1846" dirty="0" smtClean="0"/>
              <a:t>Document your findings using Worksheet 1.</a:t>
            </a:r>
          </a:p>
          <a:p>
            <a:pPr lvl="1" eaLnBrk="1" hangingPunct="1">
              <a:spcBef>
                <a:spcPts val="600"/>
              </a:spcBef>
              <a:buClr>
                <a:srgbClr val="996633"/>
              </a:buClr>
              <a:buFont typeface="Wingdings" panose="05000000000000000000" pitchFamily="2" charset="2"/>
              <a:buChar char="§"/>
            </a:pPr>
            <a:r>
              <a:rPr lang="en-US" altLang="en-US" sz="1846" dirty="0" smtClean="0"/>
              <a:t>Participate in class discussion</a:t>
            </a:r>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30" y="5113664"/>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5961211"/>
            <a:ext cx="190723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smtClean="0"/>
              <a:t>15 minutes</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29</a:t>
            </a:fld>
            <a:endParaRPr lang="en-GB" altLang="en-US" dirty="0"/>
          </a:p>
        </p:txBody>
      </p:sp>
      <p:grpSp>
        <p:nvGrpSpPr>
          <p:cNvPr id="8" name="Group 7"/>
          <p:cNvGrpSpPr/>
          <p:nvPr/>
        </p:nvGrpSpPr>
        <p:grpSpPr>
          <a:xfrm>
            <a:off x="107504" y="5640102"/>
            <a:ext cx="1255472" cy="1134752"/>
            <a:chOff x="-35805" y="5492647"/>
            <a:chExt cx="1255472" cy="1134752"/>
          </a:xfrm>
        </p:grpSpPr>
        <p:grpSp>
          <p:nvGrpSpPr>
            <p:cNvPr id="9" name="Group 8"/>
            <p:cNvGrpSpPr/>
            <p:nvPr/>
          </p:nvGrpSpPr>
          <p:grpSpPr>
            <a:xfrm>
              <a:off x="251912" y="5492647"/>
              <a:ext cx="796133" cy="833363"/>
              <a:chOff x="216416" y="43423"/>
              <a:chExt cx="995166"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890" y="43423"/>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35805" y="6258067"/>
              <a:ext cx="1255472" cy="369332"/>
            </a:xfrm>
            <a:prstGeom prst="rect">
              <a:avLst/>
            </a:prstGeom>
            <a:noFill/>
          </p:spPr>
          <p:txBody>
            <a:bodyPr wrap="none" rtlCol="0">
              <a:spAutoFit/>
            </a:bodyPr>
            <a:lstStyle/>
            <a:p>
              <a:r>
                <a:rPr lang="en-US" dirty="0" smtClean="0"/>
                <a:t>6E.1 &amp; 6E.2</a:t>
              </a:r>
              <a:endParaRPr lang="en-US" dirty="0"/>
            </a:p>
          </p:txBody>
        </p:sp>
      </p:grpSp>
    </p:spTree>
    <p:extLst>
      <p:ext uri="{BB962C8B-B14F-4D97-AF65-F5344CB8AC3E}">
        <p14:creationId xmlns:p14="http://schemas.microsoft.com/office/powerpoint/2010/main" val="1490072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r>
              <a:rPr lang="en-GB" altLang="en-US" dirty="0" smtClean="0"/>
              <a:t>What is EAC? </a:t>
            </a:r>
            <a:br>
              <a:rPr lang="en-GB" altLang="en-US" dirty="0" smtClean="0"/>
            </a:br>
            <a:r>
              <a:rPr lang="en-GB" altLang="en-US" dirty="0" smtClean="0"/>
              <a:t>Why is it important?</a:t>
            </a:r>
          </a:p>
        </p:txBody>
      </p:sp>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31A1240C-2856-4852-B8BD-08B482D7DC85}" type="slidenum">
              <a:rPr lang="en-GB" altLang="en-US" smtClean="0"/>
              <a:pPr>
                <a:defRPr/>
              </a:pPr>
              <a:t>3</a:t>
            </a:fld>
            <a:endParaRPr lang="en-GB" altLang="en-US"/>
          </a:p>
        </p:txBody>
      </p:sp>
    </p:spTree>
    <p:extLst>
      <p:ext uri="{BB962C8B-B14F-4D97-AF65-F5344CB8AC3E}">
        <p14:creationId xmlns:p14="http://schemas.microsoft.com/office/powerpoint/2010/main" val="3689241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08720"/>
          </a:xfrm>
        </p:spPr>
        <p:txBody>
          <a:bodyPr>
            <a:normAutofit fontScale="90000"/>
          </a:bodyPr>
          <a:lstStyle/>
          <a:p>
            <a:r>
              <a:rPr lang="en-US" altLang="en-US" sz="4000" dirty="0" smtClean="0">
                <a:ea typeface="ＭＳ Ｐゴシック" panose="020B0600070205080204" pitchFamily="34" charset="-128"/>
              </a:rPr>
              <a:t>Activity 6E: Reviewing an EAC Logbook</a:t>
            </a:r>
            <a:endParaRPr lang="en-US" altLang="en-US" sz="4000" dirty="0">
              <a:ea typeface="ＭＳ Ｐゴシック" panose="020B0600070205080204" pitchFamily="34" charset="-128"/>
            </a:endParaRPr>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30</a:t>
            </a:fld>
            <a:endParaRPr lang="en-GB" altLang="en-US" dirty="0"/>
          </a:p>
        </p:txBody>
      </p:sp>
      <p:graphicFrame>
        <p:nvGraphicFramePr>
          <p:cNvPr id="4" name="Table 3"/>
          <p:cNvGraphicFramePr>
            <a:graphicFrameLocks noGrp="1"/>
          </p:cNvGraphicFramePr>
          <p:nvPr>
            <p:extLst>
              <p:ext uri="{D42A27DB-BD31-4B8C-83A1-F6EECF244321}">
                <p14:modId xmlns:p14="http://schemas.microsoft.com/office/powerpoint/2010/main" val="420398902"/>
              </p:ext>
            </p:extLst>
          </p:nvPr>
        </p:nvGraphicFramePr>
        <p:xfrm>
          <a:off x="251520" y="908720"/>
          <a:ext cx="8784976" cy="6006076"/>
        </p:xfrm>
        <a:graphic>
          <a:graphicData uri="http://schemas.openxmlformats.org/drawingml/2006/table">
            <a:tbl>
              <a:tblPr firstRow="1" firstCol="1" bandRow="1">
                <a:tableStyleId>{073A0DAA-6AF3-43AB-8588-CEC1D06C72B9}</a:tableStyleId>
              </a:tblPr>
              <a:tblGrid>
                <a:gridCol w="435585"/>
                <a:gridCol w="745588"/>
                <a:gridCol w="885880"/>
                <a:gridCol w="6717923"/>
              </a:tblGrid>
              <a:tr h="470563">
                <a:tc>
                  <a:txBody>
                    <a:bodyPr/>
                    <a:lstStyle/>
                    <a:p>
                      <a:pPr marL="0" marR="0" algn="ctr">
                        <a:lnSpc>
                          <a:spcPct val="115000"/>
                        </a:lnSpc>
                        <a:spcBef>
                          <a:spcPts val="600"/>
                        </a:spcBef>
                        <a:spcAft>
                          <a:spcPts val="600"/>
                        </a:spcAft>
                      </a:pPr>
                      <a:r>
                        <a:rPr lang="en-GB" sz="11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100" dirty="0">
                          <a:effectLst/>
                        </a:rPr>
                        <a:t>Patient ID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100" dirty="0">
                          <a:effectLst/>
                        </a:rPr>
                        <a:t>Acceptable?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100" dirty="0">
                          <a:effectLst/>
                        </a:rPr>
                        <a:t>Comments and Concerns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257724">
                <a:tc>
                  <a:txBody>
                    <a:bodyPr/>
                    <a:lstStyle/>
                    <a:p>
                      <a:pPr marL="0" marR="0" algn="ctr">
                        <a:lnSpc>
                          <a:spcPct val="115000"/>
                        </a:lnSpc>
                        <a:spcBef>
                          <a:spcPts val="600"/>
                        </a:spcBef>
                        <a:spcAft>
                          <a:spcPts val="600"/>
                        </a:spcAft>
                      </a:pPr>
                      <a:r>
                        <a:rPr lang="en-US" sz="1100">
                          <a:effectLst/>
                        </a:rPr>
                        <a:t>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chemeClr val="tx1"/>
                          </a:solidFill>
                          <a:effectLst/>
                        </a:rPr>
                        <a:t>238210</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chemeClr val="tx1"/>
                          </a:solidFill>
                          <a:effectLst/>
                        </a:rPr>
                        <a:t>Yes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chemeClr val="tx1"/>
                          </a:solidFill>
                          <a:effectLst/>
                        </a:rPr>
                        <a:t>VL suppressed after 2 EAC</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257724">
                <a:tc>
                  <a:txBody>
                    <a:bodyPr/>
                    <a:lstStyle/>
                    <a:p>
                      <a:pPr marL="0" marR="0" algn="ctr">
                        <a:lnSpc>
                          <a:spcPct val="115000"/>
                        </a:lnSpc>
                        <a:spcBef>
                          <a:spcPts val="600"/>
                        </a:spcBef>
                        <a:spcAft>
                          <a:spcPts val="600"/>
                        </a:spcAft>
                      </a:pPr>
                      <a:r>
                        <a:rPr lang="en-US" sz="1100">
                          <a:effectLst/>
                        </a:rPr>
                        <a:t>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rgbClr val="C00000"/>
                          </a:solidFill>
                          <a:effectLst/>
                        </a:rPr>
                        <a:t>101229</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rgbClr val="C00000"/>
                          </a:solidFill>
                          <a:effectLst/>
                        </a:rPr>
                        <a:t>No</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Delay in patient receipt of first high VL</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1669586">
                <a:tc>
                  <a:txBody>
                    <a:bodyPr/>
                    <a:lstStyle/>
                    <a:p>
                      <a:pPr marL="0" marR="0" algn="ctr">
                        <a:lnSpc>
                          <a:spcPct val="115000"/>
                        </a:lnSpc>
                        <a:spcBef>
                          <a:spcPts val="600"/>
                        </a:spcBef>
                        <a:spcAft>
                          <a:spcPts val="600"/>
                        </a:spcAft>
                      </a:pPr>
                      <a:r>
                        <a:rPr lang="en-US" sz="1100">
                          <a:effectLst/>
                        </a:rPr>
                        <a:t>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a:solidFill>
                            <a:srgbClr val="C00000"/>
                          </a:solidFill>
                          <a:effectLst/>
                        </a:rPr>
                        <a:t>237513</a:t>
                      </a:r>
                      <a:endParaRPr lang="en-US" sz="15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rgbClr val="C00000"/>
                          </a:solidFill>
                          <a:effectLst/>
                        </a:rPr>
                        <a:t>No</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Only one EAC visit without follow-up EAC; repeat VL very delayed (suboptimal); MDT case review led to decision to keep patient on current regimen and offer patient additional EAC because patient adherence in the long interim between EAC and follow-up VL could not be verified and patient is already on 2nd line treatment (this would be a thoughtful and logical management decision for this suboptimal scenario)</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773171">
                <a:tc>
                  <a:txBody>
                    <a:bodyPr/>
                    <a:lstStyle/>
                    <a:p>
                      <a:pPr marL="0" marR="0" algn="ctr">
                        <a:lnSpc>
                          <a:spcPct val="115000"/>
                        </a:lnSpc>
                        <a:spcBef>
                          <a:spcPts val="600"/>
                        </a:spcBef>
                        <a:spcAft>
                          <a:spcPts val="600"/>
                        </a:spcAft>
                      </a:pPr>
                      <a:r>
                        <a:rPr lang="en-US" sz="1100">
                          <a:effectLst/>
                        </a:rPr>
                        <a:t>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chemeClr val="tx1"/>
                          </a:solidFill>
                          <a:effectLst/>
                        </a:rPr>
                        <a:t>259735</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chemeClr val="tx1"/>
                          </a:solidFill>
                          <a:effectLst/>
                        </a:rPr>
                        <a:t>Yes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chemeClr val="tx1"/>
                          </a:solidFill>
                          <a:effectLst/>
                        </a:rPr>
                        <a:t>Timely follow-up of patient along every step of cascade with complete documentation of EAC sessions and appropriate management of ART regimen switch with optimal outcome</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257724">
                <a:tc>
                  <a:txBody>
                    <a:bodyPr/>
                    <a:lstStyle/>
                    <a:p>
                      <a:pPr marL="0" marR="0" algn="ctr">
                        <a:lnSpc>
                          <a:spcPct val="115000"/>
                        </a:lnSpc>
                        <a:spcBef>
                          <a:spcPts val="600"/>
                        </a:spcBef>
                        <a:spcAft>
                          <a:spcPts val="600"/>
                        </a:spcAft>
                      </a:pPr>
                      <a:r>
                        <a:rPr lang="en-US" sz="1100">
                          <a:effectLst/>
                        </a:rPr>
                        <a:t>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rgbClr val="C00000"/>
                          </a:solidFill>
                          <a:effectLst/>
                        </a:rPr>
                        <a:t>126402</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a:solidFill>
                            <a:srgbClr val="C00000"/>
                          </a:solidFill>
                          <a:effectLst/>
                        </a:rPr>
                        <a:t>No</a:t>
                      </a:r>
                      <a:endParaRPr lang="en-US" sz="15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No follow-up VL drawn after completion of EAC sessions</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515448">
                <a:tc>
                  <a:txBody>
                    <a:bodyPr/>
                    <a:lstStyle/>
                    <a:p>
                      <a:pPr marL="0" marR="0" algn="ctr">
                        <a:lnSpc>
                          <a:spcPct val="115000"/>
                        </a:lnSpc>
                        <a:spcBef>
                          <a:spcPts val="600"/>
                        </a:spcBef>
                        <a:spcAft>
                          <a:spcPts val="600"/>
                        </a:spcAft>
                      </a:pPr>
                      <a:r>
                        <a:rPr lang="en-US" sz="1100">
                          <a:effectLst/>
                        </a:rPr>
                        <a:t>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rgbClr val="C00000"/>
                          </a:solidFill>
                          <a:effectLst/>
                        </a:rPr>
                        <a:t>180068</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rgbClr val="C00000"/>
                          </a:solidFill>
                          <a:effectLst/>
                        </a:rPr>
                        <a:t>No</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No documentation of outcome (e.g., ART regimen switch) after MDT case review</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257724">
                <a:tc>
                  <a:txBody>
                    <a:bodyPr/>
                    <a:lstStyle/>
                    <a:p>
                      <a:pPr marL="0" marR="0" algn="ctr">
                        <a:lnSpc>
                          <a:spcPct val="115000"/>
                        </a:lnSpc>
                        <a:spcBef>
                          <a:spcPts val="600"/>
                        </a:spcBef>
                        <a:spcAft>
                          <a:spcPts val="600"/>
                        </a:spcAft>
                      </a:pPr>
                      <a:r>
                        <a:rPr lang="en-US" sz="1100">
                          <a:effectLst/>
                        </a:rPr>
                        <a:t>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a:solidFill>
                            <a:srgbClr val="C00000"/>
                          </a:solidFill>
                          <a:effectLst/>
                        </a:rPr>
                        <a:t>213173</a:t>
                      </a:r>
                      <a:endParaRPr lang="en-US" sz="15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a:solidFill>
                            <a:srgbClr val="C00000"/>
                          </a:solidFill>
                          <a:effectLst/>
                        </a:rPr>
                        <a:t>No</a:t>
                      </a:r>
                      <a:endParaRPr lang="en-US" sz="150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Lost to follow-up after first high VL result</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515448">
                <a:tc>
                  <a:txBody>
                    <a:bodyPr/>
                    <a:lstStyle/>
                    <a:p>
                      <a:pPr marL="0" marR="0" algn="ctr">
                        <a:lnSpc>
                          <a:spcPct val="115000"/>
                        </a:lnSpc>
                        <a:spcBef>
                          <a:spcPts val="600"/>
                        </a:spcBef>
                        <a:spcAft>
                          <a:spcPts val="600"/>
                        </a:spcAft>
                      </a:pPr>
                      <a:r>
                        <a:rPr lang="en-US" sz="1100">
                          <a:effectLst/>
                        </a:rPr>
                        <a:t>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chemeClr val="tx1"/>
                          </a:solidFill>
                          <a:effectLst/>
                        </a:rPr>
                        <a:t>309875</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chemeClr val="tx1"/>
                          </a:solidFill>
                          <a:effectLst/>
                        </a:rPr>
                        <a:t>Yes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chemeClr val="tx1"/>
                          </a:solidFill>
                          <a:effectLst/>
                        </a:rPr>
                        <a:t>Patient on second line therapy with first high VL received EAC and follow-up VL was suppressed</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257724">
                <a:tc>
                  <a:txBody>
                    <a:bodyPr/>
                    <a:lstStyle/>
                    <a:p>
                      <a:pPr marL="0" marR="0" algn="ctr">
                        <a:lnSpc>
                          <a:spcPct val="115000"/>
                        </a:lnSpc>
                        <a:spcBef>
                          <a:spcPts val="600"/>
                        </a:spcBef>
                        <a:spcAft>
                          <a:spcPts val="600"/>
                        </a:spcAft>
                      </a:pPr>
                      <a:r>
                        <a:rPr lang="en-US" sz="1100">
                          <a:effectLst/>
                        </a:rPr>
                        <a:t>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rgbClr val="C00000"/>
                          </a:solidFill>
                          <a:effectLst/>
                        </a:rPr>
                        <a:t>243571</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rgbClr val="C00000"/>
                          </a:solidFill>
                          <a:effectLst/>
                        </a:rPr>
                        <a:t>No</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rgbClr val="C00000"/>
                          </a:solidFill>
                          <a:effectLst/>
                        </a:rPr>
                        <a:t>VL result never returned to facility and no follow-up documented</a:t>
                      </a:r>
                      <a:endParaRPr lang="en-US" sz="1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r h="773171">
                <a:tc>
                  <a:txBody>
                    <a:bodyPr/>
                    <a:lstStyle/>
                    <a:p>
                      <a:pPr marL="0" marR="0" algn="ctr">
                        <a:lnSpc>
                          <a:spcPct val="115000"/>
                        </a:lnSpc>
                        <a:spcBef>
                          <a:spcPts val="600"/>
                        </a:spcBef>
                        <a:spcAft>
                          <a:spcPts val="600"/>
                        </a:spcAft>
                      </a:pPr>
                      <a:r>
                        <a:rPr lang="en-US" sz="1100">
                          <a:effectLst/>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US" sz="1500" dirty="0">
                          <a:solidFill>
                            <a:schemeClr val="tx1"/>
                          </a:solidFill>
                          <a:effectLst/>
                        </a:rPr>
                        <a:t>296873</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gn="ctr">
                        <a:lnSpc>
                          <a:spcPct val="115000"/>
                        </a:lnSpc>
                        <a:spcBef>
                          <a:spcPts val="600"/>
                        </a:spcBef>
                        <a:spcAft>
                          <a:spcPts val="600"/>
                        </a:spcAft>
                      </a:pPr>
                      <a:r>
                        <a:rPr lang="en-GB" sz="1500" dirty="0">
                          <a:solidFill>
                            <a:schemeClr val="tx1"/>
                          </a:solidFill>
                          <a:effectLst/>
                        </a:rPr>
                        <a:t>Yes</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c>
                  <a:txBody>
                    <a:bodyPr/>
                    <a:lstStyle/>
                    <a:p>
                      <a:pPr marL="0" marR="0">
                        <a:lnSpc>
                          <a:spcPct val="115000"/>
                        </a:lnSpc>
                        <a:spcBef>
                          <a:spcPts val="600"/>
                        </a:spcBef>
                        <a:spcAft>
                          <a:spcPts val="600"/>
                        </a:spcAft>
                      </a:pPr>
                      <a:r>
                        <a:rPr lang="en-GB" sz="1500" dirty="0">
                          <a:solidFill>
                            <a:schemeClr val="tx1"/>
                          </a:solidFill>
                          <a:effectLst/>
                        </a:rPr>
                        <a:t>Received additional EAC sessions as needed, well-documented in logbook, follow-up VL was timely and suppressed, patient notified of results, no need for MDT review</a:t>
                      </a:r>
                      <a:endParaRPr lang="en-US"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1494" marR="61494" marT="0" marB="0" anchor="ctr"/>
                </a:tc>
              </a:tr>
            </a:tbl>
          </a:graphicData>
        </a:graphic>
      </p:graphicFrame>
    </p:spTree>
    <p:extLst>
      <p:ext uri="{BB962C8B-B14F-4D97-AF65-F5344CB8AC3E}">
        <p14:creationId xmlns:p14="http://schemas.microsoft.com/office/powerpoint/2010/main" val="2852143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r>
              <a:rPr lang="en-US" altLang="en-US" sz="4000" dirty="0" smtClean="0">
                <a:ea typeface="ＭＳ Ｐゴシック" panose="020B0600070205080204" pitchFamily="34" charset="-128"/>
              </a:rPr>
              <a:t>Activity 6F: Reviewing High Viral Load Forms</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determine the quality of the EAC sessions attended by two patients by reviewing their High Viral Load Forms</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6E.1: Sample High Viral Load Forms </a:t>
            </a:r>
          </a:p>
        </p:txBody>
      </p:sp>
      <p:sp>
        <p:nvSpPr>
          <p:cNvPr id="20484" name="Rectangle 4"/>
          <p:cNvSpPr>
            <a:spLocks noChangeArrowheads="1"/>
          </p:cNvSpPr>
          <p:nvPr/>
        </p:nvSpPr>
        <p:spPr bwMode="auto">
          <a:xfrm>
            <a:off x="4644008" y="144353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endParaRPr lang="en-US" altLang="en-US" sz="1846" dirty="0" smtClean="0"/>
          </a:p>
          <a:p>
            <a:pPr marL="0" indent="-7938" eaLnBrk="1" hangingPunct="1">
              <a:spcBef>
                <a:spcPts val="600"/>
              </a:spcBef>
              <a:buNone/>
            </a:pPr>
            <a:r>
              <a:rPr lang="en-US" altLang="en-US" sz="2246" dirty="0" smtClean="0"/>
              <a:t>Work in teams of two,</a:t>
            </a:r>
          </a:p>
          <a:p>
            <a:pPr lvl="1" eaLnBrk="1" hangingPunct="1">
              <a:spcBef>
                <a:spcPts val="600"/>
              </a:spcBef>
              <a:buClr>
                <a:srgbClr val="996633"/>
              </a:buClr>
              <a:buFont typeface="Wingdings" panose="05000000000000000000" pitchFamily="2" charset="2"/>
              <a:buChar char="§"/>
            </a:pPr>
            <a:r>
              <a:rPr lang="en-US" altLang="en-US" sz="1846" dirty="0" smtClean="0"/>
              <a:t>Review the High Viral Load Form for Patient A and Patient B; evaluate the quality of their EAC sessions. </a:t>
            </a:r>
          </a:p>
          <a:p>
            <a:pPr lvl="1" eaLnBrk="1" hangingPunct="1">
              <a:spcBef>
                <a:spcPts val="600"/>
              </a:spcBef>
              <a:buClr>
                <a:srgbClr val="996633"/>
              </a:buClr>
              <a:buFont typeface="Wingdings" panose="05000000000000000000" pitchFamily="2" charset="2"/>
              <a:buChar char="§"/>
            </a:pPr>
            <a:r>
              <a:rPr lang="en-US" altLang="en-US" sz="1846" dirty="0" smtClean="0"/>
              <a:t>Answer the questions:</a:t>
            </a:r>
          </a:p>
          <a:p>
            <a:pPr marL="804863" lvl="2" indent="-173038" eaLnBrk="1" hangingPunct="1">
              <a:spcBef>
                <a:spcPts val="600"/>
              </a:spcBef>
              <a:buClr>
                <a:srgbClr val="996633"/>
              </a:buClr>
              <a:buFont typeface="Wingdings" panose="05000000000000000000" pitchFamily="2" charset="2"/>
              <a:buChar char="§"/>
            </a:pPr>
            <a:r>
              <a:rPr lang="en-US" altLang="en-US" sz="1600" dirty="0" smtClean="0"/>
              <a:t>Were any key steps missed?</a:t>
            </a:r>
          </a:p>
          <a:p>
            <a:pPr marL="804863" lvl="2" indent="-173038" eaLnBrk="1" hangingPunct="1">
              <a:spcBef>
                <a:spcPts val="600"/>
              </a:spcBef>
              <a:buClr>
                <a:srgbClr val="996633"/>
              </a:buClr>
              <a:buFont typeface="Wingdings" panose="05000000000000000000" pitchFamily="2" charset="2"/>
              <a:buChar char="§"/>
            </a:pPr>
            <a:r>
              <a:rPr lang="en-US" altLang="en-US" sz="1600" dirty="0" smtClean="0"/>
              <a:t>Have the main problems been identified?</a:t>
            </a:r>
          </a:p>
          <a:p>
            <a:pPr marL="804863" lvl="2" indent="-173038" eaLnBrk="1" hangingPunct="1">
              <a:spcBef>
                <a:spcPts val="600"/>
              </a:spcBef>
              <a:buClr>
                <a:srgbClr val="996633"/>
              </a:buClr>
              <a:buFont typeface="Wingdings" panose="05000000000000000000" pitchFamily="2" charset="2"/>
              <a:buChar char="§"/>
            </a:pPr>
            <a:r>
              <a:rPr lang="en-US" altLang="en-US" sz="1600" dirty="0" smtClean="0"/>
              <a:t>Has a way-forward been identified?</a:t>
            </a:r>
          </a:p>
          <a:p>
            <a:pPr marL="804863" lvl="2" indent="-173038" eaLnBrk="1" hangingPunct="1">
              <a:spcBef>
                <a:spcPts val="600"/>
              </a:spcBef>
              <a:buClr>
                <a:srgbClr val="996633"/>
              </a:buClr>
              <a:buFont typeface="Wingdings" panose="05000000000000000000" pitchFamily="2" charset="2"/>
              <a:buChar char="§"/>
            </a:pPr>
            <a:r>
              <a:rPr lang="en-US" altLang="en-US" sz="1600" dirty="0" smtClean="0"/>
              <a:t>Are the forms complete?</a:t>
            </a:r>
          </a:p>
          <a:p>
            <a:pPr lvl="1" eaLnBrk="1" hangingPunct="1">
              <a:spcBef>
                <a:spcPts val="600"/>
              </a:spcBef>
              <a:buClr>
                <a:srgbClr val="996633"/>
              </a:buClr>
              <a:buFont typeface="Wingdings" panose="05000000000000000000" pitchFamily="2" charset="2"/>
              <a:buChar char="§"/>
            </a:pPr>
            <a:r>
              <a:rPr lang="en-US" altLang="en-US" sz="1846" dirty="0" smtClean="0"/>
              <a:t>Participate in class discussion</a:t>
            </a:r>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0337" y="5750852"/>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6537275"/>
            <a:ext cx="190723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smtClean="0"/>
              <a:t>10 minutes</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31</a:t>
            </a:fld>
            <a:endParaRPr lang="en-GB" altLang="en-US" dirty="0"/>
          </a:p>
        </p:txBody>
      </p:sp>
      <p:grpSp>
        <p:nvGrpSpPr>
          <p:cNvPr id="8" name="Group 7"/>
          <p:cNvGrpSpPr/>
          <p:nvPr/>
        </p:nvGrpSpPr>
        <p:grpSpPr>
          <a:xfrm>
            <a:off x="165438" y="5681061"/>
            <a:ext cx="734154" cy="1083033"/>
            <a:chOff x="183402" y="5517233"/>
            <a:chExt cx="734154" cy="1083033"/>
          </a:xfrm>
        </p:grpSpPr>
        <p:grpSp>
          <p:nvGrpSpPr>
            <p:cNvPr id="9" name="Group 8"/>
            <p:cNvGrpSpPr/>
            <p:nvPr/>
          </p:nvGrpSpPr>
          <p:grpSpPr>
            <a:xfrm>
              <a:off x="183402" y="5517233"/>
              <a:ext cx="734154" cy="833363"/>
              <a:chOff x="130778" y="74156"/>
              <a:chExt cx="917692"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78" y="74156"/>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202146" y="6230934"/>
              <a:ext cx="560474" cy="369332"/>
            </a:xfrm>
            <a:prstGeom prst="rect">
              <a:avLst/>
            </a:prstGeom>
            <a:noFill/>
          </p:spPr>
          <p:txBody>
            <a:bodyPr wrap="none" rtlCol="0">
              <a:spAutoFit/>
            </a:bodyPr>
            <a:lstStyle/>
            <a:p>
              <a:r>
                <a:rPr lang="en-US" dirty="0" smtClean="0"/>
                <a:t>6F.1</a:t>
              </a:r>
              <a:endParaRPr lang="en-US" dirty="0"/>
            </a:p>
          </p:txBody>
        </p:sp>
      </p:grpSp>
    </p:spTree>
    <p:extLst>
      <p:ext uri="{BB962C8B-B14F-4D97-AF65-F5344CB8AC3E}">
        <p14:creationId xmlns:p14="http://schemas.microsoft.com/office/powerpoint/2010/main" val="2327601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altLang="en-US" dirty="0">
                <a:ea typeface="ＭＳ Ｐゴシック" panose="020B0600070205080204" pitchFamily="34" charset="-128"/>
              </a:rPr>
              <a:t>Activity 6F: Reviewing High Viral Load Forms</a:t>
            </a:r>
            <a:endParaRPr lang="en-US" dirty="0"/>
          </a:p>
        </p:txBody>
      </p:sp>
      <p:sp>
        <p:nvSpPr>
          <p:cNvPr id="7" name="Content Placeholder 6"/>
          <p:cNvSpPr>
            <a:spLocks noGrp="1"/>
          </p:cNvSpPr>
          <p:nvPr>
            <p:ph sz="half" idx="1"/>
          </p:nvPr>
        </p:nvSpPr>
        <p:spPr>
          <a:xfrm>
            <a:off x="457200" y="2143397"/>
            <a:ext cx="4038600" cy="4525963"/>
          </a:xfrm>
          <a:noFill/>
          <a:ln>
            <a:solidFill>
              <a:srgbClr val="C00000"/>
            </a:solidFill>
          </a:ln>
        </p:spPr>
        <p:txBody>
          <a:bodyPr>
            <a:noAutofit/>
          </a:bodyPr>
          <a:lstStyle/>
          <a:p>
            <a:pPr marL="0" indent="0">
              <a:buNone/>
            </a:pPr>
            <a:r>
              <a:rPr lang="en-US" sz="2000" dirty="0" smtClean="0"/>
              <a:t>Clear documentation of:</a:t>
            </a:r>
          </a:p>
          <a:p>
            <a:r>
              <a:rPr lang="en-US" sz="2000" dirty="0" smtClean="0"/>
              <a:t>Barriers and </a:t>
            </a:r>
            <a:r>
              <a:rPr lang="en-US" sz="2000" dirty="0"/>
              <a:t>specific details of challenges</a:t>
            </a:r>
          </a:p>
          <a:p>
            <a:r>
              <a:rPr lang="en-US" sz="2000" dirty="0" smtClean="0"/>
              <a:t>Suggestions for </a:t>
            </a:r>
            <a:r>
              <a:rPr lang="en-US" sz="2000" dirty="0"/>
              <a:t>addressing barriers</a:t>
            </a:r>
          </a:p>
          <a:p>
            <a:r>
              <a:rPr lang="en-US" sz="2000" dirty="0" smtClean="0"/>
              <a:t>Response to </a:t>
            </a:r>
            <a:r>
              <a:rPr lang="en-US" sz="2000" dirty="0"/>
              <a:t>interventions and additional suggestions with details of frequency of missed doses</a:t>
            </a:r>
          </a:p>
          <a:p>
            <a:r>
              <a:rPr lang="en-US" sz="2000" dirty="0" smtClean="0"/>
              <a:t>Details of </a:t>
            </a:r>
            <a:r>
              <a:rPr lang="en-US" sz="2000" dirty="0"/>
              <a:t>barriers remaining after EAC</a:t>
            </a:r>
          </a:p>
          <a:p>
            <a:r>
              <a:rPr lang="en-US" sz="2000" dirty="0" smtClean="0"/>
              <a:t>Plan for </a:t>
            </a:r>
            <a:r>
              <a:rPr lang="en-US" sz="2000" dirty="0"/>
              <a:t>ARV regimen after EAC</a:t>
            </a:r>
          </a:p>
          <a:p>
            <a:endParaRPr lang="en-US" sz="2000" dirty="0"/>
          </a:p>
        </p:txBody>
      </p:sp>
      <p:sp>
        <p:nvSpPr>
          <p:cNvPr id="8" name="Content Placeholder 7"/>
          <p:cNvSpPr>
            <a:spLocks noGrp="1"/>
          </p:cNvSpPr>
          <p:nvPr>
            <p:ph sz="half" idx="2"/>
          </p:nvPr>
        </p:nvSpPr>
        <p:spPr>
          <a:xfrm>
            <a:off x="4648200" y="2143397"/>
            <a:ext cx="4038600" cy="4525963"/>
          </a:xfrm>
          <a:noFill/>
          <a:ln>
            <a:solidFill>
              <a:srgbClr val="C00000"/>
            </a:solidFill>
          </a:ln>
        </p:spPr>
        <p:txBody>
          <a:bodyPr>
            <a:normAutofit/>
          </a:bodyPr>
          <a:lstStyle/>
          <a:p>
            <a:r>
              <a:rPr lang="en-US" sz="2000" dirty="0"/>
              <a:t>Poor documentation of barriers identified during EAC sessions</a:t>
            </a:r>
          </a:p>
          <a:p>
            <a:r>
              <a:rPr lang="en-US" sz="2000" dirty="0"/>
              <a:t>No documentation of interventions or suggestions to address barriers </a:t>
            </a:r>
          </a:p>
          <a:p>
            <a:r>
              <a:rPr lang="en-US" sz="2000" dirty="0"/>
              <a:t>Poor documentation of any change inpatient  behavior</a:t>
            </a:r>
          </a:p>
          <a:p>
            <a:r>
              <a:rPr lang="en-US" sz="2000" dirty="0"/>
              <a:t>Incomplete documentation of pill count</a:t>
            </a:r>
          </a:p>
          <a:p>
            <a:r>
              <a:rPr lang="en-US" sz="2000" dirty="0"/>
              <a:t>Incomplete documentation of barriers remaining after EAC which portrays incomplete picture of the patient</a:t>
            </a:r>
          </a:p>
          <a:p>
            <a:endParaRPr lang="en-US" sz="2000" dirty="0"/>
          </a:p>
        </p:txBody>
      </p:sp>
      <p:sp>
        <p:nvSpPr>
          <p:cNvPr id="5" name="Slide Number Placeholder 4"/>
          <p:cNvSpPr>
            <a:spLocks noGrp="1"/>
          </p:cNvSpPr>
          <p:nvPr>
            <p:ph type="sldNum" sz="quarter" idx="12"/>
          </p:nvPr>
        </p:nvSpPr>
        <p:spPr/>
        <p:txBody>
          <a:bodyPr/>
          <a:lstStyle/>
          <a:p>
            <a:fld id="{BD4F50D5-E679-4F9C-835E-AF8FC39013A6}" type="slidenum">
              <a:rPr lang="fr-BE" smtClean="0"/>
              <a:pPr/>
              <a:t>32</a:t>
            </a:fld>
            <a:endParaRPr lang="fr-BE"/>
          </a:p>
        </p:txBody>
      </p:sp>
      <p:sp>
        <p:nvSpPr>
          <p:cNvPr id="9" name="TextBox 8"/>
          <p:cNvSpPr txBox="1"/>
          <p:nvPr/>
        </p:nvSpPr>
        <p:spPr>
          <a:xfrm>
            <a:off x="1763688" y="1755771"/>
            <a:ext cx="1304909" cy="369332"/>
          </a:xfrm>
          <a:prstGeom prst="rect">
            <a:avLst/>
          </a:prstGeom>
          <a:solidFill>
            <a:srgbClr val="C00000"/>
          </a:solidFill>
        </p:spPr>
        <p:txBody>
          <a:bodyPr wrap="none" rtlCol="0">
            <a:spAutoFit/>
          </a:bodyPr>
          <a:lstStyle/>
          <a:p>
            <a:r>
              <a:rPr lang="en-US" dirty="0" smtClean="0">
                <a:solidFill>
                  <a:schemeClr val="bg1"/>
                </a:solidFill>
              </a:rPr>
              <a:t>Pt # 348624</a:t>
            </a:r>
            <a:endParaRPr lang="en-US" dirty="0">
              <a:solidFill>
                <a:schemeClr val="bg1"/>
              </a:solidFill>
            </a:endParaRPr>
          </a:p>
        </p:txBody>
      </p:sp>
      <p:sp>
        <p:nvSpPr>
          <p:cNvPr id="10" name="TextBox 9"/>
          <p:cNvSpPr txBox="1"/>
          <p:nvPr/>
        </p:nvSpPr>
        <p:spPr>
          <a:xfrm>
            <a:off x="5859090" y="1755771"/>
            <a:ext cx="1421928" cy="369332"/>
          </a:xfrm>
          <a:prstGeom prst="rect">
            <a:avLst/>
          </a:prstGeom>
          <a:solidFill>
            <a:srgbClr val="C00000"/>
          </a:solidFill>
        </p:spPr>
        <p:txBody>
          <a:bodyPr wrap="none" rtlCol="0">
            <a:spAutoFit/>
          </a:bodyPr>
          <a:lstStyle/>
          <a:p>
            <a:r>
              <a:rPr lang="en-US" dirty="0" smtClean="0">
                <a:solidFill>
                  <a:schemeClr val="bg1"/>
                </a:solidFill>
              </a:rPr>
              <a:t>Pt # 3496781</a:t>
            </a:r>
            <a:endParaRPr lang="en-US" dirty="0">
              <a:solidFill>
                <a:schemeClr val="bg1"/>
              </a:solidFill>
            </a:endParaRPr>
          </a:p>
        </p:txBody>
      </p:sp>
    </p:spTree>
    <p:extLst>
      <p:ext uri="{BB962C8B-B14F-4D97-AF65-F5344CB8AC3E}">
        <p14:creationId xmlns:p14="http://schemas.microsoft.com/office/powerpoint/2010/main" val="13993329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altLang="en-US" sz="4000" dirty="0" smtClean="0">
                <a:ea typeface="ＭＳ Ｐゴシック" panose="020B0600070205080204" pitchFamily="34" charset="-128"/>
              </a:rPr>
              <a:t>Activity 6G: EAC Session Role Plays </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practice documenting and evaluating the EAC sessions</a:t>
            </a:r>
            <a:r>
              <a:rPr lang="en-US" altLang="en-US" sz="1846" dirty="0">
                <a:ea typeface="ＭＳ Ｐゴシック" panose="020B0600070205080204" pitchFamily="34" charset="-128"/>
              </a:rPr>
              <a:t> </a:t>
            </a:r>
            <a:r>
              <a:rPr lang="en-US" altLang="en-US" sz="1846" dirty="0" smtClean="0">
                <a:ea typeface="ＭＳ Ｐゴシック" panose="020B0600070205080204" pitchFamily="34" charset="-128"/>
              </a:rPr>
              <a:t>using different tools.</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a:lnSpc>
                <a:spcPct val="90000"/>
              </a:lnSpc>
            </a:pPr>
            <a:r>
              <a:rPr lang="en-US" altLang="en-US" sz="1846" dirty="0" smtClean="0">
                <a:ea typeface="ＭＳ Ｐゴシック" panose="020B0600070205080204" pitchFamily="34" charset="-128"/>
              </a:rPr>
              <a:t>6G.2 - Worksheet: High Viral Load Forms 6G.3 - Worksheet: Evaluation Form for Individual Counselling Session (1 copy)</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endParaRPr lang="en-US" altLang="en-US" sz="1846" dirty="0" smtClean="0"/>
          </a:p>
          <a:p>
            <a:pPr eaLnBrk="1" hangingPunct="1">
              <a:spcBef>
                <a:spcPts val="600"/>
              </a:spcBef>
            </a:pPr>
            <a:r>
              <a:rPr lang="en-US" altLang="en-US" sz="1800" dirty="0" smtClean="0"/>
              <a:t>Refer to Handout 6-2: </a:t>
            </a:r>
            <a:r>
              <a:rPr lang="en-US" altLang="en-US" sz="1800" u="sng" dirty="0" smtClean="0"/>
              <a:t>Enhanced </a:t>
            </a:r>
            <a:r>
              <a:rPr lang="en-US" altLang="en-US" sz="1800" u="sng" dirty="0"/>
              <a:t>Adherence Counselling Session </a:t>
            </a:r>
            <a:r>
              <a:rPr lang="en-US" altLang="en-US" sz="1800" u="sng" dirty="0" smtClean="0"/>
              <a:t>Guide</a:t>
            </a:r>
            <a:r>
              <a:rPr lang="en-US" altLang="en-US" sz="1800" dirty="0" smtClean="0"/>
              <a:t> and observe 3 role plays in plenary group. You will:</a:t>
            </a:r>
          </a:p>
          <a:p>
            <a:pPr lvl="1" eaLnBrk="1" hangingPunct="1">
              <a:spcBef>
                <a:spcPts val="600"/>
              </a:spcBef>
            </a:pPr>
            <a:r>
              <a:rPr lang="en-US" altLang="en-US" sz="1600" dirty="0" smtClean="0"/>
              <a:t>As a </a:t>
            </a:r>
            <a:r>
              <a:rPr lang="en-US" altLang="en-US" sz="1600" b="1" i="1" dirty="0" smtClean="0"/>
              <a:t>supervisor</a:t>
            </a:r>
            <a:r>
              <a:rPr lang="en-US" altLang="en-US" sz="1600" dirty="0" smtClean="0"/>
              <a:t> - </a:t>
            </a:r>
            <a:r>
              <a:rPr lang="en-US" altLang="en-US" sz="1600" dirty="0"/>
              <a:t>Assess the quality of the EAC in each of the three role plays by </a:t>
            </a:r>
            <a:r>
              <a:rPr lang="en-US" altLang="en-US" sz="1600" dirty="0" smtClean="0"/>
              <a:t>using the </a:t>
            </a:r>
            <a:r>
              <a:rPr lang="en-US" altLang="en-US" sz="1600" u="sng" dirty="0" smtClean="0"/>
              <a:t>Evaluation </a:t>
            </a:r>
            <a:r>
              <a:rPr lang="en-US" altLang="en-US" sz="1600" u="sng" dirty="0"/>
              <a:t>Form for Individual </a:t>
            </a:r>
            <a:r>
              <a:rPr lang="en-US" altLang="en-US" sz="1600" u="sng" dirty="0" smtClean="0"/>
              <a:t>Session</a:t>
            </a:r>
            <a:r>
              <a:rPr lang="en-US" altLang="en-US" sz="1600" dirty="0" smtClean="0"/>
              <a:t>. </a:t>
            </a:r>
            <a:endParaRPr lang="en-US" altLang="en-US" sz="1600" dirty="0"/>
          </a:p>
          <a:p>
            <a:pPr lvl="1" eaLnBrk="1" hangingPunct="1">
              <a:spcBef>
                <a:spcPts val="600"/>
              </a:spcBef>
            </a:pPr>
            <a:r>
              <a:rPr lang="en-US" altLang="en-US" sz="1600" dirty="0" smtClean="0"/>
              <a:t>As a </a:t>
            </a:r>
            <a:r>
              <a:rPr lang="en-US" altLang="en-US" sz="1600" b="1" i="1" dirty="0" smtClean="0"/>
              <a:t>counsellor </a:t>
            </a:r>
            <a:r>
              <a:rPr lang="en-US" altLang="en-US" sz="1600" dirty="0" smtClean="0"/>
              <a:t>– At the end of each role play, record the session in the </a:t>
            </a:r>
            <a:r>
              <a:rPr lang="en-US" altLang="en-US" sz="1600" u="sng" dirty="0" smtClean="0"/>
              <a:t>High Viral Load Form</a:t>
            </a:r>
            <a:r>
              <a:rPr lang="en-US" altLang="en-US" sz="1600" dirty="0" smtClean="0"/>
              <a:t> (one per patient)</a:t>
            </a:r>
            <a:endParaRPr lang="en-US" altLang="en-US" sz="1600" u="sng" dirty="0" smtClean="0"/>
          </a:p>
          <a:p>
            <a:pPr eaLnBrk="1" hangingPunct="1">
              <a:spcBef>
                <a:spcPts val="600"/>
              </a:spcBef>
            </a:pPr>
            <a:r>
              <a:rPr lang="en-US" altLang="en-US" sz="1800" dirty="0" smtClean="0"/>
              <a:t>Participate in class discussion after each role play</a:t>
            </a:r>
          </a:p>
        </p:txBody>
      </p:sp>
      <p:grpSp>
        <p:nvGrpSpPr>
          <p:cNvPr id="2" name="Group 1"/>
          <p:cNvGrpSpPr/>
          <p:nvPr/>
        </p:nvGrpSpPr>
        <p:grpSpPr>
          <a:xfrm>
            <a:off x="6372200" y="5594199"/>
            <a:ext cx="2952501" cy="1195656"/>
            <a:chOff x="5867971" y="5473704"/>
            <a:chExt cx="2952501" cy="1195656"/>
          </a:xfrm>
        </p:grpSpPr>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2441" y="5473704"/>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5867971" y="6321251"/>
              <a:ext cx="295250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a:t>9</a:t>
              </a:r>
              <a:r>
                <a:rPr lang="en-US" altLang="en-US" sz="1662" dirty="0" smtClean="0"/>
                <a:t>0 minutes</a:t>
              </a:r>
              <a:endParaRPr lang="en-US" altLang="en-US" sz="1662" dirty="0"/>
            </a:p>
          </p:txBody>
        </p:sp>
      </p:gr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33</a:t>
            </a:fld>
            <a:endParaRPr lang="en-GB" altLang="en-US" dirty="0"/>
          </a:p>
        </p:txBody>
      </p:sp>
      <p:grpSp>
        <p:nvGrpSpPr>
          <p:cNvPr id="8" name="Group 7"/>
          <p:cNvGrpSpPr/>
          <p:nvPr/>
        </p:nvGrpSpPr>
        <p:grpSpPr>
          <a:xfrm>
            <a:off x="214168" y="5681061"/>
            <a:ext cx="1170513" cy="1090036"/>
            <a:chOff x="232132" y="5517233"/>
            <a:chExt cx="1170513" cy="1090036"/>
          </a:xfrm>
        </p:grpSpPr>
        <p:grpSp>
          <p:nvGrpSpPr>
            <p:cNvPr id="9" name="Group 8"/>
            <p:cNvGrpSpPr/>
            <p:nvPr/>
          </p:nvGrpSpPr>
          <p:grpSpPr>
            <a:xfrm>
              <a:off x="251913" y="5517233"/>
              <a:ext cx="881667" cy="833363"/>
              <a:chOff x="216416" y="74156"/>
              <a:chExt cx="1102083"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07" y="74156"/>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232132" y="6237937"/>
              <a:ext cx="1170513" cy="369332"/>
            </a:xfrm>
            <a:prstGeom prst="rect">
              <a:avLst/>
            </a:prstGeom>
            <a:noFill/>
          </p:spPr>
          <p:txBody>
            <a:bodyPr wrap="none" rtlCol="0">
              <a:spAutoFit/>
            </a:bodyPr>
            <a:lstStyle/>
            <a:p>
              <a:r>
                <a:rPr lang="en-US" dirty="0" smtClean="0"/>
                <a:t>6G.1, 6G.2</a:t>
              </a:r>
              <a:endParaRPr lang="en-US" dirty="0"/>
            </a:p>
          </p:txBody>
        </p:sp>
      </p:grpSp>
    </p:spTree>
    <p:extLst>
      <p:ext uri="{BB962C8B-B14F-4D97-AF65-F5344CB8AC3E}">
        <p14:creationId xmlns:p14="http://schemas.microsoft.com/office/powerpoint/2010/main" val="777763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fr-BE" altLang="fr-FR" sz="4900" dirty="0" err="1" smtClean="0">
                <a:solidFill>
                  <a:schemeClr val="tx2"/>
                </a:solidFill>
              </a:rPr>
              <a:t>Role</a:t>
            </a:r>
            <a:r>
              <a:rPr lang="fr-BE" altLang="fr-FR" sz="4900" dirty="0" smtClean="0">
                <a:solidFill>
                  <a:schemeClr val="tx2"/>
                </a:solidFill>
              </a:rPr>
              <a:t> Play 1</a:t>
            </a:r>
            <a:br>
              <a:rPr lang="fr-BE" altLang="fr-FR" sz="4900" dirty="0" smtClean="0">
                <a:solidFill>
                  <a:schemeClr val="tx2"/>
                </a:solidFill>
              </a:rPr>
            </a:br>
            <a:r>
              <a:rPr lang="fr-BE" altLang="fr-FR" u="sng" dirty="0" smtClean="0"/>
              <a:t>The Situation</a:t>
            </a:r>
            <a:endParaRPr lang="en-US" altLang="fr-FR" u="sng" dirty="0" smtClean="0"/>
          </a:p>
        </p:txBody>
      </p:sp>
      <p:sp>
        <p:nvSpPr>
          <p:cNvPr id="19459" name="Rectangle 3"/>
          <p:cNvSpPr>
            <a:spLocks noGrp="1" noChangeArrowheads="1"/>
          </p:cNvSpPr>
          <p:nvPr>
            <p:ph type="body" idx="1"/>
          </p:nvPr>
        </p:nvSpPr>
        <p:spPr>
          <a:xfrm>
            <a:off x="457200" y="1700808"/>
            <a:ext cx="8229600" cy="3744416"/>
          </a:xfrm>
          <a:solidFill>
            <a:srgbClr val="E4D9CE"/>
          </a:solidFill>
        </p:spPr>
        <p:txBody>
          <a:bodyPr>
            <a:normAutofit/>
          </a:bodyPr>
          <a:lstStyle/>
          <a:p>
            <a:pPr>
              <a:spcBef>
                <a:spcPts val="1200"/>
              </a:spcBef>
              <a:buFont typeface="Wingdings" panose="05000000000000000000" pitchFamily="2" charset="2"/>
              <a:buChar char="§"/>
            </a:pPr>
            <a:r>
              <a:rPr lang="en-ZA" altLang="fr-FR" sz="3600" dirty="0" smtClean="0"/>
              <a:t>The patient is a 33-year old woman who has been on ART for 4 years. She has  a viral load of 6000 copies/ml. </a:t>
            </a:r>
          </a:p>
          <a:p>
            <a:pPr>
              <a:spcBef>
                <a:spcPts val="1200"/>
              </a:spcBef>
              <a:buFont typeface="Wingdings" panose="05000000000000000000" pitchFamily="2" charset="2"/>
              <a:buChar char="§"/>
            </a:pPr>
            <a:r>
              <a:rPr lang="en-ZA" altLang="fr-FR" sz="3600" dirty="0" smtClean="0"/>
              <a:t>She always attends her appointments and picks up her drug refills on time. </a:t>
            </a:r>
          </a:p>
          <a:p>
            <a:pPr>
              <a:spcBef>
                <a:spcPts val="1200"/>
              </a:spcBef>
              <a:buFont typeface="Wingdings" panose="05000000000000000000" pitchFamily="2" charset="2"/>
              <a:buChar char="§"/>
            </a:pPr>
            <a:r>
              <a:rPr lang="en-ZA" sz="3600" dirty="0"/>
              <a:t>This is her first EAC session.</a:t>
            </a:r>
            <a:endParaRPr lang="en-US" sz="3600" dirty="0"/>
          </a:p>
          <a:p>
            <a:pPr>
              <a:spcBef>
                <a:spcPts val="1200"/>
              </a:spcBef>
              <a:buFont typeface="Wingdings" panose="05000000000000000000" pitchFamily="2" charset="2"/>
              <a:buChar char="§"/>
            </a:pPr>
            <a:endParaRPr lang="en-ZA" altLang="fr-FR" sz="3600" dirty="0" smtClean="0"/>
          </a:p>
        </p:txBody>
      </p:sp>
      <p:sp>
        <p:nvSpPr>
          <p:cNvPr id="3" name="Footer Placeholder 2"/>
          <p:cNvSpPr>
            <a:spLocks noGrp="1"/>
          </p:cNvSpPr>
          <p:nvPr>
            <p:ph type="ftr" sz="quarter" idx="11"/>
          </p:nvPr>
        </p:nvSpPr>
        <p:spPr/>
        <p:txBody>
          <a:bodyPr/>
          <a:lstStyle/>
          <a:p>
            <a:r>
              <a:rPr lang="fr-BE" smtClean="0"/>
              <a:t>Field Pilot Version -DRAFT</a:t>
            </a:r>
            <a:endParaRPr lang="fr-BE"/>
          </a:p>
        </p:txBody>
      </p:sp>
      <p:sp>
        <p:nvSpPr>
          <p:cNvPr id="2" name="Slide Number Placeholder 1"/>
          <p:cNvSpPr>
            <a:spLocks noGrp="1"/>
          </p:cNvSpPr>
          <p:nvPr>
            <p:ph type="sldNum" sz="quarter" idx="12"/>
          </p:nvPr>
        </p:nvSpPr>
        <p:spPr/>
        <p:txBody>
          <a:bodyPr/>
          <a:lstStyle/>
          <a:p>
            <a:fld id="{BD4F50D5-E679-4F9C-835E-AF8FC39013A6}" type="slidenum">
              <a:rPr lang="fr-BE" smtClean="0"/>
              <a:t>34</a:t>
            </a:fld>
            <a:endParaRPr lang="fr-BE"/>
          </a:p>
        </p:txBody>
      </p:sp>
      <p:sp>
        <p:nvSpPr>
          <p:cNvPr id="4" name="TextBox 3"/>
          <p:cNvSpPr txBox="1"/>
          <p:nvPr/>
        </p:nvSpPr>
        <p:spPr>
          <a:xfrm>
            <a:off x="2435229" y="5733256"/>
            <a:ext cx="4273542" cy="523220"/>
          </a:xfrm>
          <a:prstGeom prst="rect">
            <a:avLst/>
          </a:prstGeom>
          <a:noFill/>
        </p:spPr>
        <p:txBody>
          <a:bodyPr wrap="none" rtlCol="0">
            <a:spAutoFit/>
          </a:bodyPr>
          <a:lstStyle/>
          <a:p>
            <a:r>
              <a:rPr lang="en-US" sz="2800" dirty="0" smtClean="0">
                <a:solidFill>
                  <a:srgbClr val="C00000"/>
                </a:solidFill>
              </a:rPr>
              <a:t>Now watch the EAC session.</a:t>
            </a:r>
            <a:endParaRPr lang="en-US" sz="2800" dirty="0">
              <a:solidFill>
                <a:srgbClr val="C00000"/>
              </a:solidFill>
            </a:endParaRPr>
          </a:p>
        </p:txBody>
      </p:sp>
    </p:spTree>
    <p:extLst>
      <p:ext uri="{BB962C8B-B14F-4D97-AF65-F5344CB8AC3E}">
        <p14:creationId xmlns:p14="http://schemas.microsoft.com/office/powerpoint/2010/main" val="22300278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772816"/>
            <a:ext cx="8229600" cy="3836318"/>
          </a:xfrm>
          <a:solidFill>
            <a:srgbClr val="E4D9CE"/>
          </a:solidFill>
        </p:spPr>
        <p:txBody>
          <a:bodyPr>
            <a:normAutofit fontScale="92500" lnSpcReduction="10000"/>
          </a:bodyPr>
          <a:lstStyle/>
          <a:p>
            <a:pPr eaLnBrk="1" hangingPunct="1">
              <a:spcBef>
                <a:spcPts val="1200"/>
              </a:spcBef>
              <a:buFont typeface="Wingdings" panose="05000000000000000000" pitchFamily="2" charset="2"/>
              <a:buChar char="§"/>
            </a:pPr>
            <a:r>
              <a:rPr lang="en-ZA" altLang="fr-FR" sz="3600" dirty="0" smtClean="0"/>
              <a:t>The patient is a 35-year old man, who often fails to attend for his appointments. He has a viral load of 15000 copies/ml. </a:t>
            </a:r>
          </a:p>
          <a:p>
            <a:pPr eaLnBrk="1" hangingPunct="1">
              <a:spcBef>
                <a:spcPts val="1200"/>
              </a:spcBef>
              <a:buFont typeface="Wingdings" panose="05000000000000000000" pitchFamily="2" charset="2"/>
              <a:buChar char="§"/>
            </a:pPr>
            <a:r>
              <a:rPr lang="en-ZA" altLang="fr-FR" sz="3600" dirty="0" smtClean="0"/>
              <a:t>According to the patient’s file, he travels often, which makes it impossible for him to come to his appointments. </a:t>
            </a:r>
          </a:p>
          <a:p>
            <a:pPr eaLnBrk="1" hangingPunct="1">
              <a:spcBef>
                <a:spcPts val="1200"/>
              </a:spcBef>
              <a:buFont typeface="Wingdings" panose="05000000000000000000" pitchFamily="2" charset="2"/>
              <a:buChar char="§"/>
            </a:pPr>
            <a:r>
              <a:rPr lang="en-ZA" altLang="fr-FR" sz="3600" dirty="0" smtClean="0"/>
              <a:t>This is his first EAC session.</a:t>
            </a:r>
          </a:p>
        </p:txBody>
      </p:sp>
      <p:sp>
        <p:nvSpPr>
          <p:cNvPr id="23555" name="Rectangle 3"/>
          <p:cNvSpPr>
            <a:spLocks noGrp="1" noChangeArrowheads="1"/>
          </p:cNvSpPr>
          <p:nvPr>
            <p:ph type="title"/>
          </p:nvPr>
        </p:nvSpPr>
        <p:spPr>
          <a:noFill/>
        </p:spPr>
        <p:txBody>
          <a:bodyPr>
            <a:normAutofit fontScale="90000"/>
          </a:bodyPr>
          <a:lstStyle/>
          <a:p>
            <a:r>
              <a:rPr lang="fr-BE" altLang="fr-FR" sz="4900" dirty="0" err="1" smtClean="0">
                <a:solidFill>
                  <a:schemeClr val="tx2"/>
                </a:solidFill>
              </a:rPr>
              <a:t>Role</a:t>
            </a:r>
            <a:r>
              <a:rPr lang="fr-BE" altLang="fr-FR" sz="4900" dirty="0" smtClean="0">
                <a:solidFill>
                  <a:schemeClr val="tx2"/>
                </a:solidFill>
              </a:rPr>
              <a:t> Play 2</a:t>
            </a:r>
            <a:br>
              <a:rPr lang="fr-BE" altLang="fr-FR" sz="4900" dirty="0" smtClean="0">
                <a:solidFill>
                  <a:schemeClr val="tx2"/>
                </a:solidFill>
              </a:rPr>
            </a:br>
            <a:r>
              <a:rPr lang="fr-BE" altLang="fr-FR" u="sng" dirty="0"/>
              <a:t>The Situation</a:t>
            </a:r>
            <a:endParaRPr lang="en-US" altLang="fr-FR" u="sng" dirty="0" smtClean="0"/>
          </a:p>
        </p:txBody>
      </p:sp>
      <p:sp>
        <p:nvSpPr>
          <p:cNvPr id="3" name="Footer Placeholder 2"/>
          <p:cNvSpPr>
            <a:spLocks noGrp="1"/>
          </p:cNvSpPr>
          <p:nvPr>
            <p:ph type="ftr" sz="quarter" idx="11"/>
          </p:nvPr>
        </p:nvSpPr>
        <p:spPr/>
        <p:txBody>
          <a:bodyPr/>
          <a:lstStyle/>
          <a:p>
            <a:r>
              <a:rPr lang="fr-BE" smtClean="0"/>
              <a:t>Field Pilot Version -DRAFT</a:t>
            </a:r>
            <a:endParaRPr lang="fr-BE"/>
          </a:p>
        </p:txBody>
      </p:sp>
      <p:sp>
        <p:nvSpPr>
          <p:cNvPr id="2" name="Slide Number Placeholder 1"/>
          <p:cNvSpPr>
            <a:spLocks noGrp="1"/>
          </p:cNvSpPr>
          <p:nvPr>
            <p:ph type="sldNum" sz="quarter" idx="12"/>
          </p:nvPr>
        </p:nvSpPr>
        <p:spPr/>
        <p:txBody>
          <a:bodyPr/>
          <a:lstStyle/>
          <a:p>
            <a:fld id="{BD4F50D5-E679-4F9C-835E-AF8FC39013A6}" type="slidenum">
              <a:rPr lang="fr-BE" smtClean="0"/>
              <a:t>35</a:t>
            </a:fld>
            <a:endParaRPr lang="fr-BE"/>
          </a:p>
        </p:txBody>
      </p:sp>
      <p:sp>
        <p:nvSpPr>
          <p:cNvPr id="6" name="TextBox 5"/>
          <p:cNvSpPr txBox="1"/>
          <p:nvPr/>
        </p:nvSpPr>
        <p:spPr>
          <a:xfrm>
            <a:off x="2435229" y="5829144"/>
            <a:ext cx="4273542" cy="523220"/>
          </a:xfrm>
          <a:prstGeom prst="rect">
            <a:avLst/>
          </a:prstGeom>
          <a:noFill/>
        </p:spPr>
        <p:txBody>
          <a:bodyPr wrap="none" rtlCol="0">
            <a:spAutoFit/>
          </a:bodyPr>
          <a:lstStyle/>
          <a:p>
            <a:r>
              <a:rPr lang="en-US" sz="2800" dirty="0" smtClean="0">
                <a:solidFill>
                  <a:srgbClr val="C00000"/>
                </a:solidFill>
              </a:rPr>
              <a:t>Now watch the EAC session.</a:t>
            </a:r>
            <a:endParaRPr lang="en-US" sz="2800" dirty="0">
              <a:solidFill>
                <a:srgbClr val="C00000"/>
              </a:solidFill>
            </a:endParaRPr>
          </a:p>
        </p:txBody>
      </p:sp>
    </p:spTree>
    <p:extLst>
      <p:ext uri="{BB962C8B-B14F-4D97-AF65-F5344CB8AC3E}">
        <p14:creationId xmlns:p14="http://schemas.microsoft.com/office/powerpoint/2010/main" val="23578151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744216"/>
            <a:ext cx="8229600" cy="3989040"/>
          </a:xfrm>
          <a:solidFill>
            <a:srgbClr val="E4D9CE"/>
          </a:solidFill>
        </p:spPr>
        <p:txBody>
          <a:bodyPr>
            <a:noAutofit/>
          </a:bodyPr>
          <a:lstStyle/>
          <a:p>
            <a:pPr eaLnBrk="1" hangingPunct="1">
              <a:spcBef>
                <a:spcPts val="1200"/>
              </a:spcBef>
              <a:buFont typeface="Wingdings" panose="05000000000000000000" pitchFamily="2" charset="2"/>
              <a:buChar char="§"/>
            </a:pPr>
            <a:r>
              <a:rPr lang="en-ZA" altLang="fr-FR" sz="2800" dirty="0" smtClean="0"/>
              <a:t>The patient is a 48-year old man, who started ART 3 years ago. His first viral load was </a:t>
            </a:r>
            <a:r>
              <a:rPr lang="en-ZA" altLang="fr-FR" sz="2800" dirty="0"/>
              <a:t>9500 </a:t>
            </a:r>
            <a:r>
              <a:rPr lang="en-ZA" altLang="fr-FR" sz="2800" dirty="0" smtClean="0"/>
              <a:t>copies/ml.</a:t>
            </a:r>
          </a:p>
          <a:p>
            <a:pPr eaLnBrk="1" hangingPunct="1">
              <a:spcBef>
                <a:spcPts val="1200"/>
              </a:spcBef>
              <a:buFont typeface="Wingdings" panose="05000000000000000000" pitchFamily="2" charset="2"/>
              <a:buChar char="§"/>
            </a:pPr>
            <a:r>
              <a:rPr lang="en-ZA" altLang="fr-FR" sz="2800" dirty="0" smtClean="0"/>
              <a:t>In the first EAC session, the patient told the counsellor he often drinks and that’s why he often forgets to take this medicine. As a way forward, the patient wants to ask a friend to remind him to take the drugs when out drinking.</a:t>
            </a:r>
          </a:p>
          <a:p>
            <a:pPr eaLnBrk="1" hangingPunct="1">
              <a:spcBef>
                <a:spcPts val="1200"/>
              </a:spcBef>
              <a:buFont typeface="Wingdings" panose="05000000000000000000" pitchFamily="2" charset="2"/>
              <a:buChar char="§"/>
            </a:pPr>
            <a:r>
              <a:rPr lang="en-ZA" altLang="fr-FR" sz="2800" dirty="0" smtClean="0"/>
              <a:t>This is his second EAC session. </a:t>
            </a:r>
            <a:endParaRPr lang="en-US" altLang="fr-FR" sz="2800" dirty="0" smtClean="0"/>
          </a:p>
        </p:txBody>
      </p:sp>
      <p:sp>
        <p:nvSpPr>
          <p:cNvPr id="23555" name="Rectangle 3"/>
          <p:cNvSpPr>
            <a:spLocks noGrp="1" noChangeArrowheads="1"/>
          </p:cNvSpPr>
          <p:nvPr>
            <p:ph type="title"/>
          </p:nvPr>
        </p:nvSpPr>
        <p:spPr>
          <a:noFill/>
        </p:spPr>
        <p:txBody>
          <a:bodyPr>
            <a:normAutofit fontScale="90000"/>
          </a:bodyPr>
          <a:lstStyle/>
          <a:p>
            <a:r>
              <a:rPr lang="fr-BE" altLang="fr-FR" sz="4900" dirty="0" err="1" smtClean="0">
                <a:solidFill>
                  <a:schemeClr val="tx2"/>
                </a:solidFill>
              </a:rPr>
              <a:t>Role</a:t>
            </a:r>
            <a:r>
              <a:rPr lang="fr-BE" altLang="fr-FR" sz="4900" dirty="0" smtClean="0">
                <a:solidFill>
                  <a:schemeClr val="tx2"/>
                </a:solidFill>
              </a:rPr>
              <a:t> Play 3</a:t>
            </a:r>
            <a:br>
              <a:rPr lang="fr-BE" altLang="fr-FR" sz="4900" dirty="0" smtClean="0">
                <a:solidFill>
                  <a:schemeClr val="tx2"/>
                </a:solidFill>
              </a:rPr>
            </a:br>
            <a:r>
              <a:rPr lang="fr-BE" altLang="fr-FR" u="sng" dirty="0"/>
              <a:t>The Situation</a:t>
            </a:r>
            <a:endParaRPr lang="en-US" altLang="fr-FR" u="sng" dirty="0" smtClean="0"/>
          </a:p>
        </p:txBody>
      </p:sp>
      <p:sp>
        <p:nvSpPr>
          <p:cNvPr id="3" name="Footer Placeholder 2"/>
          <p:cNvSpPr>
            <a:spLocks noGrp="1"/>
          </p:cNvSpPr>
          <p:nvPr>
            <p:ph type="ftr" sz="quarter" idx="11"/>
          </p:nvPr>
        </p:nvSpPr>
        <p:spPr/>
        <p:txBody>
          <a:bodyPr/>
          <a:lstStyle/>
          <a:p>
            <a:r>
              <a:rPr lang="fr-BE" smtClean="0"/>
              <a:t>Field Pilot Version -DRAFT</a:t>
            </a:r>
            <a:endParaRPr lang="fr-BE"/>
          </a:p>
        </p:txBody>
      </p:sp>
      <p:sp>
        <p:nvSpPr>
          <p:cNvPr id="2" name="Slide Number Placeholder 1"/>
          <p:cNvSpPr>
            <a:spLocks noGrp="1"/>
          </p:cNvSpPr>
          <p:nvPr>
            <p:ph type="sldNum" sz="quarter" idx="12"/>
          </p:nvPr>
        </p:nvSpPr>
        <p:spPr/>
        <p:txBody>
          <a:bodyPr/>
          <a:lstStyle/>
          <a:p>
            <a:fld id="{BD4F50D5-E679-4F9C-835E-AF8FC39013A6}" type="slidenum">
              <a:rPr lang="fr-BE" smtClean="0"/>
              <a:t>36</a:t>
            </a:fld>
            <a:endParaRPr lang="fr-BE"/>
          </a:p>
        </p:txBody>
      </p:sp>
      <p:sp>
        <p:nvSpPr>
          <p:cNvPr id="6" name="TextBox 5"/>
          <p:cNvSpPr txBox="1"/>
          <p:nvPr/>
        </p:nvSpPr>
        <p:spPr>
          <a:xfrm>
            <a:off x="2435229" y="5829144"/>
            <a:ext cx="4273542" cy="523220"/>
          </a:xfrm>
          <a:prstGeom prst="rect">
            <a:avLst/>
          </a:prstGeom>
          <a:noFill/>
        </p:spPr>
        <p:txBody>
          <a:bodyPr wrap="none" rtlCol="0">
            <a:spAutoFit/>
          </a:bodyPr>
          <a:lstStyle/>
          <a:p>
            <a:r>
              <a:rPr lang="en-US" sz="2800" dirty="0" smtClean="0">
                <a:solidFill>
                  <a:srgbClr val="C00000"/>
                </a:solidFill>
              </a:rPr>
              <a:t>Now watch the EAC session.</a:t>
            </a:r>
            <a:endParaRPr lang="en-US" sz="2800" dirty="0">
              <a:solidFill>
                <a:srgbClr val="C00000"/>
              </a:solidFill>
            </a:endParaRPr>
          </a:p>
        </p:txBody>
      </p:sp>
    </p:spTree>
    <p:extLst>
      <p:ext uri="{BB962C8B-B14F-4D97-AF65-F5344CB8AC3E}">
        <p14:creationId xmlns:p14="http://schemas.microsoft.com/office/powerpoint/2010/main" val="3713784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fr-FR" b="1" dirty="0" smtClean="0"/>
              <a:t>Module 6: Key messages</a:t>
            </a:r>
          </a:p>
        </p:txBody>
      </p:sp>
      <p:sp>
        <p:nvSpPr>
          <p:cNvPr id="22531" name="Content Placeholder 2"/>
          <p:cNvSpPr>
            <a:spLocks noGrp="1"/>
          </p:cNvSpPr>
          <p:nvPr>
            <p:ph idx="1"/>
          </p:nvPr>
        </p:nvSpPr>
        <p:spPr>
          <a:xfrm>
            <a:off x="457200" y="1268760"/>
            <a:ext cx="8412162" cy="5087937"/>
          </a:xfrm>
        </p:spPr>
        <p:txBody>
          <a:bodyPr>
            <a:normAutofit fontScale="92500" lnSpcReduction="10000"/>
          </a:bodyPr>
          <a:lstStyle/>
          <a:p>
            <a:pPr eaLnBrk="1" hangingPunct="1"/>
            <a:r>
              <a:rPr lang="en-US" altLang="fr-FR" sz="2800" dirty="0" smtClean="0"/>
              <a:t>An enhanced adherence counselling intervention target _________________________and aims to help them ______________________.</a:t>
            </a:r>
          </a:p>
          <a:p>
            <a:pPr eaLnBrk="1" hangingPunct="1"/>
            <a:r>
              <a:rPr lang="en-US" altLang="fr-FR" sz="2800" dirty="0" smtClean="0"/>
              <a:t>EAC explores a patient’s ____________________and works with the patient to identify _____________.</a:t>
            </a:r>
          </a:p>
          <a:p>
            <a:r>
              <a:rPr lang="en-US" altLang="fr-FR" sz="2800" dirty="0"/>
              <a:t>During EAC, the counsellor must explore all 4 types of adherence barriers: </a:t>
            </a:r>
            <a:r>
              <a:rPr lang="en-US" altLang="fr-FR" sz="2800" dirty="0" smtClean="0"/>
              <a:t>____________, ____________, ____________, and ____________.</a:t>
            </a:r>
            <a:endParaRPr lang="en-US" altLang="fr-FR" sz="2800" dirty="0"/>
          </a:p>
          <a:p>
            <a:pPr eaLnBrk="1" hangingPunct="1"/>
            <a:r>
              <a:rPr lang="en-US" altLang="fr-FR" sz="2800" dirty="0" smtClean="0"/>
              <a:t>EAC sessions must be documented using _______________ and ____________________.</a:t>
            </a:r>
          </a:p>
          <a:p>
            <a:pPr eaLnBrk="1" hangingPunct="1"/>
            <a:r>
              <a:rPr lang="en-US" altLang="fr-FR" sz="2800" dirty="0" smtClean="0"/>
              <a:t>A review of those documents helps you monitor _________________and ____________________.</a:t>
            </a:r>
            <a:endParaRPr lang="fr-FR" altLang="fr-FR" sz="2800" dirty="0" smtClean="0"/>
          </a:p>
        </p:txBody>
      </p:sp>
      <p:sp>
        <p:nvSpPr>
          <p:cNvPr id="2" name="Slide Number Placeholder 1"/>
          <p:cNvSpPr>
            <a:spLocks noGrp="1"/>
          </p:cNvSpPr>
          <p:nvPr>
            <p:ph type="sldNum" sz="quarter" idx="12"/>
          </p:nvPr>
        </p:nvSpPr>
        <p:spPr/>
        <p:txBody>
          <a:bodyPr/>
          <a:lstStyle/>
          <a:p>
            <a:fld id="{BD4F50D5-E679-4F9C-835E-AF8FC39013A6}" type="slidenum">
              <a:rPr lang="fr-BE" smtClean="0"/>
              <a:t>37</a:t>
            </a:fld>
            <a:endParaRPr lang="fr-BE"/>
          </a:p>
        </p:txBody>
      </p:sp>
    </p:spTree>
    <p:extLst>
      <p:ext uri="{BB962C8B-B14F-4D97-AF65-F5344CB8AC3E}">
        <p14:creationId xmlns:p14="http://schemas.microsoft.com/office/powerpoint/2010/main" val="13920044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fr-FR" b="1" dirty="0" smtClean="0"/>
              <a:t>Module 6: Key messages</a:t>
            </a:r>
          </a:p>
        </p:txBody>
      </p:sp>
      <p:sp>
        <p:nvSpPr>
          <p:cNvPr id="22531" name="Content Placeholder 2"/>
          <p:cNvSpPr>
            <a:spLocks noGrp="1"/>
          </p:cNvSpPr>
          <p:nvPr>
            <p:ph idx="1"/>
          </p:nvPr>
        </p:nvSpPr>
        <p:spPr>
          <a:xfrm>
            <a:off x="460284" y="1268760"/>
            <a:ext cx="8412162" cy="5087937"/>
          </a:xfrm>
        </p:spPr>
        <p:txBody>
          <a:bodyPr>
            <a:normAutofit fontScale="92500" lnSpcReduction="10000"/>
          </a:bodyPr>
          <a:lstStyle/>
          <a:p>
            <a:pPr eaLnBrk="1" hangingPunct="1"/>
            <a:r>
              <a:rPr lang="en-US" altLang="fr-FR" sz="2800" dirty="0" smtClean="0"/>
              <a:t>An enhanced adherence counselling intervention target </a:t>
            </a:r>
            <a:r>
              <a:rPr lang="en-US" altLang="fr-FR" sz="2800" dirty="0" smtClean="0">
                <a:solidFill>
                  <a:srgbClr val="C00000"/>
                </a:solidFill>
              </a:rPr>
              <a:t>patients with high viral load </a:t>
            </a:r>
            <a:r>
              <a:rPr lang="en-US" altLang="fr-FR" sz="2800" dirty="0" smtClean="0"/>
              <a:t>and aims to help them achieve </a:t>
            </a:r>
            <a:r>
              <a:rPr lang="en-US" altLang="fr-FR" sz="2800" dirty="0" smtClean="0">
                <a:solidFill>
                  <a:srgbClr val="C00000"/>
                </a:solidFill>
              </a:rPr>
              <a:t>viral suppression</a:t>
            </a:r>
            <a:r>
              <a:rPr lang="en-US" altLang="fr-FR" sz="2800" dirty="0" smtClean="0"/>
              <a:t>.</a:t>
            </a:r>
          </a:p>
          <a:p>
            <a:pPr eaLnBrk="1" hangingPunct="1"/>
            <a:r>
              <a:rPr lang="en-US" altLang="fr-FR" sz="2800" dirty="0" smtClean="0"/>
              <a:t>EAC explores a patient’s </a:t>
            </a:r>
            <a:r>
              <a:rPr lang="en-US" altLang="fr-FR" sz="2800" dirty="0" smtClean="0">
                <a:solidFill>
                  <a:srgbClr val="C00000"/>
                </a:solidFill>
              </a:rPr>
              <a:t>barriers to adherence </a:t>
            </a:r>
            <a:r>
              <a:rPr lang="en-US" altLang="fr-FR" sz="2800" dirty="0" smtClean="0"/>
              <a:t>and works with the patient to identify </a:t>
            </a:r>
            <a:r>
              <a:rPr lang="en-US" altLang="fr-FR" sz="2800" dirty="0" smtClean="0">
                <a:solidFill>
                  <a:srgbClr val="C00000"/>
                </a:solidFill>
              </a:rPr>
              <a:t>a way forward</a:t>
            </a:r>
            <a:r>
              <a:rPr lang="en-US" altLang="fr-FR" sz="2800" dirty="0" smtClean="0"/>
              <a:t>.</a:t>
            </a:r>
          </a:p>
          <a:p>
            <a:r>
              <a:rPr lang="en-US" altLang="fr-FR" sz="2800" dirty="0"/>
              <a:t>During EAC, the counsellor must explore all 4 types of adherence barriers</a:t>
            </a:r>
            <a:r>
              <a:rPr lang="en-US" altLang="fr-FR" sz="2800" dirty="0">
                <a:solidFill>
                  <a:srgbClr val="C00000"/>
                </a:solidFill>
              </a:rPr>
              <a:t>: cognitive, behavioral, </a:t>
            </a:r>
            <a:r>
              <a:rPr lang="en-US" altLang="fr-FR" sz="2800" dirty="0" smtClean="0">
                <a:solidFill>
                  <a:srgbClr val="C00000"/>
                </a:solidFill>
              </a:rPr>
              <a:t>emotional, and social-economic</a:t>
            </a:r>
            <a:r>
              <a:rPr lang="en-US" altLang="fr-FR" sz="2800" dirty="0" smtClean="0"/>
              <a:t>.</a:t>
            </a:r>
          </a:p>
          <a:p>
            <a:pPr eaLnBrk="1" hangingPunct="1"/>
            <a:r>
              <a:rPr lang="en-US" altLang="fr-FR" sz="2800" dirty="0" smtClean="0"/>
              <a:t>EAC sessions must be documented using </a:t>
            </a:r>
            <a:r>
              <a:rPr lang="en-US" altLang="fr-FR" sz="2800" dirty="0" smtClean="0">
                <a:solidFill>
                  <a:srgbClr val="C00000"/>
                </a:solidFill>
              </a:rPr>
              <a:t>the EAC Logbook</a:t>
            </a:r>
            <a:r>
              <a:rPr lang="en-US" altLang="fr-FR" sz="2800" dirty="0" smtClean="0"/>
              <a:t> and </a:t>
            </a:r>
            <a:r>
              <a:rPr lang="en-US" altLang="fr-FR" sz="2800" dirty="0" smtClean="0">
                <a:solidFill>
                  <a:srgbClr val="C00000"/>
                </a:solidFill>
              </a:rPr>
              <a:t>the High Viral Load Form</a:t>
            </a:r>
            <a:r>
              <a:rPr lang="en-US" altLang="fr-FR" sz="2800" dirty="0" smtClean="0"/>
              <a:t>.</a:t>
            </a:r>
          </a:p>
          <a:p>
            <a:pPr eaLnBrk="1" hangingPunct="1"/>
            <a:r>
              <a:rPr lang="en-US" altLang="fr-FR" sz="2800" dirty="0" smtClean="0"/>
              <a:t>A review of those documents helps you monitor the </a:t>
            </a:r>
            <a:r>
              <a:rPr lang="en-US" altLang="fr-FR" sz="2800" dirty="0" smtClean="0">
                <a:solidFill>
                  <a:srgbClr val="C00000"/>
                </a:solidFill>
              </a:rPr>
              <a:t>EAC coverage </a:t>
            </a:r>
            <a:r>
              <a:rPr lang="en-US" altLang="fr-FR" sz="2800" dirty="0" smtClean="0"/>
              <a:t>and </a:t>
            </a:r>
            <a:r>
              <a:rPr lang="en-US" altLang="fr-FR" sz="2800" dirty="0" smtClean="0">
                <a:solidFill>
                  <a:srgbClr val="C00000"/>
                </a:solidFill>
              </a:rPr>
              <a:t>the quality of the EAC sessions</a:t>
            </a:r>
            <a:r>
              <a:rPr lang="en-US" altLang="fr-FR" sz="2800" dirty="0" smtClean="0"/>
              <a:t>.</a:t>
            </a:r>
            <a:endParaRPr lang="fr-FR" altLang="fr-FR" sz="2800" dirty="0" smtClean="0"/>
          </a:p>
        </p:txBody>
      </p:sp>
      <p:sp>
        <p:nvSpPr>
          <p:cNvPr id="2" name="Slide Number Placeholder 1"/>
          <p:cNvSpPr>
            <a:spLocks noGrp="1"/>
          </p:cNvSpPr>
          <p:nvPr>
            <p:ph type="sldNum" sz="quarter" idx="12"/>
          </p:nvPr>
        </p:nvSpPr>
        <p:spPr/>
        <p:txBody>
          <a:bodyPr/>
          <a:lstStyle/>
          <a:p>
            <a:fld id="{BD4F50D5-E679-4F9C-835E-AF8FC39013A6}" type="slidenum">
              <a:rPr lang="fr-BE" smtClean="0"/>
              <a:t>38</a:t>
            </a:fld>
            <a:endParaRPr lang="fr-BE"/>
          </a:p>
        </p:txBody>
      </p:sp>
    </p:spTree>
    <p:extLst>
      <p:ext uri="{BB962C8B-B14F-4D97-AF65-F5344CB8AC3E}">
        <p14:creationId xmlns:p14="http://schemas.microsoft.com/office/powerpoint/2010/main" val="312750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8134" y="2748126"/>
            <a:ext cx="8064500" cy="863600"/>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a:endParaRPr lang="en-US" dirty="0">
              <a:solidFill>
                <a:srgbClr val="000000"/>
              </a:solidFill>
              <a:cs typeface="Arial" pitchFamily="34" charset="0"/>
            </a:endParaRPr>
          </a:p>
        </p:txBody>
      </p:sp>
      <p:sp>
        <p:nvSpPr>
          <p:cNvPr id="5125" name="Rectangle 2"/>
          <p:cNvSpPr>
            <a:spLocks noGrp="1" noChangeArrowheads="1"/>
          </p:cNvSpPr>
          <p:nvPr>
            <p:ph type="title"/>
          </p:nvPr>
        </p:nvSpPr>
        <p:spPr>
          <a:noFill/>
        </p:spPr>
        <p:txBody>
          <a:bodyPr>
            <a:noAutofit/>
          </a:bodyPr>
          <a:lstStyle/>
          <a:p>
            <a:r>
              <a:rPr lang="en-ZA" dirty="0" smtClean="0"/>
              <a:t>Enhanced Adherence Counselling (EAC) is…</a:t>
            </a:r>
            <a:endParaRPr lang="en-US" altLang="fr-FR" dirty="0" smtClean="0"/>
          </a:p>
        </p:txBody>
      </p:sp>
      <p:sp>
        <p:nvSpPr>
          <p:cNvPr id="17" name="Content Placeholder 16"/>
          <p:cNvSpPr>
            <a:spLocks noGrp="1"/>
          </p:cNvSpPr>
          <p:nvPr>
            <p:ph idx="1"/>
          </p:nvPr>
        </p:nvSpPr>
        <p:spPr/>
        <p:txBody>
          <a:bodyPr>
            <a:normAutofit fontScale="92500"/>
          </a:bodyPr>
          <a:lstStyle/>
          <a:p>
            <a:pPr>
              <a:buFont typeface="Wingdings" panose="05000000000000000000" pitchFamily="2" charset="2"/>
              <a:buChar char="§"/>
            </a:pPr>
            <a:r>
              <a:rPr lang="en-US" dirty="0" smtClean="0"/>
              <a:t>A structured counseling intervention with the aim to support patients to achieve viral suppression</a:t>
            </a:r>
          </a:p>
          <a:p>
            <a:pPr lvl="1">
              <a:buFont typeface="Courier New" panose="02070309020205020404" pitchFamily="49" charset="0"/>
              <a:buChar char="o"/>
            </a:pPr>
            <a:r>
              <a:rPr lang="en-US" dirty="0" smtClean="0"/>
              <a:t>Targets patients with viral load &gt;1000 copies/mL</a:t>
            </a:r>
          </a:p>
          <a:p>
            <a:pPr lvl="1">
              <a:buFont typeface="Courier New" panose="02070309020205020404" pitchFamily="49" charset="0"/>
              <a:buChar char="o"/>
            </a:pPr>
            <a:r>
              <a:rPr lang="en-US" dirty="0" smtClean="0"/>
              <a:t>Helps patients </a:t>
            </a:r>
            <a:r>
              <a:rPr lang="en-US" dirty="0"/>
              <a:t>identify problems that influence their adherence </a:t>
            </a:r>
            <a:r>
              <a:rPr lang="en-US" dirty="0" smtClean="0"/>
              <a:t>and find </a:t>
            </a:r>
            <a:r>
              <a:rPr lang="en-US" dirty="0"/>
              <a:t>appropriate </a:t>
            </a:r>
            <a:r>
              <a:rPr lang="en-US" dirty="0" smtClean="0"/>
              <a:t>solutions</a:t>
            </a:r>
          </a:p>
          <a:p>
            <a:pPr lvl="1">
              <a:buFont typeface="Courier New" panose="02070309020205020404" pitchFamily="49" charset="0"/>
              <a:buChar char="o"/>
            </a:pPr>
            <a:r>
              <a:rPr lang="en-US" dirty="0" smtClean="0"/>
              <a:t>Helps rule out the possibility of poor adherence before switching to 2</a:t>
            </a:r>
            <a:r>
              <a:rPr lang="en-US" baseline="30000" dirty="0" smtClean="0"/>
              <a:t>nd</a:t>
            </a:r>
            <a:r>
              <a:rPr lang="en-US" dirty="0" smtClean="0"/>
              <a:t> line ART</a:t>
            </a:r>
          </a:p>
          <a:p>
            <a:pPr lvl="1">
              <a:buFont typeface="Courier New" panose="02070309020205020404" pitchFamily="49" charset="0"/>
              <a:buChar char="o"/>
            </a:pPr>
            <a:endParaRPr lang="en-US" dirty="0" smtClean="0"/>
          </a:p>
          <a:p>
            <a:pPr>
              <a:buFont typeface="Wingdings" panose="05000000000000000000" pitchFamily="2" charset="2"/>
              <a:buChar char="§"/>
            </a:pPr>
            <a:r>
              <a:rPr lang="en-US" dirty="0"/>
              <a:t>Time allocated for each session: 30-45 minutes</a:t>
            </a:r>
          </a:p>
        </p:txBody>
      </p:sp>
      <p:sp>
        <p:nvSpPr>
          <p:cNvPr id="2" name="Slide Number Placeholder 1"/>
          <p:cNvSpPr>
            <a:spLocks noGrp="1"/>
          </p:cNvSpPr>
          <p:nvPr>
            <p:ph type="sldNum" sz="quarter" idx="12"/>
          </p:nvPr>
        </p:nvSpPr>
        <p:spPr/>
        <p:txBody>
          <a:bodyPr/>
          <a:lstStyle/>
          <a:p>
            <a:fld id="{BD4F50D5-E679-4F9C-835E-AF8FC39013A6}" type="slidenum">
              <a:rPr lang="fr-BE" smtClean="0"/>
              <a:t>4</a:t>
            </a:fld>
            <a:endParaRPr lang="fr-BE" dirty="0"/>
          </a:p>
        </p:txBody>
      </p:sp>
    </p:spTree>
    <p:extLst>
      <p:ext uri="{BB962C8B-B14F-4D97-AF65-F5344CB8AC3E}">
        <p14:creationId xmlns:p14="http://schemas.microsoft.com/office/powerpoint/2010/main" val="1315977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48134" y="2748126"/>
            <a:ext cx="8064500" cy="863600"/>
          </a:xfrm>
          <a:prstGeom prst="rect">
            <a:avLst/>
          </a:prstGeom>
          <a:ln>
            <a:noFill/>
          </a:ln>
        </p:spPr>
        <p:style>
          <a:lnRef idx="2">
            <a:schemeClr val="accent3"/>
          </a:lnRef>
          <a:fillRef idx="1">
            <a:schemeClr val="lt1"/>
          </a:fillRef>
          <a:effectRef idx="0">
            <a:schemeClr val="accent3"/>
          </a:effectRef>
          <a:fontRef idx="minor">
            <a:schemeClr val="dk1"/>
          </a:fontRef>
        </p:style>
        <p:txBody>
          <a:bodyPr anchor="ctr"/>
          <a:lstStyle/>
          <a:p>
            <a:pPr algn="ctr"/>
            <a:endParaRPr lang="en-US" dirty="0">
              <a:solidFill>
                <a:srgbClr val="000000"/>
              </a:solidFill>
              <a:cs typeface="Arial" pitchFamily="34" charset="0"/>
            </a:endParaRPr>
          </a:p>
        </p:txBody>
      </p:sp>
      <p:sp>
        <p:nvSpPr>
          <p:cNvPr id="5125" name="Rectangle 2"/>
          <p:cNvSpPr>
            <a:spLocks noGrp="1" noChangeArrowheads="1"/>
          </p:cNvSpPr>
          <p:nvPr>
            <p:ph type="title"/>
          </p:nvPr>
        </p:nvSpPr>
        <p:spPr>
          <a:xfrm>
            <a:off x="259573" y="35082"/>
            <a:ext cx="8641622" cy="1143000"/>
          </a:xfrm>
          <a:noFill/>
        </p:spPr>
        <p:txBody>
          <a:bodyPr>
            <a:noAutofit/>
          </a:bodyPr>
          <a:lstStyle/>
          <a:p>
            <a:r>
              <a:rPr lang="en-ZA" dirty="0"/>
              <a:t>EAC </a:t>
            </a:r>
            <a:r>
              <a:rPr lang="en-ZA" dirty="0" smtClean="0"/>
              <a:t>Has Been Shown to Keep Viral Load Suppressed in Some Patients</a:t>
            </a:r>
            <a:endParaRPr lang="en-US" altLang="fr-FR" dirty="0" smtClean="0"/>
          </a:p>
        </p:txBody>
      </p:sp>
      <p:sp>
        <p:nvSpPr>
          <p:cNvPr id="2" name="Slide Number Placeholder 1"/>
          <p:cNvSpPr>
            <a:spLocks noGrp="1"/>
          </p:cNvSpPr>
          <p:nvPr>
            <p:ph type="sldNum" sz="quarter" idx="12"/>
          </p:nvPr>
        </p:nvSpPr>
        <p:spPr/>
        <p:txBody>
          <a:bodyPr/>
          <a:lstStyle/>
          <a:p>
            <a:fld id="{BD4F50D5-E679-4F9C-835E-AF8FC39013A6}" type="slidenum">
              <a:rPr lang="fr-BE" smtClean="0"/>
              <a:t>5</a:t>
            </a:fld>
            <a:endParaRPr lang="fr-BE" dirty="0"/>
          </a:p>
        </p:txBody>
      </p:sp>
      <p:sp>
        <p:nvSpPr>
          <p:cNvPr id="13" name="TextBox 12"/>
          <p:cNvSpPr txBox="1"/>
          <p:nvPr/>
        </p:nvSpPr>
        <p:spPr>
          <a:xfrm>
            <a:off x="548134" y="1670569"/>
            <a:ext cx="8488362" cy="4339650"/>
          </a:xfrm>
          <a:prstGeom prst="rect">
            <a:avLst/>
          </a:prstGeom>
          <a:noFill/>
        </p:spPr>
        <p:txBody>
          <a:bodyPr wrap="square" rtlCol="0">
            <a:spAutoFit/>
          </a:bodyPr>
          <a:lstStyle/>
          <a:p>
            <a:r>
              <a:rPr lang="en-US" sz="3200" dirty="0" smtClean="0"/>
              <a:t>In resource-limited settings, </a:t>
            </a:r>
          </a:p>
          <a:p>
            <a:pPr marL="342900" indent="-342900">
              <a:buFont typeface="Wingdings" panose="05000000000000000000" pitchFamily="2" charset="2"/>
              <a:buChar char="§"/>
            </a:pPr>
            <a:r>
              <a:rPr lang="en-US" sz="3200" dirty="0" smtClean="0"/>
              <a:t>30%-60% patients achieved viral suppression after EAC </a:t>
            </a:r>
            <a:r>
              <a:rPr lang="en-US" sz="2000" dirty="0"/>
              <a:t>(</a:t>
            </a:r>
            <a:r>
              <a:rPr lang="en-US" sz="2000" dirty="0" err="1"/>
              <a:t>Ellman</a:t>
            </a:r>
            <a:r>
              <a:rPr lang="en-US" sz="2000" dirty="0"/>
              <a:t> 2014; </a:t>
            </a:r>
            <a:r>
              <a:rPr lang="en-US" sz="2000" dirty="0" err="1"/>
              <a:t>Jobanputra</a:t>
            </a:r>
            <a:r>
              <a:rPr lang="en-US" sz="2000" dirty="0"/>
              <a:t> 2014; Patten 2013</a:t>
            </a:r>
            <a:r>
              <a:rPr lang="en-US" sz="2000" dirty="0" smtClean="0"/>
              <a:t>)</a:t>
            </a:r>
          </a:p>
          <a:p>
            <a:pPr marL="342900" indent="-342900">
              <a:buFont typeface="Wingdings" panose="05000000000000000000" pitchFamily="2" charset="2"/>
              <a:buChar char="§"/>
            </a:pPr>
            <a:r>
              <a:rPr lang="en-US" sz="3200" dirty="0" smtClean="0"/>
              <a:t>These intervention programs vary widely (high vs low-volume sites, available HR, etc.)</a:t>
            </a:r>
          </a:p>
          <a:p>
            <a:pPr marL="342900" indent="-342900">
              <a:buFont typeface="Wingdings" panose="05000000000000000000" pitchFamily="2" charset="2"/>
              <a:buChar char="§"/>
            </a:pPr>
            <a:r>
              <a:rPr lang="en-US" sz="3200" dirty="0" smtClean="0"/>
              <a:t>However, they share a few similarities:</a:t>
            </a:r>
          </a:p>
          <a:p>
            <a:pPr marL="914400" lvl="1" indent="-457200">
              <a:buFont typeface="Courier New" panose="02070309020205020404" pitchFamily="49" charset="0"/>
              <a:buChar char="o"/>
            </a:pPr>
            <a:r>
              <a:rPr lang="en-US" altLang="en-US" sz="2800" dirty="0"/>
              <a:t>Structured intervention</a:t>
            </a:r>
          </a:p>
          <a:p>
            <a:pPr marL="914400" lvl="1" indent="-457200">
              <a:buFont typeface="Courier New" panose="02070309020205020404" pitchFamily="49" charset="0"/>
              <a:buChar char="o"/>
            </a:pPr>
            <a:r>
              <a:rPr lang="en-US" altLang="en-US" sz="2800" dirty="0"/>
              <a:t>Supported by implementation tools like session guide, patient file and </a:t>
            </a:r>
            <a:r>
              <a:rPr lang="en-US" altLang="en-US" sz="2800" dirty="0" smtClean="0"/>
              <a:t>register</a:t>
            </a:r>
            <a:endParaRPr lang="en-US" altLang="en-US" sz="2800" dirty="0"/>
          </a:p>
        </p:txBody>
      </p:sp>
    </p:spTree>
    <p:extLst>
      <p:ext uri="{BB962C8B-B14F-4D97-AF65-F5344CB8AC3E}">
        <p14:creationId xmlns:p14="http://schemas.microsoft.com/office/powerpoint/2010/main" val="390152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altLang="en-US" sz="4000" dirty="0" smtClean="0">
                <a:ea typeface="ＭＳ Ｐゴシック" panose="020B0600070205080204" pitchFamily="34" charset="-128"/>
              </a:rPr>
              <a:t>Activity 6A: Role Play on Attitudes</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215" dirty="0">
                <a:solidFill>
                  <a:srgbClr val="336600"/>
                </a:solidFill>
                <a:latin typeface="Impact" panose="020B0806030902050204" pitchFamily="34" charset="0"/>
                <a:ea typeface="ＭＳ Ｐゴシック" panose="020B0600070205080204" pitchFamily="34" charset="-128"/>
              </a:rPr>
              <a:t>Purpose</a:t>
            </a:r>
            <a:r>
              <a:rPr lang="en-US" altLang="en-US" sz="2215"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identify behaviors, attitudes, or approaches that may be counter-productive in problem solving.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215" dirty="0">
                <a:solidFill>
                  <a:srgbClr val="336600"/>
                </a:solidFill>
                <a:latin typeface="Impact" panose="020B0806030902050204" pitchFamily="34" charset="0"/>
                <a:ea typeface="ＭＳ Ｐゴシック" panose="020B0600070205080204" pitchFamily="34" charset="-128"/>
              </a:rPr>
              <a:t>What will you need?</a:t>
            </a:r>
            <a:r>
              <a:rPr lang="en-US" altLang="en-US" sz="2215"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Paper and pen for notetaking</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215" dirty="0">
                <a:solidFill>
                  <a:srgbClr val="336600"/>
                </a:solidFill>
                <a:latin typeface="Impact" panose="020B0806030902050204" pitchFamily="34" charset="0"/>
              </a:rPr>
              <a:t>What will you do?</a:t>
            </a:r>
            <a:r>
              <a:rPr lang="en-US" altLang="en-US" sz="2215" dirty="0">
                <a:latin typeface="Impact" panose="020B0806030902050204" pitchFamily="34" charset="0"/>
              </a:rPr>
              <a:t> </a:t>
            </a:r>
            <a:endParaRPr lang="en-US" altLang="en-US" sz="1846" dirty="0" smtClean="0"/>
          </a:p>
          <a:p>
            <a:pPr marL="342900" lvl="1" indent="0" eaLnBrk="1" hangingPunct="1">
              <a:spcBef>
                <a:spcPts val="600"/>
              </a:spcBef>
              <a:buClr>
                <a:srgbClr val="996633"/>
              </a:buClr>
              <a:buNone/>
            </a:pPr>
            <a:r>
              <a:rPr lang="en-US" altLang="en-US" sz="1846" dirty="0" smtClean="0"/>
              <a:t>Given the scenario on the next slide, </a:t>
            </a:r>
          </a:p>
          <a:p>
            <a:pPr lvl="1" eaLnBrk="1" hangingPunct="1">
              <a:spcBef>
                <a:spcPts val="600"/>
              </a:spcBef>
              <a:buClr>
                <a:srgbClr val="996633"/>
              </a:buClr>
              <a:buFont typeface="Wingdings" panose="05000000000000000000" pitchFamily="2" charset="2"/>
              <a:buChar char="§"/>
            </a:pPr>
            <a:r>
              <a:rPr lang="en-US" altLang="en-US" sz="1846" dirty="0" smtClean="0"/>
              <a:t>Observe </a:t>
            </a:r>
            <a:r>
              <a:rPr lang="en-US" altLang="en-US" sz="1846" dirty="0"/>
              <a:t>the role </a:t>
            </a:r>
            <a:r>
              <a:rPr lang="en-US" altLang="en-US" sz="1846" dirty="0" smtClean="0"/>
              <a:t>play of a </a:t>
            </a:r>
            <a:r>
              <a:rPr lang="en-US" altLang="en-US" sz="1846" dirty="0"/>
              <a:t>facility manager and a nurse interacting under stressful </a:t>
            </a:r>
            <a:r>
              <a:rPr lang="en-US" altLang="en-US" sz="1846" dirty="0" smtClean="0"/>
              <a:t>circumstances at </a:t>
            </a:r>
            <a:r>
              <a:rPr lang="en-US" altLang="en-US" sz="1846" dirty="0"/>
              <a:t>this busy clinic</a:t>
            </a:r>
            <a:endParaRPr lang="en-US" altLang="en-US" sz="1846" dirty="0" smtClean="0"/>
          </a:p>
          <a:p>
            <a:pPr lvl="1" eaLnBrk="1" hangingPunct="1">
              <a:spcBef>
                <a:spcPts val="600"/>
              </a:spcBef>
              <a:buClr>
                <a:srgbClr val="996633"/>
              </a:buClr>
              <a:buFont typeface="Wingdings" panose="05000000000000000000" pitchFamily="2" charset="2"/>
              <a:buChar char="§"/>
            </a:pPr>
            <a:r>
              <a:rPr lang="en-US" altLang="en-US" sz="1846" dirty="0" smtClean="0"/>
              <a:t>Participate in class discussion</a:t>
            </a:r>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30" y="4659169"/>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5506716"/>
            <a:ext cx="1907232"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smtClean="0"/>
              <a:t>5-min role play + 25-min discussion</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6</a:t>
            </a:fld>
            <a:endParaRPr lang="en-GB" altLang="en-US" dirty="0"/>
          </a:p>
        </p:txBody>
      </p:sp>
      <p:grpSp>
        <p:nvGrpSpPr>
          <p:cNvPr id="8" name="Group 7"/>
          <p:cNvGrpSpPr/>
          <p:nvPr/>
        </p:nvGrpSpPr>
        <p:grpSpPr>
          <a:xfrm>
            <a:off x="233949" y="5681061"/>
            <a:ext cx="881667" cy="1090036"/>
            <a:chOff x="251913" y="5517233"/>
            <a:chExt cx="881667" cy="1090036"/>
          </a:xfrm>
        </p:grpSpPr>
        <p:grpSp>
          <p:nvGrpSpPr>
            <p:cNvPr id="9" name="Group 8"/>
            <p:cNvGrpSpPr/>
            <p:nvPr/>
          </p:nvGrpSpPr>
          <p:grpSpPr>
            <a:xfrm>
              <a:off x="251913" y="5517233"/>
              <a:ext cx="881667" cy="833363"/>
              <a:chOff x="216416" y="74156"/>
              <a:chExt cx="1102083" cy="1041704"/>
            </a:xfrm>
          </p:grpSpPr>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07" y="74156"/>
                <a:ext cx="917692" cy="1041704"/>
              </a:xfrm>
              <a:prstGeom prst="rect">
                <a:avLst/>
              </a:prstGeom>
            </p:spPr>
          </p:pic>
          <p:sp>
            <p:nvSpPr>
              <p:cNvPr id="12" name="TextBox 11"/>
              <p:cNvSpPr txBox="1"/>
              <p:nvPr/>
            </p:nvSpPr>
            <p:spPr>
              <a:xfrm>
                <a:off x="216416" y="164165"/>
                <a:ext cx="629580" cy="259686"/>
              </a:xfrm>
              <a:prstGeom prst="rect">
                <a:avLst/>
              </a:prstGeom>
              <a:noFill/>
            </p:spPr>
            <p:txBody>
              <a:bodyPr wrap="none" rtlCol="0">
                <a:spAutoFit/>
              </a:bodyPr>
              <a:lstStyle/>
              <a:p>
                <a:r>
                  <a:rPr lang="en-US" sz="750" b="1" dirty="0" smtClean="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rPr>
                  <a:t>Handout</a:t>
                </a:r>
                <a:endParaRPr lang="en-US" sz="750" b="1" dirty="0">
                  <a:solidFill>
                    <a:schemeClr val="bg1"/>
                  </a:solidFill>
                  <a:latin typeface="Arial Narrow" panose="020B0606020202030204" pitchFamily="34" charset="0"/>
                  <a:ea typeface="Arial Unicode MS" panose="020B0604020202020204" pitchFamily="34" charset="-128"/>
                  <a:cs typeface="Arial Unicode MS" panose="020B0604020202020204" pitchFamily="34" charset="-128"/>
                </a:endParaRPr>
              </a:p>
            </p:txBody>
          </p:sp>
        </p:grpSp>
        <p:sp>
          <p:nvSpPr>
            <p:cNvPr id="10" name="TextBox 9"/>
            <p:cNvSpPr txBox="1"/>
            <p:nvPr/>
          </p:nvSpPr>
          <p:spPr>
            <a:xfrm>
              <a:off x="399426" y="6237937"/>
              <a:ext cx="610808" cy="369332"/>
            </a:xfrm>
            <a:prstGeom prst="rect">
              <a:avLst/>
            </a:prstGeom>
            <a:noFill/>
          </p:spPr>
          <p:txBody>
            <a:bodyPr wrap="none" rtlCol="0">
              <a:spAutoFit/>
            </a:bodyPr>
            <a:lstStyle/>
            <a:p>
              <a:r>
                <a:rPr lang="en-US" dirty="0" smtClean="0"/>
                <a:t>6A.1</a:t>
              </a:r>
              <a:endParaRPr lang="en-US" dirty="0"/>
            </a:p>
          </p:txBody>
        </p:sp>
      </p:grpSp>
    </p:spTree>
    <p:extLst>
      <p:ext uri="{BB962C8B-B14F-4D97-AF65-F5344CB8AC3E}">
        <p14:creationId xmlns:p14="http://schemas.microsoft.com/office/powerpoint/2010/main" val="2999168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is the situation…</a:t>
            </a:r>
            <a:endParaRPr lang="en-US" dirty="0"/>
          </a:p>
        </p:txBody>
      </p:sp>
      <p:sp>
        <p:nvSpPr>
          <p:cNvPr id="3" name="Content Placeholder 2"/>
          <p:cNvSpPr>
            <a:spLocks noGrp="1"/>
          </p:cNvSpPr>
          <p:nvPr>
            <p:ph idx="1"/>
          </p:nvPr>
        </p:nvSpPr>
        <p:spPr>
          <a:xfrm>
            <a:off x="457200" y="1600201"/>
            <a:ext cx="8229600" cy="3989040"/>
          </a:xfrm>
          <a:solidFill>
            <a:srgbClr val="E4D9CE"/>
          </a:solidFill>
        </p:spPr>
        <p:txBody>
          <a:bodyPr>
            <a:normAutofit/>
          </a:bodyPr>
          <a:lstStyle/>
          <a:p>
            <a:pPr marL="0" indent="0">
              <a:buNone/>
            </a:pPr>
            <a:r>
              <a:rPr lang="en-US" sz="2800" dirty="0" smtClean="0"/>
              <a:t>[</a:t>
            </a:r>
            <a:r>
              <a:rPr lang="en-US" sz="2800" dirty="0" smtClean="0">
                <a:solidFill>
                  <a:srgbClr val="C00000"/>
                </a:solidFill>
              </a:rPr>
              <a:t>Volunteer 1</a:t>
            </a:r>
            <a:r>
              <a:rPr lang="en-US" sz="2800" dirty="0" smtClean="0"/>
              <a:t>] is the </a:t>
            </a:r>
            <a:r>
              <a:rPr lang="en-US" sz="2800" dirty="0"/>
              <a:t>facility manager </a:t>
            </a:r>
            <a:r>
              <a:rPr lang="en-US" sz="2800" dirty="0" smtClean="0"/>
              <a:t>of </a:t>
            </a:r>
            <a:r>
              <a:rPr lang="en-US" sz="2800" dirty="0"/>
              <a:t>a very busy clinic. </a:t>
            </a:r>
            <a:r>
              <a:rPr lang="en-US" sz="2800" dirty="0" smtClean="0"/>
              <a:t>His/her </a:t>
            </a:r>
            <a:r>
              <a:rPr lang="en-US" sz="2800" dirty="0"/>
              <a:t>manager called </a:t>
            </a:r>
            <a:r>
              <a:rPr lang="en-US" sz="2800" dirty="0" smtClean="0"/>
              <a:t>this </a:t>
            </a:r>
            <a:r>
              <a:rPr lang="en-US" sz="2800" dirty="0"/>
              <a:t>morning and said </a:t>
            </a:r>
            <a:r>
              <a:rPr lang="en-US" sz="2800" dirty="0" smtClean="0"/>
              <a:t>the </a:t>
            </a:r>
            <a:r>
              <a:rPr lang="en-US" sz="2800" dirty="0"/>
              <a:t>clinic is not meeting targets, so </a:t>
            </a:r>
            <a:r>
              <a:rPr lang="en-US" sz="2800" dirty="0" smtClean="0"/>
              <a:t>he/she is very </a:t>
            </a:r>
            <a:r>
              <a:rPr lang="en-US" sz="2800" dirty="0"/>
              <a:t>stressed. It’s the day after a public holiday so the clinic is especially busy today. One nurse had already called in sick. The </a:t>
            </a:r>
            <a:r>
              <a:rPr lang="en-US" sz="2800" dirty="0" smtClean="0"/>
              <a:t>other nurse [</a:t>
            </a:r>
            <a:r>
              <a:rPr lang="en-US" sz="2800" dirty="0" smtClean="0">
                <a:solidFill>
                  <a:srgbClr val="C00000"/>
                </a:solidFill>
              </a:rPr>
              <a:t>Volunteer 2</a:t>
            </a:r>
            <a:r>
              <a:rPr lang="en-US" sz="2800" dirty="0" smtClean="0"/>
              <a:t>] has </a:t>
            </a:r>
            <a:r>
              <a:rPr lang="en-US" sz="2800" dirty="0"/>
              <a:t>been late several times in the past, and frequently leaves early. She always has child care issues.  She is 2 hours late for work today. </a:t>
            </a:r>
          </a:p>
        </p:txBody>
      </p:sp>
      <p:sp>
        <p:nvSpPr>
          <p:cNvPr id="5" name="Slide Number Placeholder 4"/>
          <p:cNvSpPr>
            <a:spLocks noGrp="1"/>
          </p:cNvSpPr>
          <p:nvPr>
            <p:ph type="sldNum" sz="quarter" idx="12"/>
          </p:nvPr>
        </p:nvSpPr>
        <p:spPr/>
        <p:txBody>
          <a:bodyPr/>
          <a:lstStyle/>
          <a:p>
            <a:fld id="{BD4F50D5-E679-4F9C-835E-AF8FC39013A6}" type="slidenum">
              <a:rPr lang="fr-BE" smtClean="0"/>
              <a:pPr/>
              <a:t>7</a:t>
            </a:fld>
            <a:endParaRPr lang="fr-BE"/>
          </a:p>
        </p:txBody>
      </p:sp>
      <p:sp>
        <p:nvSpPr>
          <p:cNvPr id="6" name="TextBox 5"/>
          <p:cNvSpPr txBox="1"/>
          <p:nvPr/>
        </p:nvSpPr>
        <p:spPr>
          <a:xfrm>
            <a:off x="179512" y="5734178"/>
            <a:ext cx="8784976" cy="461665"/>
          </a:xfrm>
          <a:prstGeom prst="rect">
            <a:avLst/>
          </a:prstGeom>
          <a:noFill/>
        </p:spPr>
        <p:txBody>
          <a:bodyPr wrap="square" rtlCol="0">
            <a:spAutoFit/>
          </a:bodyPr>
          <a:lstStyle/>
          <a:p>
            <a:pPr algn="ctr"/>
            <a:r>
              <a:rPr lang="en-US" sz="2400" dirty="0" smtClean="0"/>
              <a:t>Watch what happens next when the nurse finally arrives at work….</a:t>
            </a:r>
            <a:endParaRPr lang="en-US" sz="2400" dirty="0"/>
          </a:p>
        </p:txBody>
      </p:sp>
    </p:spTree>
    <p:extLst>
      <p:ext uri="{BB962C8B-B14F-4D97-AF65-F5344CB8AC3E}">
        <p14:creationId xmlns:p14="http://schemas.microsoft.com/office/powerpoint/2010/main" val="928963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59632" y="0"/>
            <a:ext cx="6624736" cy="1143000"/>
          </a:xfrm>
          <a:noFill/>
        </p:spPr>
        <p:txBody>
          <a:bodyPr>
            <a:normAutofit fontScale="90000"/>
          </a:bodyPr>
          <a:lstStyle/>
          <a:p>
            <a:r>
              <a:rPr lang="en-GB" altLang="fr-FR" dirty="0" smtClean="0"/>
              <a:t>Appropriate Attitudes and </a:t>
            </a:r>
            <a:r>
              <a:rPr lang="en-GB" altLang="fr-FR" dirty="0" err="1" smtClean="0"/>
              <a:t>Behaviors</a:t>
            </a:r>
            <a:r>
              <a:rPr lang="en-GB" altLang="fr-FR" dirty="0" smtClean="0"/>
              <a:t> for EAC</a:t>
            </a:r>
          </a:p>
        </p:txBody>
      </p:sp>
      <p:sp>
        <p:nvSpPr>
          <p:cNvPr id="2" name="Slide Number Placeholder 1"/>
          <p:cNvSpPr>
            <a:spLocks noGrp="1"/>
          </p:cNvSpPr>
          <p:nvPr>
            <p:ph type="sldNum" sz="quarter" idx="12"/>
          </p:nvPr>
        </p:nvSpPr>
        <p:spPr/>
        <p:txBody>
          <a:bodyPr/>
          <a:lstStyle/>
          <a:p>
            <a:fld id="{BD4F50D5-E679-4F9C-835E-AF8FC39013A6}" type="slidenum">
              <a:rPr lang="fr-BE" smtClean="0"/>
              <a:t>8</a:t>
            </a:fld>
            <a:endParaRPr lang="fr-B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19287211"/>
              </p:ext>
            </p:extLst>
          </p:nvPr>
        </p:nvGraphicFramePr>
        <p:xfrm>
          <a:off x="472073" y="1268760"/>
          <a:ext cx="8199853" cy="4577080"/>
        </p:xfrm>
        <a:graphic>
          <a:graphicData uri="http://schemas.openxmlformats.org/drawingml/2006/table">
            <a:tbl>
              <a:tblPr firstRow="1" bandRow="1">
                <a:tableStyleId>{21E4AEA4-8DFA-4A89-87EB-49C32662AFE0}</a:tableStyleId>
              </a:tblPr>
              <a:tblGrid>
                <a:gridCol w="2367206"/>
                <a:gridCol w="2376264"/>
                <a:gridCol w="3456383"/>
              </a:tblGrid>
              <a:tr h="370840">
                <a:tc>
                  <a:txBody>
                    <a:bodyPr/>
                    <a:lstStyle/>
                    <a:p>
                      <a:r>
                        <a:rPr lang="en-US" dirty="0" smtClean="0"/>
                        <a:t>It helps to …</a:t>
                      </a:r>
                      <a:endParaRPr lang="en-US" dirty="0"/>
                    </a:p>
                  </a:txBody>
                  <a:tcPr>
                    <a:solidFill>
                      <a:srgbClr val="C00000"/>
                    </a:solidFill>
                  </a:tcPr>
                </a:tc>
                <a:tc>
                  <a:txBody>
                    <a:bodyPr/>
                    <a:lstStyle/>
                    <a:p>
                      <a:r>
                        <a:rPr lang="en-US" dirty="0" smtClean="0"/>
                        <a:t>Instead</a:t>
                      </a:r>
                      <a:r>
                        <a:rPr lang="en-US" baseline="0" dirty="0" smtClean="0"/>
                        <a:t> of saying…</a:t>
                      </a:r>
                      <a:endParaRPr lang="en-US" dirty="0"/>
                    </a:p>
                  </a:txBody>
                  <a:tcPr>
                    <a:solidFill>
                      <a:srgbClr val="C00000"/>
                    </a:solidFill>
                  </a:tcPr>
                </a:tc>
                <a:tc>
                  <a:txBody>
                    <a:bodyPr/>
                    <a:lstStyle/>
                    <a:p>
                      <a:r>
                        <a:rPr lang="en-US" dirty="0" smtClean="0"/>
                        <a:t>Try saying…</a:t>
                      </a:r>
                      <a:endParaRPr lang="en-US" dirty="0"/>
                    </a:p>
                  </a:txBody>
                  <a:tcPr>
                    <a:solidFill>
                      <a:srgbClr val="C00000"/>
                    </a:solidFill>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altLang="fr-FR" sz="1800" b="1" dirty="0" smtClean="0"/>
                        <a:t>Adopt a non-judgmental attitude</a:t>
                      </a:r>
                      <a:endParaRPr lang="en-US" b="1" dirty="0" smtClean="0"/>
                    </a:p>
                  </a:txBody>
                  <a:tcPr/>
                </a:tc>
                <a:tc>
                  <a:txBody>
                    <a:bodyPr/>
                    <a:lstStyle/>
                    <a:p>
                      <a:r>
                        <a:rPr lang="en-ZA" altLang="fr-FR" sz="1800" dirty="0" smtClean="0"/>
                        <a:t>“What have you done wrong?”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fr-FR" sz="1800" dirty="0" smtClean="0"/>
                        <a:t>“What makes it challenging for you to take drugs every day?”</a:t>
                      </a:r>
                      <a:endParaRPr lang="en-ZA" altLang="fr-FR" sz="2400" dirty="0" smtClean="0"/>
                    </a:p>
                  </a:txBody>
                  <a:tcPr/>
                </a:tc>
              </a:tr>
              <a:tr h="370840">
                <a:tc>
                  <a:txBody>
                    <a:bodyPr/>
                    <a:lstStyle/>
                    <a:p>
                      <a:pPr marL="285750" indent="-285750">
                        <a:buFont typeface="Wingdings" panose="05000000000000000000" pitchFamily="2" charset="2"/>
                        <a:buChar char="v"/>
                      </a:pPr>
                      <a:r>
                        <a:rPr lang="en-US" b="1" dirty="0" smtClean="0"/>
                        <a:t>Empower patients</a:t>
                      </a:r>
                    </a:p>
                  </a:txBody>
                  <a:tcPr/>
                </a:tc>
                <a:tc>
                  <a:txBody>
                    <a:bodyPr/>
                    <a:lstStyle/>
                    <a:p>
                      <a:r>
                        <a:rPr lang="en-ZA" altLang="fr-FR" sz="1800" dirty="0" smtClean="0"/>
                        <a:t>“You should take your drugs every day as I tell you to do.” </a:t>
                      </a:r>
                      <a:endParaRPr lang="en-US" dirty="0"/>
                    </a:p>
                  </a:txBody>
                  <a:tcPr/>
                </a:tc>
                <a:tc>
                  <a:txBody>
                    <a:bodyPr/>
                    <a:lstStyle/>
                    <a:p>
                      <a:r>
                        <a:rPr lang="en-ZA" altLang="fr-FR" sz="1800" dirty="0" smtClean="0"/>
                        <a:t>“Well done, your viral load is suppressed, keep up the good adherence.” </a:t>
                      </a:r>
                      <a:endParaRPr lang="en-US" dirty="0"/>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altLang="fr-FR" sz="1800" b="1" dirty="0" smtClean="0"/>
                        <a:t>Use open-ended questions</a:t>
                      </a:r>
                    </a:p>
                  </a:txBody>
                  <a:tcPr/>
                </a:tc>
                <a:tc>
                  <a:txBody>
                    <a:bodyPr/>
                    <a:lstStyle/>
                    <a:p>
                      <a:r>
                        <a:rPr lang="en-ZA" altLang="fr-FR" sz="1800" dirty="0" smtClean="0"/>
                        <a:t>“Did you take your drugs last night?”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fr-FR" sz="1800" dirty="0" smtClean="0"/>
                        <a:t>Can you tell me how you have been taking your drugs over the last days?”</a:t>
                      </a:r>
                    </a:p>
                  </a:txBody>
                  <a:tcPr/>
                </a:tc>
              </a:tr>
              <a:tr h="370840">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ZA" altLang="fr-FR" sz="1800" b="1" dirty="0" smtClean="0"/>
                        <a:t>Work on realistic solutions</a:t>
                      </a:r>
                    </a:p>
                  </a:txBody>
                  <a:tcPr/>
                </a:tc>
                <a:tc>
                  <a:txBody>
                    <a:bodyPr/>
                    <a:lstStyle/>
                    <a:p>
                      <a:r>
                        <a:rPr lang="en-ZA" altLang="fr-FR" sz="1800" dirty="0" smtClean="0"/>
                        <a:t>“You should never stop taking drugs when you travel”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altLang="fr-FR" sz="1800" dirty="0" smtClean="0"/>
                        <a:t>“Let’s see how we can ensure you do not run out of drugs when you travel. What do you think about coming to the health facility for a longer supply before you leave for your trip to  see your family?”</a:t>
                      </a:r>
                      <a:endParaRPr lang="en-US" altLang="fr-FR" sz="1800" dirty="0" smtClean="0"/>
                    </a:p>
                  </a:txBody>
                  <a:tcPr/>
                </a:tc>
              </a:tr>
            </a:tbl>
          </a:graphicData>
        </a:graphic>
      </p:graphicFrame>
    </p:spTree>
    <p:extLst>
      <p:ext uri="{BB962C8B-B14F-4D97-AF65-F5344CB8AC3E}">
        <p14:creationId xmlns:p14="http://schemas.microsoft.com/office/powerpoint/2010/main" val="570464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74638"/>
            <a:ext cx="8686800" cy="1143000"/>
          </a:xfrm>
        </p:spPr>
        <p:txBody>
          <a:bodyPr>
            <a:noAutofit/>
          </a:bodyPr>
          <a:lstStyle/>
          <a:p>
            <a:r>
              <a:rPr lang="en-US" altLang="en-US" sz="4000" dirty="0" smtClean="0">
                <a:ea typeface="ＭＳ Ｐゴシック" panose="020B0600070205080204" pitchFamily="34" charset="-128"/>
              </a:rPr>
              <a:t>Activity 6B: Identifying </a:t>
            </a:r>
            <a:r>
              <a:rPr lang="en-US" altLang="en-US" sz="4000" dirty="0" smtClean="0">
                <a:latin typeface="Calibri" pitchFamily="34" charset="0"/>
              </a:rPr>
              <a:t>Adherence Barriers</a:t>
            </a:r>
            <a:endParaRPr lang="en-US" altLang="en-US" sz="4000" dirty="0">
              <a:ea typeface="ＭＳ Ｐゴシック" panose="020B0600070205080204" pitchFamily="34" charset="-128"/>
            </a:endParaRPr>
          </a:p>
        </p:txBody>
      </p:sp>
      <p:sp>
        <p:nvSpPr>
          <p:cNvPr id="20483" name="Rectangle 3"/>
          <p:cNvSpPr>
            <a:spLocks noGrp="1" noChangeArrowheads="1"/>
          </p:cNvSpPr>
          <p:nvPr>
            <p:ph type="body" idx="1"/>
          </p:nvPr>
        </p:nvSpPr>
        <p:spPr>
          <a:xfrm>
            <a:off x="304800" y="1555123"/>
            <a:ext cx="4267200" cy="4009292"/>
          </a:xfrm>
        </p:spPr>
        <p:txBody>
          <a:bodyPr/>
          <a:lstStyle/>
          <a:p>
            <a:pPr marL="213952" indent="-213952" eaLnBrk="1" hangingPunct="1">
              <a:lnSpc>
                <a:spcPct val="90000"/>
              </a:lnSpc>
              <a:buNone/>
            </a:pPr>
            <a:r>
              <a:rPr lang="en-US" altLang="en-US" sz="2400" dirty="0">
                <a:solidFill>
                  <a:srgbClr val="336600"/>
                </a:solidFill>
                <a:latin typeface="Impact" panose="020B0806030902050204" pitchFamily="34" charset="0"/>
                <a:ea typeface="ＭＳ Ｐゴシック" panose="020B0600070205080204" pitchFamily="34" charset="-128"/>
              </a:rPr>
              <a:t>Purpose</a:t>
            </a:r>
            <a:r>
              <a:rPr lang="en-US" altLang="en-US" sz="2400" dirty="0">
                <a:ea typeface="ＭＳ Ｐゴシック" panose="020B0600070205080204" pitchFamily="34" charset="-128"/>
              </a:rPr>
              <a:t>  </a:t>
            </a:r>
          </a:p>
          <a:p>
            <a:pPr marL="213952" indent="-213952" eaLnBrk="1" hangingPunct="1">
              <a:lnSpc>
                <a:spcPct val="90000"/>
              </a:lnSpc>
              <a:buClr>
                <a:srgbClr val="660066"/>
              </a:buClr>
              <a:buSzPct val="60000"/>
              <a:buNone/>
            </a:pPr>
            <a:r>
              <a:rPr lang="en-US" altLang="en-US" sz="1846" dirty="0">
                <a:ea typeface="ＭＳ Ｐゴシック" panose="020B0600070205080204" pitchFamily="34" charset="-128"/>
              </a:rPr>
              <a:t>To </a:t>
            </a:r>
            <a:r>
              <a:rPr lang="en-US" altLang="en-US" sz="1846" dirty="0" smtClean="0">
                <a:ea typeface="ＭＳ Ｐゴシック" panose="020B0600070205080204" pitchFamily="34" charset="-128"/>
              </a:rPr>
              <a:t>explore the reasons why patients are unable to adhere to their treatment. </a:t>
            </a:r>
            <a:endParaRPr lang="en-US" altLang="en-US" sz="1846" dirty="0">
              <a:ea typeface="ＭＳ Ｐゴシック" panose="020B0600070205080204" pitchFamily="34" charset="-128"/>
            </a:endParaRPr>
          </a:p>
          <a:p>
            <a:pPr marL="213952" indent="-213952" eaLnBrk="1" hangingPunct="1">
              <a:lnSpc>
                <a:spcPct val="90000"/>
              </a:lnSpc>
              <a:buClr>
                <a:srgbClr val="660066"/>
              </a:buClr>
              <a:buSzPct val="60000"/>
              <a:buNone/>
            </a:pPr>
            <a:endParaRPr lang="en-US" altLang="en-US" sz="1846" dirty="0">
              <a:solidFill>
                <a:srgbClr val="336600"/>
              </a:solidFill>
              <a:latin typeface="Impact" panose="020B0806030902050204" pitchFamily="34" charset="0"/>
              <a:ea typeface="ＭＳ Ｐゴシック" panose="020B0600070205080204" pitchFamily="34" charset="-128"/>
            </a:endParaRPr>
          </a:p>
          <a:p>
            <a:pPr marL="213952" indent="-213952" eaLnBrk="1" hangingPunct="1">
              <a:lnSpc>
                <a:spcPct val="90000"/>
              </a:lnSpc>
              <a:buClr>
                <a:srgbClr val="660066"/>
              </a:buClr>
              <a:buSzPct val="60000"/>
              <a:buNone/>
            </a:pPr>
            <a:r>
              <a:rPr lang="en-US" altLang="en-US" sz="2400" dirty="0">
                <a:solidFill>
                  <a:srgbClr val="336600"/>
                </a:solidFill>
                <a:latin typeface="Impact" panose="020B0806030902050204" pitchFamily="34" charset="0"/>
                <a:ea typeface="ＭＳ Ｐゴシック" panose="020B0600070205080204" pitchFamily="34" charset="-128"/>
              </a:rPr>
              <a:t>What will you need?</a:t>
            </a:r>
            <a:r>
              <a:rPr lang="en-US" altLang="en-US" sz="2400" dirty="0">
                <a:ea typeface="ＭＳ Ｐゴシック" panose="020B0600070205080204" pitchFamily="34" charset="-128"/>
              </a:rPr>
              <a:t> </a:t>
            </a:r>
          </a:p>
          <a:p>
            <a:pPr marL="213952" indent="-213952" eaLnBrk="1" hangingPunct="1">
              <a:lnSpc>
                <a:spcPct val="90000"/>
              </a:lnSpc>
            </a:pPr>
            <a:r>
              <a:rPr lang="en-US" altLang="en-US" sz="1846" dirty="0" smtClean="0">
                <a:ea typeface="ＭＳ Ｐゴシック" panose="020B0600070205080204" pitchFamily="34" charset="-128"/>
              </a:rPr>
              <a:t>Flipchart paper and markers</a:t>
            </a:r>
          </a:p>
        </p:txBody>
      </p:sp>
      <p:sp>
        <p:nvSpPr>
          <p:cNvPr id="20484" name="Rectangle 4"/>
          <p:cNvSpPr>
            <a:spLocks noChangeArrowheads="1"/>
          </p:cNvSpPr>
          <p:nvPr/>
        </p:nvSpPr>
        <p:spPr bwMode="auto">
          <a:xfrm>
            <a:off x="4648200" y="1484784"/>
            <a:ext cx="426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579438" indent="-236538"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buClr>
                <a:srgbClr val="660066"/>
              </a:buClr>
              <a:buSzPct val="60000"/>
              <a:buFont typeface="Wingdings" panose="05000000000000000000" pitchFamily="2" charset="2"/>
              <a:buNone/>
            </a:pPr>
            <a:r>
              <a:rPr lang="en-US" altLang="en-US" sz="2400" dirty="0">
                <a:solidFill>
                  <a:srgbClr val="336600"/>
                </a:solidFill>
                <a:latin typeface="Impact" panose="020B0806030902050204" pitchFamily="34" charset="0"/>
              </a:rPr>
              <a:t>What will you do?</a:t>
            </a:r>
            <a:r>
              <a:rPr lang="en-US" altLang="en-US" sz="2400" dirty="0">
                <a:latin typeface="Impact" panose="020B0806030902050204" pitchFamily="34" charset="0"/>
              </a:rPr>
              <a:t> </a:t>
            </a:r>
            <a:endParaRPr lang="en-US" altLang="en-US" sz="2400" dirty="0" smtClean="0"/>
          </a:p>
          <a:p>
            <a:pPr marL="285750" lvl="1" indent="-285750" eaLnBrk="1" hangingPunct="1">
              <a:spcBef>
                <a:spcPts val="600"/>
              </a:spcBef>
              <a:buClr>
                <a:srgbClr val="996633"/>
              </a:buClr>
              <a:buFont typeface="Wingdings" panose="05000000000000000000" pitchFamily="2" charset="2"/>
              <a:buChar char="§"/>
            </a:pPr>
            <a:r>
              <a:rPr lang="en-US" altLang="en-US" sz="1800" dirty="0" smtClean="0"/>
              <a:t>Work in groups of 4-6 (</a:t>
            </a:r>
            <a:r>
              <a:rPr lang="en-US" altLang="en-US" sz="1800" u="sng" dirty="0" smtClean="0"/>
              <a:t>10 minutes</a:t>
            </a:r>
            <a:r>
              <a:rPr lang="en-US" altLang="en-US" sz="1800" dirty="0" smtClean="0"/>
              <a:t>):</a:t>
            </a:r>
          </a:p>
          <a:p>
            <a:pPr lvl="1" eaLnBrk="1" hangingPunct="1">
              <a:spcBef>
                <a:spcPts val="600"/>
              </a:spcBef>
              <a:buClr>
                <a:srgbClr val="996633"/>
              </a:buClr>
              <a:buFont typeface="Courier New" panose="02070309020205020404" pitchFamily="49" charset="0"/>
              <a:buChar char="o"/>
            </a:pPr>
            <a:r>
              <a:rPr lang="en-US" altLang="en-US" sz="1800" dirty="0" smtClean="0"/>
              <a:t>Brainstorm possible barriers that prevent patients from adhering to their treatment.</a:t>
            </a:r>
          </a:p>
          <a:p>
            <a:pPr lvl="1" eaLnBrk="1" hangingPunct="1">
              <a:spcBef>
                <a:spcPts val="600"/>
              </a:spcBef>
              <a:buClr>
                <a:srgbClr val="996633"/>
              </a:buClr>
              <a:buFont typeface="Courier New" panose="02070309020205020404" pitchFamily="49" charset="0"/>
              <a:buChar char="o"/>
            </a:pPr>
            <a:r>
              <a:rPr lang="en-US" altLang="en-US" sz="1800" dirty="0" smtClean="0"/>
              <a:t>Prepare a flipchart listing all barriers generated in your group discussion</a:t>
            </a:r>
          </a:p>
          <a:p>
            <a:pPr eaLnBrk="1" hangingPunct="1">
              <a:spcBef>
                <a:spcPts val="600"/>
              </a:spcBef>
              <a:buFont typeface="Arial" panose="020B0604020202020204" pitchFamily="34" charset="0"/>
              <a:buChar char="•"/>
            </a:pPr>
            <a:r>
              <a:rPr lang="en-US" altLang="en-US" sz="1800" dirty="0" smtClean="0"/>
              <a:t>After the brainstorm, each group takes turns reading out loud a barrier on their flipchart and categorizing it according to the next slide (</a:t>
            </a:r>
            <a:r>
              <a:rPr lang="en-US" altLang="en-US" sz="1800" u="sng" dirty="0" smtClean="0"/>
              <a:t>10 minutes</a:t>
            </a:r>
            <a:r>
              <a:rPr lang="en-US" altLang="en-US" sz="1800" dirty="0" smtClean="0"/>
              <a:t>)</a:t>
            </a:r>
          </a:p>
        </p:txBody>
      </p:sp>
      <p:pic>
        <p:nvPicPr>
          <p:cNvPr id="20485" name="Picture 5" descr="MCj0424214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1830" y="5617720"/>
            <a:ext cx="666750" cy="84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7161589" y="6465267"/>
            <a:ext cx="1907232"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6633"/>
              </a:buClr>
              <a:buFont typeface="Wingdings" panose="05000000000000000000" pitchFamily="2" charset="2"/>
              <a:buChar char="§"/>
              <a:defRPr sz="3200">
                <a:solidFill>
                  <a:schemeClr val="tx1"/>
                </a:solidFill>
                <a:latin typeface="Arial" panose="020B0604020202020204" pitchFamily="34" charset="0"/>
                <a:ea typeface="ＭＳ Ｐゴシック" panose="020B0600070205080204" pitchFamily="34" charset="-128"/>
              </a:defRPr>
            </a:lvl1pPr>
            <a:lvl2pPr marL="742950" indent="-285750" eaLnBrk="0" hangingPunct="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eaLnBrk="0" hangingPunct="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eaLnBrk="0" hangingPunct="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en-US" sz="1662" dirty="0"/>
              <a:t>2</a:t>
            </a:r>
            <a:r>
              <a:rPr lang="en-US" altLang="en-US" sz="1662" dirty="0" smtClean="0"/>
              <a:t>0 minutes</a:t>
            </a:r>
            <a:endParaRPr lang="en-US" altLang="en-US" sz="1662" dirty="0"/>
          </a:p>
        </p:txBody>
      </p:sp>
      <p:sp>
        <p:nvSpPr>
          <p:cNvPr id="3" name="Slide Number Placeholder 2"/>
          <p:cNvSpPr>
            <a:spLocks noGrp="1"/>
          </p:cNvSpPr>
          <p:nvPr>
            <p:ph type="sldNum" sz="quarter" idx="12"/>
          </p:nvPr>
        </p:nvSpPr>
        <p:spPr/>
        <p:txBody>
          <a:bodyPr/>
          <a:lstStyle/>
          <a:p>
            <a:pPr>
              <a:defRPr/>
            </a:pPr>
            <a:fld id="{98B7D4E7-1B40-4F19-BB39-2F915590C373}" type="slidenum">
              <a:rPr lang="en-GB" altLang="en-US" smtClean="0"/>
              <a:pPr>
                <a:defRPr/>
              </a:pPr>
              <a:t>9</a:t>
            </a:fld>
            <a:endParaRPr lang="en-GB" altLang="en-US" dirty="0"/>
          </a:p>
        </p:txBody>
      </p:sp>
    </p:spTree>
    <p:extLst>
      <p:ext uri="{BB962C8B-B14F-4D97-AF65-F5344CB8AC3E}">
        <p14:creationId xmlns:p14="http://schemas.microsoft.com/office/powerpoint/2010/main" val="3362853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3212</TotalTime>
  <Words>2534</Words>
  <Application>Microsoft Office PowerPoint</Application>
  <PresentationFormat>On-screen Show (4:3)</PresentationFormat>
  <Paragraphs>470</Paragraphs>
  <Slides>38</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1" baseType="lpstr">
      <vt:lpstr>Arial Unicode MS</vt:lpstr>
      <vt:lpstr>MS PGothic</vt:lpstr>
      <vt:lpstr>MS PGothic</vt:lpstr>
      <vt:lpstr>Aharoni</vt:lpstr>
      <vt:lpstr>Arial</vt:lpstr>
      <vt:lpstr>Arial Narrow</vt:lpstr>
      <vt:lpstr>Calibri</vt:lpstr>
      <vt:lpstr>Courier New</vt:lpstr>
      <vt:lpstr>Impact</vt:lpstr>
      <vt:lpstr>Times New Roman</vt:lpstr>
      <vt:lpstr>Wingdings</vt:lpstr>
      <vt:lpstr>Office Theme</vt:lpstr>
      <vt:lpstr>Worksheet</vt:lpstr>
      <vt:lpstr>Module 6: Enhanced Adherence Counselling (EAC)</vt:lpstr>
      <vt:lpstr>Module 6: Objectives</vt:lpstr>
      <vt:lpstr>What is EAC?  Why is it important?</vt:lpstr>
      <vt:lpstr>Enhanced Adherence Counselling (EAC) is…</vt:lpstr>
      <vt:lpstr>EAC Has Been Shown to Keep Viral Load Suppressed in Some Patients</vt:lpstr>
      <vt:lpstr>Activity 6A: Role Play on Attitudes</vt:lpstr>
      <vt:lpstr>Here is the situation…</vt:lpstr>
      <vt:lpstr>Appropriate Attitudes and Behaviors for EAC</vt:lpstr>
      <vt:lpstr>Activity 6B: Identifying Adherence Barriers</vt:lpstr>
      <vt:lpstr>PowerPoint Presentation</vt:lpstr>
      <vt:lpstr>Activity 6C: Overcoming Adherence Barriers</vt:lpstr>
      <vt:lpstr>PowerPoint Presentation</vt:lpstr>
      <vt:lpstr>Activity 6D: Agree or Disagree?</vt:lpstr>
      <vt:lpstr>Agree or Disagree?</vt:lpstr>
      <vt:lpstr>When and how is EAC done?</vt:lpstr>
      <vt:lpstr>EAC Sessions</vt:lpstr>
      <vt:lpstr>EAC Session Overview</vt:lpstr>
      <vt:lpstr>Step 5 – Explore Barriers to Adherence &amp; Identify Ways Forward</vt:lpstr>
      <vt:lpstr>Monitoring EAC Compliance and Quality</vt:lpstr>
      <vt:lpstr>Three Tools to Monitor Facility and Patient Compliance with EAC</vt:lpstr>
      <vt:lpstr>EAC Logbook</vt:lpstr>
      <vt:lpstr>High Viral Load Form</vt:lpstr>
      <vt:lpstr>EAC Session Observation Checklist</vt:lpstr>
      <vt:lpstr>Knowledge Check</vt:lpstr>
      <vt:lpstr>PowerPoint Presentation</vt:lpstr>
      <vt:lpstr>Knowledge Check</vt:lpstr>
      <vt:lpstr>Knowledge Check</vt:lpstr>
      <vt:lpstr>Reviewing the High Viral Load Forms in Patient Files</vt:lpstr>
      <vt:lpstr>Activity 6E: Reviewing an EAC Logbook</vt:lpstr>
      <vt:lpstr>Activity 6E: Reviewing an EAC Logbook</vt:lpstr>
      <vt:lpstr>Activity 6F: Reviewing High Viral Load Forms</vt:lpstr>
      <vt:lpstr>Activity 6F: Reviewing High Viral Load Forms</vt:lpstr>
      <vt:lpstr>Activity 6G: EAC Session Role Plays </vt:lpstr>
      <vt:lpstr>Role Play 1 The Situation</vt:lpstr>
      <vt:lpstr>Role Play 2 The Situation</vt:lpstr>
      <vt:lpstr>Role Play 3 The Situation</vt:lpstr>
      <vt:lpstr>Module 6: Key messages</vt:lpstr>
      <vt:lpstr>Module 6: Key messages</vt:lpstr>
    </vt:vector>
  </TitlesOfParts>
  <Company>Medecins Sans Frontieres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Saar Baert</dc:creator>
  <cp:lastModifiedBy>Yao, Katy (CDC/CGH/DGHA)</cp:lastModifiedBy>
  <cp:revision>214</cp:revision>
  <cp:lastPrinted>2016-10-17T14:05:01Z</cp:lastPrinted>
  <dcterms:created xsi:type="dcterms:W3CDTF">2015-01-26T11:25:44Z</dcterms:created>
  <dcterms:modified xsi:type="dcterms:W3CDTF">2016-11-22T16:56:33Z</dcterms:modified>
</cp:coreProperties>
</file>