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318" r:id="rId2"/>
    <p:sldId id="258" r:id="rId3"/>
    <p:sldId id="341" r:id="rId4"/>
    <p:sldId id="376" r:id="rId5"/>
    <p:sldId id="340" r:id="rId6"/>
    <p:sldId id="365" r:id="rId7"/>
    <p:sldId id="343" r:id="rId8"/>
    <p:sldId id="345" r:id="rId9"/>
    <p:sldId id="342" r:id="rId10"/>
    <p:sldId id="366" r:id="rId11"/>
    <p:sldId id="367" r:id="rId12"/>
    <p:sldId id="368" r:id="rId13"/>
    <p:sldId id="377" r:id="rId14"/>
    <p:sldId id="272" r:id="rId15"/>
    <p:sldId id="349" r:id="rId16"/>
    <p:sldId id="350" r:id="rId17"/>
    <p:sldId id="363" r:id="rId18"/>
    <p:sldId id="370" r:id="rId19"/>
    <p:sldId id="351" r:id="rId20"/>
    <p:sldId id="369" r:id="rId21"/>
    <p:sldId id="359" r:id="rId22"/>
    <p:sldId id="360" r:id="rId23"/>
    <p:sldId id="361" r:id="rId24"/>
    <p:sldId id="358" r:id="rId25"/>
    <p:sldId id="354" r:id="rId26"/>
    <p:sldId id="355" r:id="rId27"/>
    <p:sldId id="378" r:id="rId28"/>
    <p:sldId id="260" r:id="rId29"/>
    <p:sldId id="265" r:id="rId30"/>
    <p:sldId id="306" r:id="rId31"/>
    <p:sldId id="372" r:id="rId32"/>
    <p:sldId id="375" r:id="rId33"/>
    <p:sldId id="289" r:id="rId34"/>
    <p:sldId id="373" r:id="rId35"/>
    <p:sldId id="362" r:id="rId36"/>
    <p:sldId id="334" r:id="rId37"/>
    <p:sldId id="337" r:id="rId38"/>
    <p:sldId id="338" r:id="rId39"/>
    <p:sldId id="305" r:id="rId40"/>
    <p:sldId id="364" r:id="rId41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loyd, Spencer (CDC/CGH/DGHA)" initials="LS(" lastIdx="4" clrIdx="0">
    <p:extLst/>
  </p:cmAuthor>
  <p:cmAuthor id="2" name="Haberman, Holly (CDC/OPHSS/CSELS) (CTR)" initials="HH((" lastIdx="1" clrIdx="1">
    <p:extLst/>
  </p:cmAuthor>
  <p:cmAuthor id="3" name="Lecher, Shirley (CDC/CGH/DGHT)" initials="LS(" lastIdx="2" clrIdx="2">
    <p:extLst>
      <p:ext uri="{19B8F6BF-5375-455C-9EA6-DF929625EA0E}">
        <p15:presenceInfo xmlns:p15="http://schemas.microsoft.com/office/powerpoint/2012/main" userId="S-1-5-21-1207783550-2075000910-922709458-18128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19" autoAdjust="0"/>
    <p:restoredTop sz="93761" autoAdjust="0"/>
  </p:normalViewPr>
  <p:slideViewPr>
    <p:cSldViewPr>
      <p:cViewPr varScale="1">
        <p:scale>
          <a:sx n="74" d="100"/>
          <a:sy n="74" d="100"/>
        </p:scale>
        <p:origin x="538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3B6A55-3313-4A18-86AA-892BC5132B3A}" type="doc">
      <dgm:prSet loTypeId="urn:microsoft.com/office/officeart/2005/8/layout/process1" loCatId="process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C55C9184-9EC0-41D4-9132-236EA40CF176}">
      <dgm:prSet custT="1"/>
      <dgm:spPr/>
      <dgm:t>
        <a:bodyPr/>
        <a:lstStyle/>
        <a:p>
          <a:pPr rtl="0"/>
          <a:r>
            <a:rPr lang="en-US" sz="2800" b="1" dirty="0" smtClean="0"/>
            <a:t>3 drugs</a:t>
          </a:r>
          <a:endParaRPr lang="en-US" sz="2800" b="1" dirty="0"/>
        </a:p>
      </dgm:t>
    </dgm:pt>
    <dgm:pt modelId="{8AC1CDA4-A492-486B-80AA-8BB2B0ADBC8A}" type="parTrans" cxnId="{D8765AA1-453C-4C96-9157-D5C603994D60}">
      <dgm:prSet/>
      <dgm:spPr/>
      <dgm:t>
        <a:bodyPr/>
        <a:lstStyle/>
        <a:p>
          <a:endParaRPr lang="en-US" b="1"/>
        </a:p>
      </dgm:t>
    </dgm:pt>
    <dgm:pt modelId="{A018AEEF-915A-403E-AE1E-27BB5C8A597F}" type="sibTrans" cxnId="{D8765AA1-453C-4C96-9157-D5C603994D60}">
      <dgm:prSet/>
      <dgm:spPr/>
      <dgm:t>
        <a:bodyPr/>
        <a:lstStyle/>
        <a:p>
          <a:endParaRPr lang="en-US" b="1"/>
        </a:p>
      </dgm:t>
    </dgm:pt>
    <dgm:pt modelId="{D2286602-74AA-4A5D-9E88-C67BC18B99D0}">
      <dgm:prSet custT="1"/>
      <dgm:spPr/>
      <dgm:t>
        <a:bodyPr/>
        <a:lstStyle/>
        <a:p>
          <a:pPr rtl="0"/>
          <a:r>
            <a:rPr lang="en-US" sz="2400" b="1" dirty="0" smtClean="0"/>
            <a:t>Correct dosage: </a:t>
          </a:r>
        </a:p>
        <a:p>
          <a:pPr rtl="0"/>
          <a:r>
            <a:rPr lang="en-US" sz="2400" b="1" dirty="0" smtClean="0"/>
            <a:t>≤ 3 mistakes/month</a:t>
          </a:r>
          <a:endParaRPr lang="en-US" sz="2400" b="1" dirty="0"/>
        </a:p>
      </dgm:t>
    </dgm:pt>
    <dgm:pt modelId="{ECEFB718-3DF4-4A7B-BA42-8D48161F7558}" type="parTrans" cxnId="{706228C1-8053-4E0D-AB0B-958C618F323A}">
      <dgm:prSet/>
      <dgm:spPr/>
      <dgm:t>
        <a:bodyPr/>
        <a:lstStyle/>
        <a:p>
          <a:endParaRPr lang="en-US" b="1"/>
        </a:p>
      </dgm:t>
    </dgm:pt>
    <dgm:pt modelId="{3C902615-90A2-45C4-8574-61076771414E}" type="sibTrans" cxnId="{706228C1-8053-4E0D-AB0B-958C618F323A}">
      <dgm:prSet/>
      <dgm:spPr/>
      <dgm:t>
        <a:bodyPr/>
        <a:lstStyle/>
        <a:p>
          <a:endParaRPr lang="en-US" b="1"/>
        </a:p>
      </dgm:t>
    </dgm:pt>
    <dgm:pt modelId="{56900F02-2CDA-4088-B339-27B7B0FC3EC0}">
      <dgm:prSet custT="1"/>
      <dgm:spPr/>
      <dgm:t>
        <a:bodyPr/>
        <a:lstStyle/>
        <a:p>
          <a:pPr rtl="0"/>
          <a:r>
            <a:rPr lang="en-US" sz="2800" b="1" dirty="0" smtClean="0"/>
            <a:t>3-6 months</a:t>
          </a:r>
          <a:endParaRPr lang="en-US" sz="2800" b="1" dirty="0"/>
        </a:p>
      </dgm:t>
    </dgm:pt>
    <dgm:pt modelId="{F6250D42-3D1B-40C1-A5B6-FA34B14D2FD1}" type="parTrans" cxnId="{E5093E86-EB73-456C-A5FC-904BD60C5D7B}">
      <dgm:prSet/>
      <dgm:spPr/>
      <dgm:t>
        <a:bodyPr/>
        <a:lstStyle/>
        <a:p>
          <a:endParaRPr lang="en-US" b="1"/>
        </a:p>
      </dgm:t>
    </dgm:pt>
    <dgm:pt modelId="{0C489758-7D6D-4BA8-B39C-8BF18A44887F}" type="sibTrans" cxnId="{E5093E86-EB73-456C-A5FC-904BD60C5D7B}">
      <dgm:prSet/>
      <dgm:spPr/>
      <dgm:t>
        <a:bodyPr/>
        <a:lstStyle/>
        <a:p>
          <a:endParaRPr lang="en-US" b="1"/>
        </a:p>
      </dgm:t>
    </dgm:pt>
    <dgm:pt modelId="{3CFC92DF-FA95-4256-AFBD-55765EDC11B7}" type="pres">
      <dgm:prSet presAssocID="{E33B6A55-3313-4A18-86AA-892BC5132B3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5B8BF10-4C7E-48E8-BFF9-F85F75F6F949}" type="pres">
      <dgm:prSet presAssocID="{C55C9184-9EC0-41D4-9132-236EA40CF176}" presName="node" presStyleLbl="node1" presStyleIdx="0" presStyleCnt="3" custScaleX="736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56CF48-26FD-4CED-A848-D3A7339AE5E3}" type="pres">
      <dgm:prSet presAssocID="{A018AEEF-915A-403E-AE1E-27BB5C8A597F}" presName="sibTrans" presStyleLbl="sibTrans2D1" presStyleIdx="0" presStyleCnt="2"/>
      <dgm:spPr/>
      <dgm:t>
        <a:bodyPr/>
        <a:lstStyle/>
        <a:p>
          <a:endParaRPr lang="en-US"/>
        </a:p>
      </dgm:t>
    </dgm:pt>
    <dgm:pt modelId="{5342F4C9-C41D-446D-AE67-A32DBD4279AF}" type="pres">
      <dgm:prSet presAssocID="{A018AEEF-915A-403E-AE1E-27BB5C8A597F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C2D7A1BB-05E9-4DCE-9366-6FD80E1B562D}" type="pres">
      <dgm:prSet presAssocID="{D2286602-74AA-4A5D-9E88-C67BC18B99D0}" presName="node" presStyleLbl="node1" presStyleIdx="1" presStyleCnt="3" custScaleX="1389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808920-7346-45AB-8589-71B6C2DDA6FA}" type="pres">
      <dgm:prSet presAssocID="{3C902615-90A2-45C4-8574-61076771414E}" presName="sibTrans" presStyleLbl="sibTrans2D1" presStyleIdx="1" presStyleCnt="2"/>
      <dgm:spPr/>
      <dgm:t>
        <a:bodyPr/>
        <a:lstStyle/>
        <a:p>
          <a:endParaRPr lang="en-US"/>
        </a:p>
      </dgm:t>
    </dgm:pt>
    <dgm:pt modelId="{E388B0A6-D038-4D1E-B0A7-62002B06045A}" type="pres">
      <dgm:prSet presAssocID="{3C902615-90A2-45C4-8574-61076771414E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B753A98A-D3ED-4843-A8B0-221A6A319B7E}" type="pres">
      <dgm:prSet presAssocID="{56900F02-2CDA-4088-B339-27B7B0FC3EC0}" presName="node" presStyleLbl="node1" presStyleIdx="2" presStyleCnt="3" custScaleX="76950" custLinFactNeighborX="-9783" custLinFactNeighborY="-22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0720AA8-3BD3-4F28-A0A1-E40BC744289E}" type="presOf" srcId="{A018AEEF-915A-403E-AE1E-27BB5C8A597F}" destId="{8F56CF48-26FD-4CED-A848-D3A7339AE5E3}" srcOrd="0" destOrd="0" presId="urn:microsoft.com/office/officeart/2005/8/layout/process1"/>
    <dgm:cxn modelId="{3232CB0C-A09A-4056-9CC2-367FDEB553D2}" type="presOf" srcId="{3C902615-90A2-45C4-8574-61076771414E}" destId="{FF808920-7346-45AB-8589-71B6C2DDA6FA}" srcOrd="0" destOrd="0" presId="urn:microsoft.com/office/officeart/2005/8/layout/process1"/>
    <dgm:cxn modelId="{4AA27C4D-3DDD-407B-8289-FB3992965D97}" type="presOf" srcId="{C55C9184-9EC0-41D4-9132-236EA40CF176}" destId="{A5B8BF10-4C7E-48E8-BFF9-F85F75F6F949}" srcOrd="0" destOrd="0" presId="urn:microsoft.com/office/officeart/2005/8/layout/process1"/>
    <dgm:cxn modelId="{D8765AA1-453C-4C96-9157-D5C603994D60}" srcId="{E33B6A55-3313-4A18-86AA-892BC5132B3A}" destId="{C55C9184-9EC0-41D4-9132-236EA40CF176}" srcOrd="0" destOrd="0" parTransId="{8AC1CDA4-A492-486B-80AA-8BB2B0ADBC8A}" sibTransId="{A018AEEF-915A-403E-AE1E-27BB5C8A597F}"/>
    <dgm:cxn modelId="{199DAB91-002D-494B-8209-406296B397CF}" type="presOf" srcId="{A018AEEF-915A-403E-AE1E-27BB5C8A597F}" destId="{5342F4C9-C41D-446D-AE67-A32DBD4279AF}" srcOrd="1" destOrd="0" presId="urn:microsoft.com/office/officeart/2005/8/layout/process1"/>
    <dgm:cxn modelId="{E5093E86-EB73-456C-A5FC-904BD60C5D7B}" srcId="{E33B6A55-3313-4A18-86AA-892BC5132B3A}" destId="{56900F02-2CDA-4088-B339-27B7B0FC3EC0}" srcOrd="2" destOrd="0" parTransId="{F6250D42-3D1B-40C1-A5B6-FA34B14D2FD1}" sibTransId="{0C489758-7D6D-4BA8-B39C-8BF18A44887F}"/>
    <dgm:cxn modelId="{B69A3643-7A8D-4A1F-A017-BC2EE81F1147}" type="presOf" srcId="{D2286602-74AA-4A5D-9E88-C67BC18B99D0}" destId="{C2D7A1BB-05E9-4DCE-9366-6FD80E1B562D}" srcOrd="0" destOrd="0" presId="urn:microsoft.com/office/officeart/2005/8/layout/process1"/>
    <dgm:cxn modelId="{523C202C-3886-42FB-81F9-1D80741D169C}" type="presOf" srcId="{3C902615-90A2-45C4-8574-61076771414E}" destId="{E388B0A6-D038-4D1E-B0A7-62002B06045A}" srcOrd="1" destOrd="0" presId="urn:microsoft.com/office/officeart/2005/8/layout/process1"/>
    <dgm:cxn modelId="{CD4FC044-565F-46D4-99C7-C1BBCB73A5E1}" type="presOf" srcId="{56900F02-2CDA-4088-B339-27B7B0FC3EC0}" destId="{B753A98A-D3ED-4843-A8B0-221A6A319B7E}" srcOrd="0" destOrd="0" presId="urn:microsoft.com/office/officeart/2005/8/layout/process1"/>
    <dgm:cxn modelId="{706228C1-8053-4E0D-AB0B-958C618F323A}" srcId="{E33B6A55-3313-4A18-86AA-892BC5132B3A}" destId="{D2286602-74AA-4A5D-9E88-C67BC18B99D0}" srcOrd="1" destOrd="0" parTransId="{ECEFB718-3DF4-4A7B-BA42-8D48161F7558}" sibTransId="{3C902615-90A2-45C4-8574-61076771414E}"/>
    <dgm:cxn modelId="{CE7141A3-D92F-4436-8A53-CCE088A42005}" type="presOf" srcId="{E33B6A55-3313-4A18-86AA-892BC5132B3A}" destId="{3CFC92DF-FA95-4256-AFBD-55765EDC11B7}" srcOrd="0" destOrd="0" presId="urn:microsoft.com/office/officeart/2005/8/layout/process1"/>
    <dgm:cxn modelId="{CC0034F9-FA5F-4F5F-A15A-4A96AF972743}" type="presParOf" srcId="{3CFC92DF-FA95-4256-AFBD-55765EDC11B7}" destId="{A5B8BF10-4C7E-48E8-BFF9-F85F75F6F949}" srcOrd="0" destOrd="0" presId="urn:microsoft.com/office/officeart/2005/8/layout/process1"/>
    <dgm:cxn modelId="{C182CB4D-5577-4DF4-B6CB-C9A49D543CAD}" type="presParOf" srcId="{3CFC92DF-FA95-4256-AFBD-55765EDC11B7}" destId="{8F56CF48-26FD-4CED-A848-D3A7339AE5E3}" srcOrd="1" destOrd="0" presId="urn:microsoft.com/office/officeart/2005/8/layout/process1"/>
    <dgm:cxn modelId="{4D97FBEF-B889-4E06-89BF-4158D5A425F3}" type="presParOf" srcId="{8F56CF48-26FD-4CED-A848-D3A7339AE5E3}" destId="{5342F4C9-C41D-446D-AE67-A32DBD4279AF}" srcOrd="0" destOrd="0" presId="urn:microsoft.com/office/officeart/2005/8/layout/process1"/>
    <dgm:cxn modelId="{29007DAB-F88A-4998-9075-7F4E9D00D0E6}" type="presParOf" srcId="{3CFC92DF-FA95-4256-AFBD-55765EDC11B7}" destId="{C2D7A1BB-05E9-4DCE-9366-6FD80E1B562D}" srcOrd="2" destOrd="0" presId="urn:microsoft.com/office/officeart/2005/8/layout/process1"/>
    <dgm:cxn modelId="{963E8AD8-9064-4024-95E6-197674757F65}" type="presParOf" srcId="{3CFC92DF-FA95-4256-AFBD-55765EDC11B7}" destId="{FF808920-7346-45AB-8589-71B6C2DDA6FA}" srcOrd="3" destOrd="0" presId="urn:microsoft.com/office/officeart/2005/8/layout/process1"/>
    <dgm:cxn modelId="{6656C62F-24CF-44F9-9AE6-B68248E2C852}" type="presParOf" srcId="{FF808920-7346-45AB-8589-71B6C2DDA6FA}" destId="{E388B0A6-D038-4D1E-B0A7-62002B06045A}" srcOrd="0" destOrd="0" presId="urn:microsoft.com/office/officeart/2005/8/layout/process1"/>
    <dgm:cxn modelId="{5AE2C169-D2E3-4FF3-AB38-7AD82B533338}" type="presParOf" srcId="{3CFC92DF-FA95-4256-AFBD-55765EDC11B7}" destId="{B753A98A-D3ED-4843-A8B0-221A6A319B7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AF342E-6941-4C0C-8FAB-7D0F8DA30263}" type="doc">
      <dgm:prSet loTypeId="urn:microsoft.com/office/officeart/2005/8/layout/StepDownProcess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C045523-873F-4751-845C-32B04C43F4C3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ZA" sz="1900" dirty="0" smtClean="0"/>
            <a:t>Viral load &gt; </a:t>
          </a:r>
          <a:r>
            <a:rPr lang="en-ZA" sz="2800" b="1" dirty="0" smtClean="0">
              <a:solidFill>
                <a:srgbClr val="C00000"/>
              </a:solidFill>
            </a:rPr>
            <a:t>1</a:t>
          </a:r>
          <a:r>
            <a:rPr lang="en-ZA" sz="1900" dirty="0" smtClean="0"/>
            <a:t>000 copies/ml</a:t>
          </a:r>
          <a:endParaRPr lang="en-US" sz="1900" dirty="0"/>
        </a:p>
      </dgm:t>
    </dgm:pt>
    <dgm:pt modelId="{FF41EED9-659A-476A-B0AA-ADADBB49F7AE}" type="parTrans" cxnId="{3C4E3CFE-2CBD-4204-AA41-6DE26DFDDA9D}">
      <dgm:prSet/>
      <dgm:spPr/>
      <dgm:t>
        <a:bodyPr/>
        <a:lstStyle/>
        <a:p>
          <a:endParaRPr lang="en-US"/>
        </a:p>
      </dgm:t>
    </dgm:pt>
    <dgm:pt modelId="{A1EEC2AC-EF35-4D42-A612-CBA17965AACA}" type="sibTrans" cxnId="{3C4E3CFE-2CBD-4204-AA41-6DE26DFDDA9D}">
      <dgm:prSet/>
      <dgm:spPr/>
      <dgm:t>
        <a:bodyPr/>
        <a:lstStyle/>
        <a:p>
          <a:endParaRPr lang="en-US"/>
        </a:p>
      </dgm:t>
    </dgm:pt>
    <dgm:pt modelId="{59F00CD5-21E0-4B9B-8895-21BAEC730DE1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ZA" sz="2800" b="1" dirty="0" smtClean="0">
              <a:solidFill>
                <a:srgbClr val="C00000"/>
              </a:solidFill>
            </a:rPr>
            <a:t>2</a:t>
          </a:r>
          <a:r>
            <a:rPr lang="en-ZA" sz="2800" dirty="0" smtClean="0">
              <a:solidFill>
                <a:srgbClr val="C00000"/>
              </a:solidFill>
            </a:rPr>
            <a:t> </a:t>
          </a:r>
          <a:r>
            <a:rPr lang="en-ZA" sz="1900" dirty="0" smtClean="0"/>
            <a:t>consecutive times</a:t>
          </a:r>
          <a:endParaRPr lang="en-US" sz="1900" dirty="0"/>
        </a:p>
      </dgm:t>
    </dgm:pt>
    <dgm:pt modelId="{347E6F76-2BCC-4389-8261-B31E972AF7FD}" type="parTrans" cxnId="{3388581D-F890-4A97-AF12-DEF81A819222}">
      <dgm:prSet/>
      <dgm:spPr/>
      <dgm:t>
        <a:bodyPr/>
        <a:lstStyle/>
        <a:p>
          <a:endParaRPr lang="en-US"/>
        </a:p>
      </dgm:t>
    </dgm:pt>
    <dgm:pt modelId="{B1636245-30C8-479F-BB5D-59E9D927D9E9}" type="sibTrans" cxnId="{3388581D-F890-4A97-AF12-DEF81A819222}">
      <dgm:prSet/>
      <dgm:spPr/>
      <dgm:t>
        <a:bodyPr/>
        <a:lstStyle/>
        <a:p>
          <a:endParaRPr lang="en-US"/>
        </a:p>
      </dgm:t>
    </dgm:pt>
    <dgm:pt modelId="{22C9572D-12B1-4F09-A51C-A22B7B734C60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ZA" sz="2800" b="1" dirty="0" smtClean="0">
              <a:solidFill>
                <a:srgbClr val="C00000"/>
              </a:solidFill>
            </a:rPr>
            <a:t>3</a:t>
          </a:r>
          <a:r>
            <a:rPr lang="en-ZA" sz="1900" dirty="0" smtClean="0"/>
            <a:t> months apart</a:t>
          </a:r>
          <a:endParaRPr lang="en-US" sz="1900" dirty="0"/>
        </a:p>
      </dgm:t>
    </dgm:pt>
    <dgm:pt modelId="{6980D82C-5D04-420C-BCAF-9802BC249A22}" type="parTrans" cxnId="{EFE52567-4696-451D-8FE2-6FDA1D34BEC1}">
      <dgm:prSet/>
      <dgm:spPr/>
      <dgm:t>
        <a:bodyPr/>
        <a:lstStyle/>
        <a:p>
          <a:endParaRPr lang="en-US"/>
        </a:p>
      </dgm:t>
    </dgm:pt>
    <dgm:pt modelId="{200F6116-EA96-479A-B077-8D89E0C91741}" type="sibTrans" cxnId="{EFE52567-4696-451D-8FE2-6FDA1D34BEC1}">
      <dgm:prSet/>
      <dgm:spPr/>
      <dgm:t>
        <a:bodyPr/>
        <a:lstStyle/>
        <a:p>
          <a:endParaRPr lang="en-US"/>
        </a:p>
      </dgm:t>
    </dgm:pt>
    <dgm:pt modelId="{023B678A-F7DD-4D85-AB25-53CB18AFAFF7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ZA" dirty="0" smtClean="0"/>
            <a:t>With good adherence in between</a:t>
          </a:r>
          <a:endParaRPr lang="en-US" dirty="0"/>
        </a:p>
      </dgm:t>
    </dgm:pt>
    <dgm:pt modelId="{FE4C04BA-2D5A-40B6-9FCF-C449E6D54DD0}" type="parTrans" cxnId="{C88E488E-4B53-438D-8F6A-417629C2E3BF}">
      <dgm:prSet/>
      <dgm:spPr/>
      <dgm:t>
        <a:bodyPr/>
        <a:lstStyle/>
        <a:p>
          <a:endParaRPr lang="en-US"/>
        </a:p>
      </dgm:t>
    </dgm:pt>
    <dgm:pt modelId="{4D7E44EA-3230-4265-8312-F1A78671C8F1}" type="sibTrans" cxnId="{C88E488E-4B53-438D-8F6A-417629C2E3BF}">
      <dgm:prSet/>
      <dgm:spPr/>
      <dgm:t>
        <a:bodyPr/>
        <a:lstStyle/>
        <a:p>
          <a:endParaRPr lang="en-US"/>
        </a:p>
      </dgm:t>
    </dgm:pt>
    <dgm:pt modelId="{6F60B9AA-3746-4A13-805A-9CE0C02B1E79}" type="pres">
      <dgm:prSet presAssocID="{A6AF342E-6941-4C0C-8FAB-7D0F8DA30263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5A002371-2D1C-49DD-859D-0BF653559E26}" type="pres">
      <dgm:prSet presAssocID="{AC045523-873F-4751-845C-32B04C43F4C3}" presName="composite" presStyleCnt="0"/>
      <dgm:spPr/>
    </dgm:pt>
    <dgm:pt modelId="{B21F334E-321F-4D98-9BD5-9BA861BC1E08}" type="pres">
      <dgm:prSet presAssocID="{AC045523-873F-4751-845C-32B04C43F4C3}" presName="bentUpArrow1" presStyleLbl="alignImgPlace1" presStyleIdx="0" presStyleCnt="3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>
        <a:solidFill>
          <a:schemeClr val="bg1">
            <a:lumMod val="75000"/>
          </a:schemeClr>
        </a:solidFill>
        <a:ln>
          <a:noFill/>
        </a:ln>
      </dgm:spPr>
      <dgm:t>
        <a:bodyPr/>
        <a:lstStyle/>
        <a:p>
          <a:endParaRPr lang="en-US"/>
        </a:p>
      </dgm:t>
    </dgm:pt>
    <dgm:pt modelId="{AE89746D-7987-4BBB-8DFE-352A9A60A5F0}" type="pres">
      <dgm:prSet presAssocID="{AC045523-873F-4751-845C-32B04C43F4C3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238031-4BDE-43B9-822F-68EA8D46610D}" type="pres">
      <dgm:prSet presAssocID="{AC045523-873F-4751-845C-32B04C43F4C3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1AC6283C-06D7-4A32-82BE-DA9BFEE0810E}" type="pres">
      <dgm:prSet presAssocID="{A1EEC2AC-EF35-4D42-A612-CBA17965AACA}" presName="sibTrans" presStyleCnt="0"/>
      <dgm:spPr/>
    </dgm:pt>
    <dgm:pt modelId="{5E2A5098-B9FA-455D-807D-84ECBC3488F3}" type="pres">
      <dgm:prSet presAssocID="{59F00CD5-21E0-4B9B-8895-21BAEC730DE1}" presName="composite" presStyleCnt="0"/>
      <dgm:spPr/>
    </dgm:pt>
    <dgm:pt modelId="{80EBFDB6-7998-4DD1-8A9D-703A572B794C}" type="pres">
      <dgm:prSet presAssocID="{59F00CD5-21E0-4B9B-8895-21BAEC730DE1}" presName="bentUpArrow1" presStyleLbl="alignImgPlace1" presStyleIdx="1" presStyleCnt="3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>
        <a:solidFill>
          <a:schemeClr val="bg1">
            <a:lumMod val="75000"/>
          </a:schemeClr>
        </a:solidFill>
        <a:ln>
          <a:noFill/>
        </a:ln>
      </dgm:spPr>
      <dgm:t>
        <a:bodyPr/>
        <a:lstStyle/>
        <a:p>
          <a:endParaRPr lang="en-US"/>
        </a:p>
      </dgm:t>
    </dgm:pt>
    <dgm:pt modelId="{70783BB4-E379-4E0B-90FD-1E979F8A2600}" type="pres">
      <dgm:prSet presAssocID="{59F00CD5-21E0-4B9B-8895-21BAEC730DE1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6A54E9-719D-4401-B394-FDB74E7E2FA9}" type="pres">
      <dgm:prSet presAssocID="{59F00CD5-21E0-4B9B-8895-21BAEC730DE1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963A8071-72DE-4BF2-82EA-D03E3C58A756}" type="pres">
      <dgm:prSet presAssocID="{B1636245-30C8-479F-BB5D-59E9D927D9E9}" presName="sibTrans" presStyleCnt="0"/>
      <dgm:spPr/>
    </dgm:pt>
    <dgm:pt modelId="{9F68E80C-E29D-4D55-B79A-3D83FC221781}" type="pres">
      <dgm:prSet presAssocID="{22C9572D-12B1-4F09-A51C-A22B7B734C60}" presName="composite" presStyleCnt="0"/>
      <dgm:spPr/>
    </dgm:pt>
    <dgm:pt modelId="{70BE60BC-297B-4C97-91FC-7C0117BD12E2}" type="pres">
      <dgm:prSet presAssocID="{22C9572D-12B1-4F09-A51C-A22B7B734C60}" presName="bentUpArrow1" presStyleLbl="alignImgPlace1" presStyleIdx="2" presStyleCnt="3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>
        <a:solidFill>
          <a:schemeClr val="bg1">
            <a:lumMod val="75000"/>
          </a:schemeClr>
        </a:solidFill>
        <a:ln>
          <a:noFill/>
        </a:ln>
      </dgm:spPr>
      <dgm:t>
        <a:bodyPr/>
        <a:lstStyle/>
        <a:p>
          <a:endParaRPr lang="en-US"/>
        </a:p>
      </dgm:t>
    </dgm:pt>
    <dgm:pt modelId="{C6BD3765-13BB-4F98-9479-09637677762C}" type="pres">
      <dgm:prSet presAssocID="{22C9572D-12B1-4F09-A51C-A22B7B734C60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B7C1D9-48D6-485A-902B-7D2A5EF08901}" type="pres">
      <dgm:prSet presAssocID="{22C9572D-12B1-4F09-A51C-A22B7B734C60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93E92F83-6025-4937-AF08-0981AB72B5EF}" type="pres">
      <dgm:prSet presAssocID="{200F6116-EA96-479A-B077-8D89E0C91741}" presName="sibTrans" presStyleCnt="0"/>
      <dgm:spPr/>
    </dgm:pt>
    <dgm:pt modelId="{9519AD8E-EF96-4EEC-82E4-9D462173154C}" type="pres">
      <dgm:prSet presAssocID="{023B678A-F7DD-4D85-AB25-53CB18AFAFF7}" presName="composite" presStyleCnt="0"/>
      <dgm:spPr/>
    </dgm:pt>
    <dgm:pt modelId="{BF6BA68E-1842-498A-ABDE-28806DD35F5C}" type="pres">
      <dgm:prSet presAssocID="{023B678A-F7DD-4D85-AB25-53CB18AFAFF7}" presName="ParentText" presStyleLbl="node1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464FBDA-A08B-47D5-9402-FEE40D421345}" type="presOf" srcId="{59F00CD5-21E0-4B9B-8895-21BAEC730DE1}" destId="{70783BB4-E379-4E0B-90FD-1E979F8A2600}" srcOrd="0" destOrd="0" presId="urn:microsoft.com/office/officeart/2005/8/layout/StepDownProcess"/>
    <dgm:cxn modelId="{EC901F01-7CCA-4FB3-92E2-79F31CD13EA8}" type="presOf" srcId="{AC045523-873F-4751-845C-32B04C43F4C3}" destId="{AE89746D-7987-4BBB-8DFE-352A9A60A5F0}" srcOrd="0" destOrd="0" presId="urn:microsoft.com/office/officeart/2005/8/layout/StepDownProcess"/>
    <dgm:cxn modelId="{3C4E3CFE-2CBD-4204-AA41-6DE26DFDDA9D}" srcId="{A6AF342E-6941-4C0C-8FAB-7D0F8DA30263}" destId="{AC045523-873F-4751-845C-32B04C43F4C3}" srcOrd="0" destOrd="0" parTransId="{FF41EED9-659A-476A-B0AA-ADADBB49F7AE}" sibTransId="{A1EEC2AC-EF35-4D42-A612-CBA17965AACA}"/>
    <dgm:cxn modelId="{8B6F9219-DB46-44AA-90B6-D9B7A8447EB5}" type="presOf" srcId="{A6AF342E-6941-4C0C-8FAB-7D0F8DA30263}" destId="{6F60B9AA-3746-4A13-805A-9CE0C02B1E79}" srcOrd="0" destOrd="0" presId="urn:microsoft.com/office/officeart/2005/8/layout/StepDownProcess"/>
    <dgm:cxn modelId="{EFE52567-4696-451D-8FE2-6FDA1D34BEC1}" srcId="{A6AF342E-6941-4C0C-8FAB-7D0F8DA30263}" destId="{22C9572D-12B1-4F09-A51C-A22B7B734C60}" srcOrd="2" destOrd="0" parTransId="{6980D82C-5D04-420C-BCAF-9802BC249A22}" sibTransId="{200F6116-EA96-479A-B077-8D89E0C91741}"/>
    <dgm:cxn modelId="{1BB4AA1E-02CE-4A48-8B42-DE6975CA1A62}" type="presOf" srcId="{22C9572D-12B1-4F09-A51C-A22B7B734C60}" destId="{C6BD3765-13BB-4F98-9479-09637677762C}" srcOrd="0" destOrd="0" presId="urn:microsoft.com/office/officeart/2005/8/layout/StepDownProcess"/>
    <dgm:cxn modelId="{89AA7F0D-DD71-4EF1-ADD1-B67F5DC4D277}" type="presOf" srcId="{023B678A-F7DD-4D85-AB25-53CB18AFAFF7}" destId="{BF6BA68E-1842-498A-ABDE-28806DD35F5C}" srcOrd="0" destOrd="0" presId="urn:microsoft.com/office/officeart/2005/8/layout/StepDownProcess"/>
    <dgm:cxn modelId="{3388581D-F890-4A97-AF12-DEF81A819222}" srcId="{A6AF342E-6941-4C0C-8FAB-7D0F8DA30263}" destId="{59F00CD5-21E0-4B9B-8895-21BAEC730DE1}" srcOrd="1" destOrd="0" parTransId="{347E6F76-2BCC-4389-8261-B31E972AF7FD}" sibTransId="{B1636245-30C8-479F-BB5D-59E9D927D9E9}"/>
    <dgm:cxn modelId="{C88E488E-4B53-438D-8F6A-417629C2E3BF}" srcId="{A6AF342E-6941-4C0C-8FAB-7D0F8DA30263}" destId="{023B678A-F7DD-4D85-AB25-53CB18AFAFF7}" srcOrd="3" destOrd="0" parTransId="{FE4C04BA-2D5A-40B6-9FCF-C449E6D54DD0}" sibTransId="{4D7E44EA-3230-4265-8312-F1A78671C8F1}"/>
    <dgm:cxn modelId="{7ED2EF35-9C53-47B3-913A-987A2D20D470}" type="presParOf" srcId="{6F60B9AA-3746-4A13-805A-9CE0C02B1E79}" destId="{5A002371-2D1C-49DD-859D-0BF653559E26}" srcOrd="0" destOrd="0" presId="urn:microsoft.com/office/officeart/2005/8/layout/StepDownProcess"/>
    <dgm:cxn modelId="{CB32E8B8-8060-4C01-A293-9E4CA033651E}" type="presParOf" srcId="{5A002371-2D1C-49DD-859D-0BF653559E26}" destId="{B21F334E-321F-4D98-9BD5-9BA861BC1E08}" srcOrd="0" destOrd="0" presId="urn:microsoft.com/office/officeart/2005/8/layout/StepDownProcess"/>
    <dgm:cxn modelId="{FAC5E08B-0CD8-4423-880B-93B29D9BFA40}" type="presParOf" srcId="{5A002371-2D1C-49DD-859D-0BF653559E26}" destId="{AE89746D-7987-4BBB-8DFE-352A9A60A5F0}" srcOrd="1" destOrd="0" presId="urn:microsoft.com/office/officeart/2005/8/layout/StepDownProcess"/>
    <dgm:cxn modelId="{2412ADE6-C7E7-4662-A0B8-DF052DD7F151}" type="presParOf" srcId="{5A002371-2D1C-49DD-859D-0BF653559E26}" destId="{32238031-4BDE-43B9-822F-68EA8D46610D}" srcOrd="2" destOrd="0" presId="urn:microsoft.com/office/officeart/2005/8/layout/StepDownProcess"/>
    <dgm:cxn modelId="{CBACB56D-7A63-4175-9743-F53859EB22EB}" type="presParOf" srcId="{6F60B9AA-3746-4A13-805A-9CE0C02B1E79}" destId="{1AC6283C-06D7-4A32-82BE-DA9BFEE0810E}" srcOrd="1" destOrd="0" presId="urn:microsoft.com/office/officeart/2005/8/layout/StepDownProcess"/>
    <dgm:cxn modelId="{D5A40A22-C20C-4E33-B37B-D34C642CC139}" type="presParOf" srcId="{6F60B9AA-3746-4A13-805A-9CE0C02B1E79}" destId="{5E2A5098-B9FA-455D-807D-84ECBC3488F3}" srcOrd="2" destOrd="0" presId="urn:microsoft.com/office/officeart/2005/8/layout/StepDownProcess"/>
    <dgm:cxn modelId="{769D83C3-EA36-44B9-A89F-C024A89344F7}" type="presParOf" srcId="{5E2A5098-B9FA-455D-807D-84ECBC3488F3}" destId="{80EBFDB6-7998-4DD1-8A9D-703A572B794C}" srcOrd="0" destOrd="0" presId="urn:microsoft.com/office/officeart/2005/8/layout/StepDownProcess"/>
    <dgm:cxn modelId="{7501A486-43A2-4EBF-99A2-FC7F5276BF11}" type="presParOf" srcId="{5E2A5098-B9FA-455D-807D-84ECBC3488F3}" destId="{70783BB4-E379-4E0B-90FD-1E979F8A2600}" srcOrd="1" destOrd="0" presId="urn:microsoft.com/office/officeart/2005/8/layout/StepDownProcess"/>
    <dgm:cxn modelId="{0E9D7E07-715E-416F-8918-E587226FA769}" type="presParOf" srcId="{5E2A5098-B9FA-455D-807D-84ECBC3488F3}" destId="{6D6A54E9-719D-4401-B394-FDB74E7E2FA9}" srcOrd="2" destOrd="0" presId="urn:microsoft.com/office/officeart/2005/8/layout/StepDownProcess"/>
    <dgm:cxn modelId="{B2EAD2E3-C6D0-474C-8C57-00CA7742B72C}" type="presParOf" srcId="{6F60B9AA-3746-4A13-805A-9CE0C02B1E79}" destId="{963A8071-72DE-4BF2-82EA-D03E3C58A756}" srcOrd="3" destOrd="0" presId="urn:microsoft.com/office/officeart/2005/8/layout/StepDownProcess"/>
    <dgm:cxn modelId="{25C2254F-934B-4B1C-8CBC-1255955A3731}" type="presParOf" srcId="{6F60B9AA-3746-4A13-805A-9CE0C02B1E79}" destId="{9F68E80C-E29D-4D55-B79A-3D83FC221781}" srcOrd="4" destOrd="0" presId="urn:microsoft.com/office/officeart/2005/8/layout/StepDownProcess"/>
    <dgm:cxn modelId="{B3BC715E-3693-4CE0-82D7-1795403AF691}" type="presParOf" srcId="{9F68E80C-E29D-4D55-B79A-3D83FC221781}" destId="{70BE60BC-297B-4C97-91FC-7C0117BD12E2}" srcOrd="0" destOrd="0" presId="urn:microsoft.com/office/officeart/2005/8/layout/StepDownProcess"/>
    <dgm:cxn modelId="{20AB861C-A96A-4EF2-B44D-E484649AD743}" type="presParOf" srcId="{9F68E80C-E29D-4D55-B79A-3D83FC221781}" destId="{C6BD3765-13BB-4F98-9479-09637677762C}" srcOrd="1" destOrd="0" presId="urn:microsoft.com/office/officeart/2005/8/layout/StepDownProcess"/>
    <dgm:cxn modelId="{D09C545A-A868-4BAF-A225-D6A15A80A64F}" type="presParOf" srcId="{9F68E80C-E29D-4D55-B79A-3D83FC221781}" destId="{E1B7C1D9-48D6-485A-902B-7D2A5EF08901}" srcOrd="2" destOrd="0" presId="urn:microsoft.com/office/officeart/2005/8/layout/StepDownProcess"/>
    <dgm:cxn modelId="{1523557A-1A48-44F5-B0F7-BE63B19233BD}" type="presParOf" srcId="{6F60B9AA-3746-4A13-805A-9CE0C02B1E79}" destId="{93E92F83-6025-4937-AF08-0981AB72B5EF}" srcOrd="5" destOrd="0" presId="urn:microsoft.com/office/officeart/2005/8/layout/StepDownProcess"/>
    <dgm:cxn modelId="{B08EFC4B-FAD6-408B-8CF7-786E8CF9140B}" type="presParOf" srcId="{6F60B9AA-3746-4A13-805A-9CE0C02B1E79}" destId="{9519AD8E-EF96-4EEC-82E4-9D462173154C}" srcOrd="6" destOrd="0" presId="urn:microsoft.com/office/officeart/2005/8/layout/StepDownProcess"/>
    <dgm:cxn modelId="{232CBEDB-B17A-42F3-A21D-8C961E3AE6EF}" type="presParOf" srcId="{9519AD8E-EF96-4EEC-82E4-9D462173154C}" destId="{BF6BA68E-1842-498A-ABDE-28806DD35F5C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2EEB6A-E67E-4C4A-B6A9-FC9E05AC44B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CB13FA-760B-454E-83C6-13DB6EB9594F}">
      <dgm:prSet phldrT="[Text]"/>
      <dgm:spPr/>
      <dgm:t>
        <a:bodyPr/>
        <a:lstStyle/>
        <a:p>
          <a:r>
            <a:rPr lang="en-US" dirty="0" smtClean="0"/>
            <a:t>Patient arrives for appointment</a:t>
          </a:r>
          <a:endParaRPr lang="en-US" dirty="0"/>
        </a:p>
      </dgm:t>
    </dgm:pt>
    <dgm:pt modelId="{39431B0A-7FEC-42F0-8E79-BC4615CB4B6A}" type="parTrans" cxnId="{6DD979E8-66D7-4675-AC0B-BAB9B1426421}">
      <dgm:prSet/>
      <dgm:spPr/>
      <dgm:t>
        <a:bodyPr/>
        <a:lstStyle/>
        <a:p>
          <a:endParaRPr lang="en-US"/>
        </a:p>
      </dgm:t>
    </dgm:pt>
    <dgm:pt modelId="{ECF5561B-D673-4141-BF41-DC9BA4EC0D73}" type="sibTrans" cxnId="{6DD979E8-66D7-4675-AC0B-BAB9B1426421}">
      <dgm:prSet/>
      <dgm:spPr/>
      <dgm:t>
        <a:bodyPr/>
        <a:lstStyle/>
        <a:p>
          <a:endParaRPr lang="en-US"/>
        </a:p>
      </dgm:t>
    </dgm:pt>
    <dgm:pt modelId="{F896D82E-2745-4F7F-A267-1DB23072046B}" type="asst">
      <dgm:prSet phldrT="[Text]"/>
      <dgm:spPr/>
      <dgm:t>
        <a:bodyPr/>
        <a:lstStyle/>
        <a:p>
          <a:r>
            <a:rPr lang="en-US" dirty="0" smtClean="0"/>
            <a:t>Pull up chart and check for viral load test trigger</a:t>
          </a:r>
          <a:endParaRPr lang="en-US" dirty="0"/>
        </a:p>
      </dgm:t>
    </dgm:pt>
    <dgm:pt modelId="{1158EE1F-66D3-4070-8F01-81F85DD544DB}" type="parTrans" cxnId="{604410CB-FC64-4185-99B5-7F157766DC5D}">
      <dgm:prSet/>
      <dgm:spPr/>
      <dgm:t>
        <a:bodyPr/>
        <a:lstStyle/>
        <a:p>
          <a:endParaRPr lang="en-US"/>
        </a:p>
      </dgm:t>
    </dgm:pt>
    <dgm:pt modelId="{21A6E726-DE8F-4F86-A1A5-A000BC68D15D}" type="sibTrans" cxnId="{604410CB-FC64-4185-99B5-7F157766DC5D}">
      <dgm:prSet/>
      <dgm:spPr/>
      <dgm:t>
        <a:bodyPr/>
        <a:lstStyle/>
        <a:p>
          <a:endParaRPr lang="en-US"/>
        </a:p>
      </dgm:t>
    </dgm:pt>
    <dgm:pt modelId="{549981B7-D440-43A9-AB36-94E4D0DC49B4}">
      <dgm:prSet phldrT="[Text]"/>
      <dgm:spPr/>
      <dgm:t>
        <a:bodyPr/>
        <a:lstStyle/>
        <a:p>
          <a:r>
            <a:rPr lang="en-US" dirty="0" smtClean="0"/>
            <a:t>If the patient is due for a viral load test</a:t>
          </a:r>
          <a:endParaRPr lang="en-US" dirty="0"/>
        </a:p>
      </dgm:t>
    </dgm:pt>
    <dgm:pt modelId="{63C2A885-278E-4C80-A22A-C1C397613B83}" type="parTrans" cxnId="{7BE727D9-E735-4C7E-8468-6B1A7F51139F}">
      <dgm:prSet/>
      <dgm:spPr/>
      <dgm:t>
        <a:bodyPr/>
        <a:lstStyle/>
        <a:p>
          <a:endParaRPr lang="en-US"/>
        </a:p>
      </dgm:t>
    </dgm:pt>
    <dgm:pt modelId="{6F2A814F-4366-469B-B663-C819C4DD9898}" type="sibTrans" cxnId="{7BE727D9-E735-4C7E-8468-6B1A7F51139F}">
      <dgm:prSet/>
      <dgm:spPr/>
      <dgm:t>
        <a:bodyPr/>
        <a:lstStyle/>
        <a:p>
          <a:endParaRPr lang="en-US"/>
        </a:p>
      </dgm:t>
    </dgm:pt>
    <dgm:pt modelId="{E2F200BC-70FF-4D52-AF57-F5471742F542}">
      <dgm:prSet phldrT="[Text]"/>
      <dgm:spPr/>
      <dgm:t>
        <a:bodyPr/>
        <a:lstStyle/>
        <a:p>
          <a:r>
            <a:rPr lang="en-US" dirty="0" smtClean="0"/>
            <a:t>If the patient is not due for a viral load test</a:t>
          </a:r>
          <a:endParaRPr lang="en-US" dirty="0"/>
        </a:p>
      </dgm:t>
    </dgm:pt>
    <dgm:pt modelId="{58BAF053-CEC0-4D34-8E03-D28061D63A5F}" type="parTrans" cxnId="{F52B793E-D395-48EA-BA1C-C777500513C6}">
      <dgm:prSet/>
      <dgm:spPr/>
      <dgm:t>
        <a:bodyPr/>
        <a:lstStyle/>
        <a:p>
          <a:endParaRPr lang="en-US"/>
        </a:p>
      </dgm:t>
    </dgm:pt>
    <dgm:pt modelId="{15D2833B-3FB3-4F5F-8D00-1F2CE75B1198}" type="sibTrans" cxnId="{F52B793E-D395-48EA-BA1C-C777500513C6}">
      <dgm:prSet/>
      <dgm:spPr/>
      <dgm:t>
        <a:bodyPr/>
        <a:lstStyle/>
        <a:p>
          <a:endParaRPr lang="en-US"/>
        </a:p>
      </dgm:t>
    </dgm:pt>
    <dgm:pt modelId="{EA5D38EF-780E-4CB5-9972-903304853D75}">
      <dgm:prSet/>
      <dgm:spPr/>
      <dgm:t>
        <a:bodyPr/>
        <a:lstStyle/>
        <a:p>
          <a:r>
            <a:rPr lang="en-US" dirty="0" smtClean="0"/>
            <a:t>Send the patient to the lab</a:t>
          </a:r>
          <a:endParaRPr lang="en-US" dirty="0"/>
        </a:p>
      </dgm:t>
    </dgm:pt>
    <dgm:pt modelId="{1569C868-CB45-4CEF-A757-2AEEDB27C62B}" type="parTrans" cxnId="{9E02B644-C0EA-4EB4-A18C-C56CBB319415}">
      <dgm:prSet/>
      <dgm:spPr/>
      <dgm:t>
        <a:bodyPr/>
        <a:lstStyle/>
        <a:p>
          <a:endParaRPr lang="en-US"/>
        </a:p>
      </dgm:t>
    </dgm:pt>
    <dgm:pt modelId="{A4CEBE10-8F8E-4C2F-B49D-9CB8B120461D}" type="sibTrans" cxnId="{9E02B644-C0EA-4EB4-A18C-C56CBB319415}">
      <dgm:prSet/>
      <dgm:spPr/>
      <dgm:t>
        <a:bodyPr/>
        <a:lstStyle/>
        <a:p>
          <a:endParaRPr lang="en-US"/>
        </a:p>
      </dgm:t>
    </dgm:pt>
    <dgm:pt modelId="{72644A32-C11B-4D15-9DB2-6B8326120845}">
      <dgm:prSet/>
      <dgm:spPr/>
      <dgm:t>
        <a:bodyPr/>
        <a:lstStyle/>
        <a:p>
          <a:r>
            <a:rPr lang="en-US" dirty="0" smtClean="0"/>
            <a:t>Check the date of the next viral load test</a:t>
          </a:r>
          <a:endParaRPr lang="en-US" dirty="0"/>
        </a:p>
      </dgm:t>
    </dgm:pt>
    <dgm:pt modelId="{C8B14737-82B5-4CB9-A201-EEB21083C03E}" type="parTrans" cxnId="{AD84918C-E210-4509-817F-FB222C52F483}">
      <dgm:prSet/>
      <dgm:spPr/>
      <dgm:t>
        <a:bodyPr/>
        <a:lstStyle/>
        <a:p>
          <a:endParaRPr lang="en-US"/>
        </a:p>
      </dgm:t>
    </dgm:pt>
    <dgm:pt modelId="{E87FA748-B80C-43C7-97AA-29722E8E638D}" type="sibTrans" cxnId="{AD84918C-E210-4509-817F-FB222C52F483}">
      <dgm:prSet/>
      <dgm:spPr/>
      <dgm:t>
        <a:bodyPr/>
        <a:lstStyle/>
        <a:p>
          <a:endParaRPr lang="en-US"/>
        </a:p>
      </dgm:t>
    </dgm:pt>
    <dgm:pt modelId="{6062BDEE-5573-4716-9871-543A0091805C}">
      <dgm:prSet/>
      <dgm:spPr/>
      <dgm:t>
        <a:bodyPr/>
        <a:lstStyle/>
        <a:p>
          <a:r>
            <a:rPr lang="en-US" dirty="0" smtClean="0"/>
            <a:t>Document that repeat test has been done</a:t>
          </a:r>
          <a:endParaRPr lang="en-US" dirty="0"/>
        </a:p>
      </dgm:t>
    </dgm:pt>
    <dgm:pt modelId="{3B06727A-8C01-4444-99D7-9051843FE4B9}" type="parTrans" cxnId="{08D10EE6-F584-408F-9F3E-AF70BEB02E5E}">
      <dgm:prSet/>
      <dgm:spPr/>
      <dgm:t>
        <a:bodyPr/>
        <a:lstStyle/>
        <a:p>
          <a:endParaRPr lang="en-US"/>
        </a:p>
      </dgm:t>
    </dgm:pt>
    <dgm:pt modelId="{B5C2B57D-6B8E-4907-A0BE-F1288FE10D5B}" type="sibTrans" cxnId="{08D10EE6-F584-408F-9F3E-AF70BEB02E5E}">
      <dgm:prSet/>
      <dgm:spPr/>
      <dgm:t>
        <a:bodyPr/>
        <a:lstStyle/>
        <a:p>
          <a:endParaRPr lang="en-US"/>
        </a:p>
      </dgm:t>
    </dgm:pt>
    <dgm:pt modelId="{DDAF4C9C-3BF4-4F5A-AE41-36E9C83FC156}">
      <dgm:prSet/>
      <dgm:spPr/>
      <dgm:t>
        <a:bodyPr/>
        <a:lstStyle/>
        <a:p>
          <a:r>
            <a:rPr lang="en-US" dirty="0" smtClean="0"/>
            <a:t>Remind patient of test and send to waiting area</a:t>
          </a:r>
          <a:endParaRPr lang="en-US" dirty="0"/>
        </a:p>
      </dgm:t>
    </dgm:pt>
    <dgm:pt modelId="{372E26B6-F261-46DB-A0B9-1BB39EEC5429}" type="parTrans" cxnId="{8EA250D6-FD35-4735-B82B-12E8AF227016}">
      <dgm:prSet/>
      <dgm:spPr/>
      <dgm:t>
        <a:bodyPr/>
        <a:lstStyle/>
        <a:p>
          <a:endParaRPr lang="en-US"/>
        </a:p>
      </dgm:t>
    </dgm:pt>
    <dgm:pt modelId="{BC33695D-F1D4-403D-AA31-B258001E68EB}" type="sibTrans" cxnId="{8EA250D6-FD35-4735-B82B-12E8AF227016}">
      <dgm:prSet/>
      <dgm:spPr/>
      <dgm:t>
        <a:bodyPr/>
        <a:lstStyle/>
        <a:p>
          <a:endParaRPr lang="en-US"/>
        </a:p>
      </dgm:t>
    </dgm:pt>
    <dgm:pt modelId="{FAF3AEE0-D3A7-464E-8A4D-4610987C1D3E}" type="pres">
      <dgm:prSet presAssocID="{512EEB6A-E67E-4C4A-B6A9-FC9E05AC44B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61F1C02-895E-47E3-8B1A-BD1071E0EAA4}" type="pres">
      <dgm:prSet presAssocID="{5CCB13FA-760B-454E-83C6-13DB6EB9594F}" presName="root1" presStyleCnt="0"/>
      <dgm:spPr/>
    </dgm:pt>
    <dgm:pt modelId="{E93771B4-EBEE-48AD-B88C-E7EA31C82BD6}" type="pres">
      <dgm:prSet presAssocID="{5CCB13FA-760B-454E-83C6-13DB6EB9594F}" presName="LevelOneTextNode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B1562A4-DFEE-4457-B7E2-48C95116BE0D}" type="pres">
      <dgm:prSet presAssocID="{5CCB13FA-760B-454E-83C6-13DB6EB9594F}" presName="level2hierChild" presStyleCnt="0"/>
      <dgm:spPr/>
    </dgm:pt>
    <dgm:pt modelId="{2301BE5E-134F-4B42-A324-16C3E479E67F}" type="pres">
      <dgm:prSet presAssocID="{F896D82E-2745-4F7F-A267-1DB23072046B}" presName="root1" presStyleCnt="0"/>
      <dgm:spPr/>
    </dgm:pt>
    <dgm:pt modelId="{4D886D9B-E89F-42C0-AFF3-19725A6A2644}" type="pres">
      <dgm:prSet presAssocID="{F896D82E-2745-4F7F-A267-1DB23072046B}" presName="LevelOneTextNode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9A02D55-D483-4566-A225-812235451828}" type="pres">
      <dgm:prSet presAssocID="{F896D82E-2745-4F7F-A267-1DB23072046B}" presName="level2hierChild" presStyleCnt="0"/>
      <dgm:spPr/>
    </dgm:pt>
    <dgm:pt modelId="{260BE85D-EEA2-48B9-A266-FE8AA5903138}" type="pres">
      <dgm:prSet presAssocID="{63C2A885-278E-4C80-A22A-C1C397613B83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0BD8C7F9-FEA7-46E0-8463-E8E5363ECAB7}" type="pres">
      <dgm:prSet presAssocID="{63C2A885-278E-4C80-A22A-C1C397613B83}" presName="connTx" presStyleLbl="parChTrans1D2" presStyleIdx="0" presStyleCnt="2"/>
      <dgm:spPr/>
      <dgm:t>
        <a:bodyPr/>
        <a:lstStyle/>
        <a:p>
          <a:endParaRPr lang="en-US"/>
        </a:p>
      </dgm:t>
    </dgm:pt>
    <dgm:pt modelId="{8574CBB2-E5F8-4B9A-BA81-88C51A976703}" type="pres">
      <dgm:prSet presAssocID="{549981B7-D440-43A9-AB36-94E4D0DC49B4}" presName="root2" presStyleCnt="0"/>
      <dgm:spPr/>
    </dgm:pt>
    <dgm:pt modelId="{FA1CD17B-02BA-4622-A64A-5066BB38DCF3}" type="pres">
      <dgm:prSet presAssocID="{549981B7-D440-43A9-AB36-94E4D0DC49B4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8A7DF66-D45D-42D1-B22A-73BD032AB1C0}" type="pres">
      <dgm:prSet presAssocID="{549981B7-D440-43A9-AB36-94E4D0DC49B4}" presName="level3hierChild" presStyleCnt="0"/>
      <dgm:spPr/>
    </dgm:pt>
    <dgm:pt modelId="{057E293B-5803-4F43-B632-21B92AAD3EB6}" type="pres">
      <dgm:prSet presAssocID="{1569C868-CB45-4CEF-A757-2AEEDB27C62B}" presName="conn2-1" presStyleLbl="parChTrans1D3" presStyleIdx="0" presStyleCnt="2"/>
      <dgm:spPr/>
      <dgm:t>
        <a:bodyPr/>
        <a:lstStyle/>
        <a:p>
          <a:endParaRPr lang="en-US"/>
        </a:p>
      </dgm:t>
    </dgm:pt>
    <dgm:pt modelId="{18E14611-0DD7-4B28-B902-683A81C161E9}" type="pres">
      <dgm:prSet presAssocID="{1569C868-CB45-4CEF-A757-2AEEDB27C62B}" presName="connTx" presStyleLbl="parChTrans1D3" presStyleIdx="0" presStyleCnt="2"/>
      <dgm:spPr/>
      <dgm:t>
        <a:bodyPr/>
        <a:lstStyle/>
        <a:p>
          <a:endParaRPr lang="en-US"/>
        </a:p>
      </dgm:t>
    </dgm:pt>
    <dgm:pt modelId="{35695F29-CEC5-4BCC-A44E-D586761DA812}" type="pres">
      <dgm:prSet presAssocID="{EA5D38EF-780E-4CB5-9972-903304853D75}" presName="root2" presStyleCnt="0"/>
      <dgm:spPr/>
    </dgm:pt>
    <dgm:pt modelId="{9FAB90C2-1572-4ADF-A681-F381CA5C1FD0}" type="pres">
      <dgm:prSet presAssocID="{EA5D38EF-780E-4CB5-9972-903304853D75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BCD2BC9-0B22-40AC-900C-5D3BB2E610F0}" type="pres">
      <dgm:prSet presAssocID="{EA5D38EF-780E-4CB5-9972-903304853D75}" presName="level3hierChild" presStyleCnt="0"/>
      <dgm:spPr/>
    </dgm:pt>
    <dgm:pt modelId="{8DF2F31D-2C36-4980-ABF7-21B801D00035}" type="pres">
      <dgm:prSet presAssocID="{3B06727A-8C01-4444-99D7-9051843FE4B9}" presName="conn2-1" presStyleLbl="parChTrans1D4" presStyleIdx="0" presStyleCnt="2"/>
      <dgm:spPr/>
      <dgm:t>
        <a:bodyPr/>
        <a:lstStyle/>
        <a:p>
          <a:endParaRPr lang="en-US"/>
        </a:p>
      </dgm:t>
    </dgm:pt>
    <dgm:pt modelId="{1FBA1051-A0CC-4478-AFB8-845992A7C13D}" type="pres">
      <dgm:prSet presAssocID="{3B06727A-8C01-4444-99D7-9051843FE4B9}" presName="connTx" presStyleLbl="parChTrans1D4" presStyleIdx="0" presStyleCnt="2"/>
      <dgm:spPr/>
      <dgm:t>
        <a:bodyPr/>
        <a:lstStyle/>
        <a:p>
          <a:endParaRPr lang="en-US"/>
        </a:p>
      </dgm:t>
    </dgm:pt>
    <dgm:pt modelId="{42AD0228-CD10-4809-A3DF-E1B875BAC211}" type="pres">
      <dgm:prSet presAssocID="{6062BDEE-5573-4716-9871-543A0091805C}" presName="root2" presStyleCnt="0"/>
      <dgm:spPr/>
    </dgm:pt>
    <dgm:pt modelId="{30D75312-8EA6-48FB-8C08-9ED229040CCA}" type="pres">
      <dgm:prSet presAssocID="{6062BDEE-5573-4716-9871-543A0091805C}" presName="LevelTwoTextNode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356F56-5B14-4B3B-ADA2-022525DC4DCA}" type="pres">
      <dgm:prSet presAssocID="{6062BDEE-5573-4716-9871-543A0091805C}" presName="level3hierChild" presStyleCnt="0"/>
      <dgm:spPr/>
    </dgm:pt>
    <dgm:pt modelId="{388C51E7-EF0C-4D34-9E74-E29BB54330C3}" type="pres">
      <dgm:prSet presAssocID="{58BAF053-CEC0-4D34-8E03-D28061D63A5F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6FE67045-E196-4A98-86B6-DF0CC9B02412}" type="pres">
      <dgm:prSet presAssocID="{58BAF053-CEC0-4D34-8E03-D28061D63A5F}" presName="connTx" presStyleLbl="parChTrans1D2" presStyleIdx="1" presStyleCnt="2"/>
      <dgm:spPr/>
      <dgm:t>
        <a:bodyPr/>
        <a:lstStyle/>
        <a:p>
          <a:endParaRPr lang="en-US"/>
        </a:p>
      </dgm:t>
    </dgm:pt>
    <dgm:pt modelId="{35D811B3-BB94-4DA3-AD32-6EB63367DEAC}" type="pres">
      <dgm:prSet presAssocID="{E2F200BC-70FF-4D52-AF57-F5471742F542}" presName="root2" presStyleCnt="0"/>
      <dgm:spPr/>
    </dgm:pt>
    <dgm:pt modelId="{02063633-389D-4C5D-862D-8FF775A46B64}" type="pres">
      <dgm:prSet presAssocID="{E2F200BC-70FF-4D52-AF57-F5471742F542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B16C2C7-E0D1-4A49-852D-C6CC8828D19F}" type="pres">
      <dgm:prSet presAssocID="{E2F200BC-70FF-4D52-AF57-F5471742F542}" presName="level3hierChild" presStyleCnt="0"/>
      <dgm:spPr/>
    </dgm:pt>
    <dgm:pt modelId="{B8859683-C213-4856-A9EE-BFB0104B9F5F}" type="pres">
      <dgm:prSet presAssocID="{C8B14737-82B5-4CB9-A201-EEB21083C03E}" presName="conn2-1" presStyleLbl="parChTrans1D3" presStyleIdx="1" presStyleCnt="2"/>
      <dgm:spPr/>
      <dgm:t>
        <a:bodyPr/>
        <a:lstStyle/>
        <a:p>
          <a:endParaRPr lang="en-US"/>
        </a:p>
      </dgm:t>
    </dgm:pt>
    <dgm:pt modelId="{48288619-7D7B-4791-9BB2-8CA7BB3B291F}" type="pres">
      <dgm:prSet presAssocID="{C8B14737-82B5-4CB9-A201-EEB21083C03E}" presName="connTx" presStyleLbl="parChTrans1D3" presStyleIdx="1" presStyleCnt="2"/>
      <dgm:spPr/>
      <dgm:t>
        <a:bodyPr/>
        <a:lstStyle/>
        <a:p>
          <a:endParaRPr lang="en-US"/>
        </a:p>
      </dgm:t>
    </dgm:pt>
    <dgm:pt modelId="{7AC7F43F-4599-49E4-A908-91A155E67FCC}" type="pres">
      <dgm:prSet presAssocID="{72644A32-C11B-4D15-9DB2-6B8326120845}" presName="root2" presStyleCnt="0"/>
      <dgm:spPr/>
    </dgm:pt>
    <dgm:pt modelId="{C33DEED6-83C0-404E-A5D9-3ED6DCEB9B01}" type="pres">
      <dgm:prSet presAssocID="{72644A32-C11B-4D15-9DB2-6B8326120845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14B16D0-C24F-4CD1-8D77-E603C08D3DC5}" type="pres">
      <dgm:prSet presAssocID="{72644A32-C11B-4D15-9DB2-6B8326120845}" presName="level3hierChild" presStyleCnt="0"/>
      <dgm:spPr/>
    </dgm:pt>
    <dgm:pt modelId="{0C668256-B9A3-420D-B83D-E6CFC1535B45}" type="pres">
      <dgm:prSet presAssocID="{372E26B6-F261-46DB-A0B9-1BB39EEC5429}" presName="conn2-1" presStyleLbl="parChTrans1D4" presStyleIdx="1" presStyleCnt="2"/>
      <dgm:spPr/>
      <dgm:t>
        <a:bodyPr/>
        <a:lstStyle/>
        <a:p>
          <a:endParaRPr lang="en-US"/>
        </a:p>
      </dgm:t>
    </dgm:pt>
    <dgm:pt modelId="{FB0D3A82-68CE-402F-81BF-DAF4B0AEDC28}" type="pres">
      <dgm:prSet presAssocID="{372E26B6-F261-46DB-A0B9-1BB39EEC5429}" presName="connTx" presStyleLbl="parChTrans1D4" presStyleIdx="1" presStyleCnt="2"/>
      <dgm:spPr/>
      <dgm:t>
        <a:bodyPr/>
        <a:lstStyle/>
        <a:p>
          <a:endParaRPr lang="en-US"/>
        </a:p>
      </dgm:t>
    </dgm:pt>
    <dgm:pt modelId="{5A101D34-0892-464D-A270-0FEA65242DF7}" type="pres">
      <dgm:prSet presAssocID="{DDAF4C9C-3BF4-4F5A-AE41-36E9C83FC156}" presName="root2" presStyleCnt="0"/>
      <dgm:spPr/>
    </dgm:pt>
    <dgm:pt modelId="{45D77E86-E5FD-4682-8089-36384C3ABDEB}" type="pres">
      <dgm:prSet presAssocID="{DDAF4C9C-3BF4-4F5A-AE41-36E9C83FC156}" presName="LevelTwoTextNode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9BB551-9EE0-4765-895D-B47EBCFA872D}" type="pres">
      <dgm:prSet presAssocID="{DDAF4C9C-3BF4-4F5A-AE41-36E9C83FC156}" presName="level3hierChild" presStyleCnt="0"/>
      <dgm:spPr/>
    </dgm:pt>
  </dgm:ptLst>
  <dgm:cxnLst>
    <dgm:cxn modelId="{5E239B42-917E-4706-95D7-67C8ED4CB465}" type="presOf" srcId="{58BAF053-CEC0-4D34-8E03-D28061D63A5F}" destId="{388C51E7-EF0C-4D34-9E74-E29BB54330C3}" srcOrd="0" destOrd="0" presId="urn:microsoft.com/office/officeart/2005/8/layout/hierarchy2"/>
    <dgm:cxn modelId="{41B1511F-2863-4EF6-90E5-47FE6669B6EC}" type="presOf" srcId="{63C2A885-278E-4C80-A22A-C1C397613B83}" destId="{260BE85D-EEA2-48B9-A266-FE8AA5903138}" srcOrd="0" destOrd="0" presId="urn:microsoft.com/office/officeart/2005/8/layout/hierarchy2"/>
    <dgm:cxn modelId="{CAD42FBC-C8AE-4237-B49C-96A6F117914B}" type="presOf" srcId="{C8B14737-82B5-4CB9-A201-EEB21083C03E}" destId="{B8859683-C213-4856-A9EE-BFB0104B9F5F}" srcOrd="0" destOrd="0" presId="urn:microsoft.com/office/officeart/2005/8/layout/hierarchy2"/>
    <dgm:cxn modelId="{08D10EE6-F584-408F-9F3E-AF70BEB02E5E}" srcId="{EA5D38EF-780E-4CB5-9972-903304853D75}" destId="{6062BDEE-5573-4716-9871-543A0091805C}" srcOrd="0" destOrd="0" parTransId="{3B06727A-8C01-4444-99D7-9051843FE4B9}" sibTransId="{B5C2B57D-6B8E-4907-A0BE-F1288FE10D5B}"/>
    <dgm:cxn modelId="{F52B793E-D395-48EA-BA1C-C777500513C6}" srcId="{F896D82E-2745-4F7F-A267-1DB23072046B}" destId="{E2F200BC-70FF-4D52-AF57-F5471742F542}" srcOrd="1" destOrd="0" parTransId="{58BAF053-CEC0-4D34-8E03-D28061D63A5F}" sibTransId="{15D2833B-3FB3-4F5F-8D00-1F2CE75B1198}"/>
    <dgm:cxn modelId="{3E73854C-CAB3-41D4-9CEF-7618E87D75D9}" type="presOf" srcId="{372E26B6-F261-46DB-A0B9-1BB39EEC5429}" destId="{FB0D3A82-68CE-402F-81BF-DAF4B0AEDC28}" srcOrd="1" destOrd="0" presId="urn:microsoft.com/office/officeart/2005/8/layout/hierarchy2"/>
    <dgm:cxn modelId="{C340B716-22E9-4DA0-89F3-02EAA0AA5E50}" type="presOf" srcId="{3B06727A-8C01-4444-99D7-9051843FE4B9}" destId="{1FBA1051-A0CC-4478-AFB8-845992A7C13D}" srcOrd="1" destOrd="0" presId="urn:microsoft.com/office/officeart/2005/8/layout/hierarchy2"/>
    <dgm:cxn modelId="{8ADDEA62-E314-492E-9408-83FF377ED393}" type="presOf" srcId="{549981B7-D440-43A9-AB36-94E4D0DC49B4}" destId="{FA1CD17B-02BA-4622-A64A-5066BB38DCF3}" srcOrd="0" destOrd="0" presId="urn:microsoft.com/office/officeart/2005/8/layout/hierarchy2"/>
    <dgm:cxn modelId="{6EA7541C-CFA3-45AB-9EE8-C8987BBFB22A}" type="presOf" srcId="{F896D82E-2745-4F7F-A267-1DB23072046B}" destId="{4D886D9B-E89F-42C0-AFF3-19725A6A2644}" srcOrd="0" destOrd="0" presId="urn:microsoft.com/office/officeart/2005/8/layout/hierarchy2"/>
    <dgm:cxn modelId="{73DFF06C-E0BA-4F72-A677-923D94DBEE5A}" type="presOf" srcId="{C8B14737-82B5-4CB9-A201-EEB21083C03E}" destId="{48288619-7D7B-4791-9BB2-8CA7BB3B291F}" srcOrd="1" destOrd="0" presId="urn:microsoft.com/office/officeart/2005/8/layout/hierarchy2"/>
    <dgm:cxn modelId="{47049D01-1A57-417B-A7FD-81A5C4BEDDCA}" type="presOf" srcId="{512EEB6A-E67E-4C4A-B6A9-FC9E05AC44B7}" destId="{FAF3AEE0-D3A7-464E-8A4D-4610987C1D3E}" srcOrd="0" destOrd="0" presId="urn:microsoft.com/office/officeart/2005/8/layout/hierarchy2"/>
    <dgm:cxn modelId="{9AF1B5BD-D2EA-4924-A832-C5724609862D}" type="presOf" srcId="{E2F200BC-70FF-4D52-AF57-F5471742F542}" destId="{02063633-389D-4C5D-862D-8FF775A46B64}" srcOrd="0" destOrd="0" presId="urn:microsoft.com/office/officeart/2005/8/layout/hierarchy2"/>
    <dgm:cxn modelId="{A6538E0C-B1BB-4436-87FB-6A20AD26DE0D}" type="presOf" srcId="{1569C868-CB45-4CEF-A757-2AEEDB27C62B}" destId="{057E293B-5803-4F43-B632-21B92AAD3EB6}" srcOrd="0" destOrd="0" presId="urn:microsoft.com/office/officeart/2005/8/layout/hierarchy2"/>
    <dgm:cxn modelId="{8EA250D6-FD35-4735-B82B-12E8AF227016}" srcId="{72644A32-C11B-4D15-9DB2-6B8326120845}" destId="{DDAF4C9C-3BF4-4F5A-AE41-36E9C83FC156}" srcOrd="0" destOrd="0" parTransId="{372E26B6-F261-46DB-A0B9-1BB39EEC5429}" sibTransId="{BC33695D-F1D4-403D-AA31-B258001E68EB}"/>
    <dgm:cxn modelId="{D183AF4C-451B-43A4-B509-63D26C0810BC}" type="presOf" srcId="{63C2A885-278E-4C80-A22A-C1C397613B83}" destId="{0BD8C7F9-FEA7-46E0-8463-E8E5363ECAB7}" srcOrd="1" destOrd="0" presId="urn:microsoft.com/office/officeart/2005/8/layout/hierarchy2"/>
    <dgm:cxn modelId="{9E02B644-C0EA-4EB4-A18C-C56CBB319415}" srcId="{549981B7-D440-43A9-AB36-94E4D0DC49B4}" destId="{EA5D38EF-780E-4CB5-9972-903304853D75}" srcOrd="0" destOrd="0" parTransId="{1569C868-CB45-4CEF-A757-2AEEDB27C62B}" sibTransId="{A4CEBE10-8F8E-4C2F-B49D-9CB8B120461D}"/>
    <dgm:cxn modelId="{D46F9512-7462-4064-BE65-C22B2513E4B5}" type="presOf" srcId="{372E26B6-F261-46DB-A0B9-1BB39EEC5429}" destId="{0C668256-B9A3-420D-B83D-E6CFC1535B45}" srcOrd="0" destOrd="0" presId="urn:microsoft.com/office/officeart/2005/8/layout/hierarchy2"/>
    <dgm:cxn modelId="{E2FD5AFD-7848-446D-AEF0-460F0D2A7F01}" type="presOf" srcId="{6062BDEE-5573-4716-9871-543A0091805C}" destId="{30D75312-8EA6-48FB-8C08-9ED229040CCA}" srcOrd="0" destOrd="0" presId="urn:microsoft.com/office/officeart/2005/8/layout/hierarchy2"/>
    <dgm:cxn modelId="{CF45E842-F836-4BF4-8D2E-8DE9C38B6859}" type="presOf" srcId="{3B06727A-8C01-4444-99D7-9051843FE4B9}" destId="{8DF2F31D-2C36-4980-ABF7-21B801D00035}" srcOrd="0" destOrd="0" presId="urn:microsoft.com/office/officeart/2005/8/layout/hierarchy2"/>
    <dgm:cxn modelId="{FFA6F6E6-A05B-4D4D-BACD-53BD1B5EF942}" type="presOf" srcId="{DDAF4C9C-3BF4-4F5A-AE41-36E9C83FC156}" destId="{45D77E86-E5FD-4682-8089-36384C3ABDEB}" srcOrd="0" destOrd="0" presId="urn:microsoft.com/office/officeart/2005/8/layout/hierarchy2"/>
    <dgm:cxn modelId="{B6B317B1-F2D0-48AE-98E2-01752AFD3A59}" type="presOf" srcId="{1569C868-CB45-4CEF-A757-2AEEDB27C62B}" destId="{18E14611-0DD7-4B28-B902-683A81C161E9}" srcOrd="1" destOrd="0" presId="urn:microsoft.com/office/officeart/2005/8/layout/hierarchy2"/>
    <dgm:cxn modelId="{AD84918C-E210-4509-817F-FB222C52F483}" srcId="{E2F200BC-70FF-4D52-AF57-F5471742F542}" destId="{72644A32-C11B-4D15-9DB2-6B8326120845}" srcOrd="0" destOrd="0" parTransId="{C8B14737-82B5-4CB9-A201-EEB21083C03E}" sibTransId="{E87FA748-B80C-43C7-97AA-29722E8E638D}"/>
    <dgm:cxn modelId="{2FA5DF13-B5EB-4E26-928D-9A46FF36D6E8}" type="presOf" srcId="{5CCB13FA-760B-454E-83C6-13DB6EB9594F}" destId="{E93771B4-EBEE-48AD-B88C-E7EA31C82BD6}" srcOrd="0" destOrd="0" presId="urn:microsoft.com/office/officeart/2005/8/layout/hierarchy2"/>
    <dgm:cxn modelId="{20B880A4-F7A3-42DE-9448-A6C37EAA1086}" type="presOf" srcId="{58BAF053-CEC0-4D34-8E03-D28061D63A5F}" destId="{6FE67045-E196-4A98-86B6-DF0CC9B02412}" srcOrd="1" destOrd="0" presId="urn:microsoft.com/office/officeart/2005/8/layout/hierarchy2"/>
    <dgm:cxn modelId="{6DD979E8-66D7-4675-AC0B-BAB9B1426421}" srcId="{512EEB6A-E67E-4C4A-B6A9-FC9E05AC44B7}" destId="{5CCB13FA-760B-454E-83C6-13DB6EB9594F}" srcOrd="0" destOrd="0" parTransId="{39431B0A-7FEC-42F0-8E79-BC4615CB4B6A}" sibTransId="{ECF5561B-D673-4141-BF41-DC9BA4EC0D73}"/>
    <dgm:cxn modelId="{156EC4E9-F7A0-4143-A7B3-CB3DBF7881BF}" type="presOf" srcId="{72644A32-C11B-4D15-9DB2-6B8326120845}" destId="{C33DEED6-83C0-404E-A5D9-3ED6DCEB9B01}" srcOrd="0" destOrd="0" presId="urn:microsoft.com/office/officeart/2005/8/layout/hierarchy2"/>
    <dgm:cxn modelId="{604410CB-FC64-4185-99B5-7F157766DC5D}" srcId="{512EEB6A-E67E-4C4A-B6A9-FC9E05AC44B7}" destId="{F896D82E-2745-4F7F-A267-1DB23072046B}" srcOrd="1" destOrd="0" parTransId="{1158EE1F-66D3-4070-8F01-81F85DD544DB}" sibTransId="{21A6E726-DE8F-4F86-A1A5-A000BC68D15D}"/>
    <dgm:cxn modelId="{DB7D0E9C-381A-4B89-A5DA-CC86348BC89C}" type="presOf" srcId="{EA5D38EF-780E-4CB5-9972-903304853D75}" destId="{9FAB90C2-1572-4ADF-A681-F381CA5C1FD0}" srcOrd="0" destOrd="0" presId="urn:microsoft.com/office/officeart/2005/8/layout/hierarchy2"/>
    <dgm:cxn modelId="{7BE727D9-E735-4C7E-8468-6B1A7F51139F}" srcId="{F896D82E-2745-4F7F-A267-1DB23072046B}" destId="{549981B7-D440-43A9-AB36-94E4D0DC49B4}" srcOrd="0" destOrd="0" parTransId="{63C2A885-278E-4C80-A22A-C1C397613B83}" sibTransId="{6F2A814F-4366-469B-B663-C819C4DD9898}"/>
    <dgm:cxn modelId="{90CF686B-E3BE-4396-9AD5-1B8EB5543EEC}" type="presParOf" srcId="{FAF3AEE0-D3A7-464E-8A4D-4610987C1D3E}" destId="{361F1C02-895E-47E3-8B1A-BD1071E0EAA4}" srcOrd="0" destOrd="0" presId="urn:microsoft.com/office/officeart/2005/8/layout/hierarchy2"/>
    <dgm:cxn modelId="{46E52476-E291-4D28-923A-B7E401D974AA}" type="presParOf" srcId="{361F1C02-895E-47E3-8B1A-BD1071E0EAA4}" destId="{E93771B4-EBEE-48AD-B88C-E7EA31C82BD6}" srcOrd="0" destOrd="0" presId="urn:microsoft.com/office/officeart/2005/8/layout/hierarchy2"/>
    <dgm:cxn modelId="{7AED102A-B376-45FC-9915-EB50E222CABE}" type="presParOf" srcId="{361F1C02-895E-47E3-8B1A-BD1071E0EAA4}" destId="{3B1562A4-DFEE-4457-B7E2-48C95116BE0D}" srcOrd="1" destOrd="0" presId="urn:microsoft.com/office/officeart/2005/8/layout/hierarchy2"/>
    <dgm:cxn modelId="{AD7DE4FD-C5BE-4A83-9370-A45C29B8F98C}" type="presParOf" srcId="{FAF3AEE0-D3A7-464E-8A4D-4610987C1D3E}" destId="{2301BE5E-134F-4B42-A324-16C3E479E67F}" srcOrd="1" destOrd="0" presId="urn:microsoft.com/office/officeart/2005/8/layout/hierarchy2"/>
    <dgm:cxn modelId="{89659FD8-0477-4AA8-A25D-DA570276031F}" type="presParOf" srcId="{2301BE5E-134F-4B42-A324-16C3E479E67F}" destId="{4D886D9B-E89F-42C0-AFF3-19725A6A2644}" srcOrd="0" destOrd="0" presId="urn:microsoft.com/office/officeart/2005/8/layout/hierarchy2"/>
    <dgm:cxn modelId="{5CE1B2E6-9F78-4360-BA15-AF691FF6A447}" type="presParOf" srcId="{2301BE5E-134F-4B42-A324-16C3E479E67F}" destId="{C9A02D55-D483-4566-A225-812235451828}" srcOrd="1" destOrd="0" presId="urn:microsoft.com/office/officeart/2005/8/layout/hierarchy2"/>
    <dgm:cxn modelId="{BAEA97B6-DA6F-4002-9D35-126621C5E401}" type="presParOf" srcId="{C9A02D55-D483-4566-A225-812235451828}" destId="{260BE85D-EEA2-48B9-A266-FE8AA5903138}" srcOrd="0" destOrd="0" presId="urn:microsoft.com/office/officeart/2005/8/layout/hierarchy2"/>
    <dgm:cxn modelId="{4EC64120-5D3E-466E-8CC6-E9ACFDDD6698}" type="presParOf" srcId="{260BE85D-EEA2-48B9-A266-FE8AA5903138}" destId="{0BD8C7F9-FEA7-46E0-8463-E8E5363ECAB7}" srcOrd="0" destOrd="0" presId="urn:microsoft.com/office/officeart/2005/8/layout/hierarchy2"/>
    <dgm:cxn modelId="{0294985E-F8F9-4864-B3A0-8BBD5246C658}" type="presParOf" srcId="{C9A02D55-D483-4566-A225-812235451828}" destId="{8574CBB2-E5F8-4B9A-BA81-88C51A976703}" srcOrd="1" destOrd="0" presId="urn:microsoft.com/office/officeart/2005/8/layout/hierarchy2"/>
    <dgm:cxn modelId="{C87E7D16-8251-42FF-99A5-5492751923A0}" type="presParOf" srcId="{8574CBB2-E5F8-4B9A-BA81-88C51A976703}" destId="{FA1CD17B-02BA-4622-A64A-5066BB38DCF3}" srcOrd="0" destOrd="0" presId="urn:microsoft.com/office/officeart/2005/8/layout/hierarchy2"/>
    <dgm:cxn modelId="{F1CC0785-05AD-4C42-9DA1-DE6CC267566A}" type="presParOf" srcId="{8574CBB2-E5F8-4B9A-BA81-88C51A976703}" destId="{A8A7DF66-D45D-42D1-B22A-73BD032AB1C0}" srcOrd="1" destOrd="0" presId="urn:microsoft.com/office/officeart/2005/8/layout/hierarchy2"/>
    <dgm:cxn modelId="{692816A4-91EB-4374-9FEA-228E4FE1929C}" type="presParOf" srcId="{A8A7DF66-D45D-42D1-B22A-73BD032AB1C0}" destId="{057E293B-5803-4F43-B632-21B92AAD3EB6}" srcOrd="0" destOrd="0" presId="urn:microsoft.com/office/officeart/2005/8/layout/hierarchy2"/>
    <dgm:cxn modelId="{3A733692-5647-4C8D-B184-758697D90C3E}" type="presParOf" srcId="{057E293B-5803-4F43-B632-21B92AAD3EB6}" destId="{18E14611-0DD7-4B28-B902-683A81C161E9}" srcOrd="0" destOrd="0" presId="urn:microsoft.com/office/officeart/2005/8/layout/hierarchy2"/>
    <dgm:cxn modelId="{CF88DCA6-BF1F-4777-ABC7-D1062EA5FA58}" type="presParOf" srcId="{A8A7DF66-D45D-42D1-B22A-73BD032AB1C0}" destId="{35695F29-CEC5-4BCC-A44E-D586761DA812}" srcOrd="1" destOrd="0" presId="urn:microsoft.com/office/officeart/2005/8/layout/hierarchy2"/>
    <dgm:cxn modelId="{02608B94-9BF4-4D0A-A55E-62E0C794C6FF}" type="presParOf" srcId="{35695F29-CEC5-4BCC-A44E-D586761DA812}" destId="{9FAB90C2-1572-4ADF-A681-F381CA5C1FD0}" srcOrd="0" destOrd="0" presId="urn:microsoft.com/office/officeart/2005/8/layout/hierarchy2"/>
    <dgm:cxn modelId="{98411A96-0862-4072-B9E3-2C68C8DC5ED0}" type="presParOf" srcId="{35695F29-CEC5-4BCC-A44E-D586761DA812}" destId="{BBCD2BC9-0B22-40AC-900C-5D3BB2E610F0}" srcOrd="1" destOrd="0" presId="urn:microsoft.com/office/officeart/2005/8/layout/hierarchy2"/>
    <dgm:cxn modelId="{86DD03A3-987F-4ACB-BCD3-B4B82AC2CCAD}" type="presParOf" srcId="{BBCD2BC9-0B22-40AC-900C-5D3BB2E610F0}" destId="{8DF2F31D-2C36-4980-ABF7-21B801D00035}" srcOrd="0" destOrd="0" presId="urn:microsoft.com/office/officeart/2005/8/layout/hierarchy2"/>
    <dgm:cxn modelId="{79BA0164-61A9-4365-875C-BE69F19F00EE}" type="presParOf" srcId="{8DF2F31D-2C36-4980-ABF7-21B801D00035}" destId="{1FBA1051-A0CC-4478-AFB8-845992A7C13D}" srcOrd="0" destOrd="0" presId="urn:microsoft.com/office/officeart/2005/8/layout/hierarchy2"/>
    <dgm:cxn modelId="{7157C605-0A5E-4AD3-A860-F202B02C3204}" type="presParOf" srcId="{BBCD2BC9-0B22-40AC-900C-5D3BB2E610F0}" destId="{42AD0228-CD10-4809-A3DF-E1B875BAC211}" srcOrd="1" destOrd="0" presId="urn:microsoft.com/office/officeart/2005/8/layout/hierarchy2"/>
    <dgm:cxn modelId="{23965EBA-7727-4169-99AE-79B8E7F11BEF}" type="presParOf" srcId="{42AD0228-CD10-4809-A3DF-E1B875BAC211}" destId="{30D75312-8EA6-48FB-8C08-9ED229040CCA}" srcOrd="0" destOrd="0" presId="urn:microsoft.com/office/officeart/2005/8/layout/hierarchy2"/>
    <dgm:cxn modelId="{B10EF15F-D685-42AE-B2BD-08ADFD442BC2}" type="presParOf" srcId="{42AD0228-CD10-4809-A3DF-E1B875BAC211}" destId="{FF356F56-5B14-4B3B-ADA2-022525DC4DCA}" srcOrd="1" destOrd="0" presId="urn:microsoft.com/office/officeart/2005/8/layout/hierarchy2"/>
    <dgm:cxn modelId="{389BB1DA-8DCB-4DF1-A7A6-5F5F25CA1AC1}" type="presParOf" srcId="{C9A02D55-D483-4566-A225-812235451828}" destId="{388C51E7-EF0C-4D34-9E74-E29BB54330C3}" srcOrd="2" destOrd="0" presId="urn:microsoft.com/office/officeart/2005/8/layout/hierarchy2"/>
    <dgm:cxn modelId="{4F55B38C-C48D-4E1F-BD76-754176BC1E1E}" type="presParOf" srcId="{388C51E7-EF0C-4D34-9E74-E29BB54330C3}" destId="{6FE67045-E196-4A98-86B6-DF0CC9B02412}" srcOrd="0" destOrd="0" presId="urn:microsoft.com/office/officeart/2005/8/layout/hierarchy2"/>
    <dgm:cxn modelId="{0F3D9107-293A-4FEE-88A5-2A9A46F09AF0}" type="presParOf" srcId="{C9A02D55-D483-4566-A225-812235451828}" destId="{35D811B3-BB94-4DA3-AD32-6EB63367DEAC}" srcOrd="3" destOrd="0" presId="urn:microsoft.com/office/officeart/2005/8/layout/hierarchy2"/>
    <dgm:cxn modelId="{5E199AD6-391D-404B-999A-EEB69B090609}" type="presParOf" srcId="{35D811B3-BB94-4DA3-AD32-6EB63367DEAC}" destId="{02063633-389D-4C5D-862D-8FF775A46B64}" srcOrd="0" destOrd="0" presId="urn:microsoft.com/office/officeart/2005/8/layout/hierarchy2"/>
    <dgm:cxn modelId="{3323C006-5905-4965-9B56-1F8BC3DED63E}" type="presParOf" srcId="{35D811B3-BB94-4DA3-AD32-6EB63367DEAC}" destId="{BB16C2C7-E0D1-4A49-852D-C6CC8828D19F}" srcOrd="1" destOrd="0" presId="urn:microsoft.com/office/officeart/2005/8/layout/hierarchy2"/>
    <dgm:cxn modelId="{2668E8A9-A975-4EF0-BE80-A1E610C5BC34}" type="presParOf" srcId="{BB16C2C7-E0D1-4A49-852D-C6CC8828D19F}" destId="{B8859683-C213-4856-A9EE-BFB0104B9F5F}" srcOrd="0" destOrd="0" presId="urn:microsoft.com/office/officeart/2005/8/layout/hierarchy2"/>
    <dgm:cxn modelId="{693B2E60-DF13-43F1-8123-E14671EE141B}" type="presParOf" srcId="{B8859683-C213-4856-A9EE-BFB0104B9F5F}" destId="{48288619-7D7B-4791-9BB2-8CA7BB3B291F}" srcOrd="0" destOrd="0" presId="urn:microsoft.com/office/officeart/2005/8/layout/hierarchy2"/>
    <dgm:cxn modelId="{5D0C066B-35F3-4513-9AB6-F9D23BBACB30}" type="presParOf" srcId="{BB16C2C7-E0D1-4A49-852D-C6CC8828D19F}" destId="{7AC7F43F-4599-49E4-A908-91A155E67FCC}" srcOrd="1" destOrd="0" presId="urn:microsoft.com/office/officeart/2005/8/layout/hierarchy2"/>
    <dgm:cxn modelId="{8CCF50B0-343F-4ECA-9306-AB40611A86DA}" type="presParOf" srcId="{7AC7F43F-4599-49E4-A908-91A155E67FCC}" destId="{C33DEED6-83C0-404E-A5D9-3ED6DCEB9B01}" srcOrd="0" destOrd="0" presId="urn:microsoft.com/office/officeart/2005/8/layout/hierarchy2"/>
    <dgm:cxn modelId="{ED4FD0AF-9948-4FC6-953A-9F4EA25A649A}" type="presParOf" srcId="{7AC7F43F-4599-49E4-A908-91A155E67FCC}" destId="{D14B16D0-C24F-4CD1-8D77-E603C08D3DC5}" srcOrd="1" destOrd="0" presId="urn:microsoft.com/office/officeart/2005/8/layout/hierarchy2"/>
    <dgm:cxn modelId="{27A7594C-DE27-4727-8949-D7BDF5F8E6BD}" type="presParOf" srcId="{D14B16D0-C24F-4CD1-8D77-E603C08D3DC5}" destId="{0C668256-B9A3-420D-B83D-E6CFC1535B45}" srcOrd="0" destOrd="0" presId="urn:microsoft.com/office/officeart/2005/8/layout/hierarchy2"/>
    <dgm:cxn modelId="{56E61EF9-EDF6-4DE7-9379-DFE08F04E490}" type="presParOf" srcId="{0C668256-B9A3-420D-B83D-E6CFC1535B45}" destId="{FB0D3A82-68CE-402F-81BF-DAF4B0AEDC28}" srcOrd="0" destOrd="0" presId="urn:microsoft.com/office/officeart/2005/8/layout/hierarchy2"/>
    <dgm:cxn modelId="{36317E49-C46C-4109-BF76-6BE57D7EE4B7}" type="presParOf" srcId="{D14B16D0-C24F-4CD1-8D77-E603C08D3DC5}" destId="{5A101D34-0892-464D-A270-0FEA65242DF7}" srcOrd="1" destOrd="0" presId="urn:microsoft.com/office/officeart/2005/8/layout/hierarchy2"/>
    <dgm:cxn modelId="{D599245D-D80C-4668-8410-A659CC16D89B}" type="presParOf" srcId="{5A101D34-0892-464D-A270-0FEA65242DF7}" destId="{45D77E86-E5FD-4682-8089-36384C3ABDEB}" srcOrd="0" destOrd="0" presId="urn:microsoft.com/office/officeart/2005/8/layout/hierarchy2"/>
    <dgm:cxn modelId="{724EA72F-DB3E-4546-9D04-96705872A952}" type="presParOf" srcId="{5A101D34-0892-464D-A270-0FEA65242DF7}" destId="{C89BB551-9EE0-4765-895D-B47EBCFA872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Calibri" charset="0"/>
                <a:ea typeface="ＭＳ Ｐゴシック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1A85436-F9A9-445A-9B1F-974443E3E898}" type="datetimeFigureOut">
              <a:rPr lang="en-US" altLang="en-US"/>
              <a:pPr>
                <a:defRPr/>
              </a:pPr>
              <a:t>11/22/2016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Calibri" charset="0"/>
                <a:ea typeface="ＭＳ Ｐゴシック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89EAB0F-4A03-4B65-B4F1-96B87C31E0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13358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A2C74884-E8D1-4BD4-A89D-617FDEF8CA33}" type="datetimeFigureOut">
              <a:rPr lang="en-GB" altLang="en-US"/>
              <a:pPr>
                <a:defRPr/>
              </a:pPr>
              <a:t>22/11/2016</a:t>
            </a:fld>
            <a:endParaRPr lang="en-GB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0C20BC5-1A97-40FC-8B3C-339A4966662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36749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8122D172-F052-44A1-84DD-2578352F89A6}" type="slidenum">
              <a:rPr lang="en-GB" altLang="en-US"/>
              <a:pPr/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95703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8FE4FE71-D63E-4C53-AB51-102D1C10E278}" type="slidenum">
              <a:rPr lang="en-GB" altLang="en-US">
                <a:solidFill>
                  <a:prstClr val="black"/>
                </a:solidFill>
              </a:rPr>
              <a:pPr/>
              <a:t>16</a:t>
            </a:fld>
            <a:endParaRPr lang="en-GB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7434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C20BC5-1A97-40FC-8B3C-339A49666621}" type="slidenum">
              <a:rPr lang="en-GB" altLang="en-US" smtClean="0"/>
              <a:pPr>
                <a:defRPr/>
              </a:pPr>
              <a:t>17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20515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C20BC5-1A97-40FC-8B3C-339A49666621}" type="slidenum">
              <a:rPr lang="en-GB" altLang="en-US" smtClean="0"/>
              <a:pPr>
                <a:defRPr/>
              </a:pPr>
              <a:t>18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595717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C20BC5-1A97-40FC-8B3C-339A49666621}" type="slidenum">
              <a:rPr lang="en-GB" altLang="en-US" smtClean="0"/>
              <a:pPr>
                <a:defRPr/>
              </a:pPr>
              <a:t>19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54479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C20BC5-1A97-40FC-8B3C-339A49666621}" type="slidenum">
              <a:rPr lang="en-GB" altLang="en-US" smtClean="0"/>
              <a:pPr>
                <a:defRPr/>
              </a:pPr>
              <a:t>20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371222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708ECD9F-2347-4033-B7AF-D661C07EFFFC}" type="slidenum">
              <a:rPr lang="en-GB" altLang="en-US">
                <a:solidFill>
                  <a:prstClr val="black"/>
                </a:solidFill>
              </a:rPr>
              <a:pPr/>
              <a:t>21</a:t>
            </a:fld>
            <a:endParaRPr lang="en-GB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2279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99D8EBD2-525F-4E52-A83C-5D2C3B2599DE}" type="slidenum">
              <a:rPr lang="en-GB" altLang="en-US">
                <a:solidFill>
                  <a:prstClr val="black"/>
                </a:solidFill>
              </a:rPr>
              <a:pPr/>
              <a:t>22</a:t>
            </a:fld>
            <a:endParaRPr lang="en-GB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340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 eaLnBrk="1" hangingPunct="1">
              <a:spcBef>
                <a:spcPct val="0"/>
              </a:spcBef>
            </a:pPr>
            <a:endParaRPr lang="en-GB" altLang="en-US" dirty="0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C1ECFE12-0147-4852-811A-4D23A919EAF0}" type="slidenum">
              <a:rPr lang="en-GB" altLang="en-US">
                <a:solidFill>
                  <a:prstClr val="black"/>
                </a:solidFill>
              </a:rPr>
              <a:pPr/>
              <a:t>23</a:t>
            </a:fld>
            <a:endParaRPr lang="en-GB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0923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 smtClean="0">
              <a:ea typeface="+mn-ea"/>
              <a:cs typeface="+mn-cs"/>
            </a:endParaRPr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D67D4735-8E7A-43DD-ACDE-8211B7FECD9C}" type="slidenum">
              <a:rPr lang="en-GB" altLang="en-US">
                <a:solidFill>
                  <a:prstClr val="black"/>
                </a:solidFill>
              </a:rPr>
              <a:pPr/>
              <a:t>24</a:t>
            </a:fld>
            <a:endParaRPr lang="en-GB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48497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B7ADA04F-13CD-405B-AFF6-66917D0474EC}" type="slidenum">
              <a:rPr lang="en-GB" altLang="en-US">
                <a:solidFill>
                  <a:prstClr val="black"/>
                </a:solidFill>
              </a:rPr>
              <a:pPr/>
              <a:t>25</a:t>
            </a:fld>
            <a:endParaRPr lang="en-GB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652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BBDF9DBC-52CD-4037-9D7C-8602B3528775}" type="slidenum">
              <a:rPr lang="en-GB" altLang="en-US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2361571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74FF7664-F7B7-4D7F-BD7C-FF73D288A3CC}" type="slidenum">
              <a:rPr lang="en-GB" altLang="en-US">
                <a:solidFill>
                  <a:prstClr val="black"/>
                </a:solidFill>
              </a:rPr>
              <a:pPr/>
              <a:t>26</a:t>
            </a:fld>
            <a:endParaRPr lang="en-GB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5945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E6205B57-6AB2-4A2B-9BDD-F0D334FD3233}" type="slidenum">
              <a:rPr lang="en-GB" altLang="en-US" smtClean="0"/>
              <a:pPr/>
              <a:t>27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6547434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9B5B90A0-BFDE-41FE-9A1C-D73460957F55}" type="slidenum">
              <a:rPr lang="en-US" altLang="en-US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116186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59E836BB-5DDC-4FD3-BD74-B626A84B88F1}" type="slidenum">
              <a:rPr lang="en-GB" altLang="en-US"/>
              <a:pPr/>
              <a:t>29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704650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DB95B0ED-9612-42FA-95C8-0333256DBABD}" type="slidenum">
              <a:rPr lang="en-GB" altLang="en-US"/>
              <a:pPr/>
              <a:t>30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4638073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C20BC5-1A97-40FC-8B3C-339A49666621}" type="slidenum">
              <a:rPr lang="en-GB" altLang="en-US" smtClean="0"/>
              <a:pPr>
                <a:defRPr/>
              </a:pPr>
              <a:t>31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5297810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C20BC5-1A97-40FC-8B3C-339A49666621}" type="slidenum">
              <a:rPr lang="en-GB" altLang="en-US" smtClean="0"/>
              <a:pPr>
                <a:defRPr/>
              </a:pPr>
              <a:t>32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981679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endParaRPr lang="en-US" altLang="en-US" dirty="0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39DB4F96-3908-4FA2-9FE3-256328925521}" type="slidenum">
              <a:rPr lang="en-GB" altLang="en-US"/>
              <a:pPr/>
              <a:t>33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6943139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70625D99-805A-4131-9766-D2E0B70D2B38}" type="slidenum">
              <a:rPr lang="en-GB" altLang="en-US"/>
              <a:pPr/>
              <a:t>34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1630901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5298B80-A99B-416B-AF46-645DC301F8FD}" type="slidenum">
              <a:rPr lang="en-US" altLang="en-US"/>
              <a:pPr eaLnBrk="1" hangingPunct="1"/>
              <a:t>35</a:t>
            </a:fld>
            <a:endParaRPr lang="en-US" alt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5325"/>
            <a:ext cx="4189412" cy="3141663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6528" y="4354460"/>
            <a:ext cx="6137346" cy="454167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9951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E6205B57-6AB2-4A2B-9BDD-F0D334FD3233}" type="slidenum">
              <a:rPr lang="en-GB" altLang="en-US" smtClean="0"/>
              <a:pPr/>
              <a:t>4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99848088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68574" indent="-29560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82421" indent="-236484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55389" indent="-236484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128357" indent="-236484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601326" indent="-23648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74293" indent="-23648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547262" indent="-23648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4020230" indent="-23648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4EEA36B9-5402-42EB-A7FA-48060045A0E8}" type="slidenum">
              <a:rPr lang="en-US" altLang="en-US" smtClean="0">
                <a:solidFill>
                  <a:prstClr val="black"/>
                </a:solidFill>
              </a:rPr>
              <a:pPr/>
              <a:t>36</a:t>
            </a:fld>
            <a:endParaRPr lang="en-US" altLang="en-US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69831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68574" indent="-29560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82421" indent="-236484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55389" indent="-236484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128357" indent="-236484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601326" indent="-23648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74293" indent="-23648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547262" indent="-23648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4020230" indent="-23648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4EEA36B9-5402-42EB-A7FA-48060045A0E8}" type="slidenum">
              <a:rPr lang="en-US" altLang="en-US" smtClean="0">
                <a:solidFill>
                  <a:prstClr val="black"/>
                </a:solidFill>
              </a:rPr>
              <a:pPr/>
              <a:t>37</a:t>
            </a:fld>
            <a:endParaRPr lang="en-US" altLang="en-US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26423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 smtClean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68574" indent="-295605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82421" indent="-236484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55389" indent="-236484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128357" indent="-236484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601326" indent="-23648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74293" indent="-23648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547262" indent="-23648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4020230" indent="-23648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4EEA36B9-5402-42EB-A7FA-48060045A0E8}" type="slidenum">
              <a:rPr lang="en-US" altLang="en-US" smtClean="0">
                <a:solidFill>
                  <a:prstClr val="black"/>
                </a:solidFill>
              </a:rPr>
              <a:pPr/>
              <a:t>38</a:t>
            </a:fld>
            <a:endParaRPr lang="en-US" altLang="en-US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22923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33189B81-DE7E-4FFC-B58B-28D871384DDC}" type="slidenum">
              <a:rPr lang="en-GB" altLang="en-US"/>
              <a:pPr/>
              <a:t>39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5550270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 smtClean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33189B81-DE7E-4FFC-B58B-28D871384DDC}" type="slidenum">
              <a:rPr lang="en-GB" altLang="en-US"/>
              <a:pPr/>
              <a:t>40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011214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C20BC5-1A97-40FC-8B3C-339A49666621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734961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baseline="0" dirty="0" smtClean="0">
              <a:solidFill>
                <a:srgbClr val="FF0000"/>
              </a:solidFill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F4D107A6-C197-430F-9942-6DB16A1231AD}" type="slidenum">
              <a:rPr lang="en-US" altLang="en-US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52048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5298B80-A99B-416B-AF46-645DC301F8FD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5325"/>
            <a:ext cx="4189412" cy="3141663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6528" y="4354460"/>
            <a:ext cx="6137346" cy="454167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3450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E6205B57-6AB2-4A2B-9BDD-F0D334FD3233}" type="slidenum">
              <a:rPr lang="en-GB" altLang="en-US" smtClean="0"/>
              <a:pPr/>
              <a:t>13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3431696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7341006B-5CBC-46F9-B41F-E5C9A4DBC64A}" type="slidenum">
              <a:rPr lang="en-GB" altLang="en-US"/>
              <a:pPr/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086057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C3E54E37-7628-4B20-A73E-74E5DF783B07}" type="slidenum">
              <a:rPr lang="en-GB" altLang="en-US">
                <a:solidFill>
                  <a:prstClr val="black"/>
                </a:solidFill>
              </a:rPr>
              <a:pPr/>
              <a:t>15</a:t>
            </a:fld>
            <a:endParaRPr lang="en-GB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777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1B176-B29D-46BA-875B-9FB5C25B5B75}" type="datetime1">
              <a:rPr lang="en-AU" altLang="en-US" smtClean="0"/>
              <a:pPr>
                <a:defRPr/>
              </a:pPr>
              <a:t>22/11/2016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Field Pilot version-DRAFT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9AF82-AA5C-4E02-9D95-9834CE45518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0963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951CC-D4B2-48E1-B63F-741F8E41F8F3}" type="datetime1">
              <a:rPr lang="en-AU" altLang="en-US" smtClean="0"/>
              <a:pPr>
                <a:defRPr/>
              </a:pPr>
              <a:t>22/11/2016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Field Pilot version-DRAFT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AC4A3-A6F0-48C2-8579-752B639AF0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31381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FBEFB-B320-4AE3-9D4B-5C2A48949ACF}" type="datetime1">
              <a:rPr lang="en-AU" altLang="en-US" smtClean="0"/>
              <a:pPr>
                <a:defRPr/>
              </a:pPr>
              <a:t>22/11/2016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Field Pilot version-DRAFT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3D1E8-2F77-45ED-8EBF-442A4D6A388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35032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87C6A-5D86-4F2C-9361-2FB8A68B293B}" type="datetime1">
              <a:rPr lang="en-AU" altLang="en-US" smtClean="0"/>
              <a:pPr>
                <a:defRPr/>
              </a:pPr>
              <a:t>22/11/2016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Field Pilot version-DRAFT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A3852-4A02-4832-A574-EB7B1C7ED68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80729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F742A-F70B-4C5E-AB4A-BA306C008E77}" type="datetime1">
              <a:rPr lang="en-AU" altLang="en-US" smtClean="0"/>
              <a:pPr>
                <a:defRPr/>
              </a:pPr>
              <a:t>22/11/2016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Field Pilot version-DRAFT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B4079-04F5-47D9-AA9F-C8FF0666EED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06280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A48BA-6F43-4B9D-A950-1F29142A9197}" type="datetime1">
              <a:rPr lang="en-AU" altLang="en-US" smtClean="0"/>
              <a:pPr>
                <a:defRPr/>
              </a:pPr>
              <a:t>22/11/2016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Field Pilot version-DRAFT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52367-92DD-4292-BC44-D045661F8CD5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32567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D99BA-16C6-4F01-B75B-FABDD3DBF109}" type="datetime1">
              <a:rPr lang="en-AU" altLang="en-US" smtClean="0"/>
              <a:pPr>
                <a:defRPr/>
              </a:pPr>
              <a:t>22/11/2016</a:t>
            </a:fld>
            <a:endParaRPr lang="en-GB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Field Pilot version-DRAFT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3AE67-87EA-4A12-BE0B-B2333648FE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0110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DF714-96A5-49FB-BDDB-1B6793D56C74}" type="datetime1">
              <a:rPr lang="en-AU" altLang="en-US" smtClean="0"/>
              <a:pPr>
                <a:defRPr/>
              </a:pPr>
              <a:t>22/11/2016</a:t>
            </a:fld>
            <a:endParaRPr lang="en-GB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Field Pilot version-DRAFT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C3E41-94A6-4AD7-8E3E-000F5AC4563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2736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4F31E-8D59-475A-858A-3AB345F82708}" type="datetime1">
              <a:rPr lang="en-AU" altLang="en-US" smtClean="0"/>
              <a:pPr>
                <a:defRPr/>
              </a:pPr>
              <a:t>22/11/2016</a:t>
            </a:fld>
            <a:endParaRPr lang="en-GB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Field Pilot version-DRAFT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998D9-C2C3-4BD0-98C0-6036599A14A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04686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1BFA8-A128-48F6-8E01-D43D8EFC291F}" type="datetime1">
              <a:rPr lang="en-AU" altLang="en-US" smtClean="0"/>
              <a:pPr>
                <a:defRPr/>
              </a:pPr>
              <a:t>22/11/2016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Field Pilot version-DRAFT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667A6-C94A-4EAA-A872-018FDEE3D5A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379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DF8049-F5AC-4887-8C83-B7749C6FCCD3}" type="datetime1">
              <a:rPr lang="en-AU" altLang="en-US" smtClean="0"/>
              <a:pPr>
                <a:defRPr/>
              </a:pPr>
              <a:t>22/11/2016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Field Pilot version-DRAFT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3492A-2456-4ADD-B6BC-234F9321F20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339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484313"/>
            <a:ext cx="8229600" cy="475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B3781C-6E77-47CF-9489-EDE762AB3CEA}" type="datetime1">
              <a:rPr lang="en-AU" altLang="en-US" smtClean="0"/>
              <a:pPr>
                <a:defRPr/>
              </a:pPr>
              <a:t>22/11/2016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Field Pilot version-DRAFT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5D1F8D9-387B-4A52-9E6D-B6436E01A4B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jpg"/><Relationship Id="rId4" Type="http://schemas.openxmlformats.org/officeDocument/2006/relationships/image" Target="../media/image10.jpe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Box 5"/>
          <p:cNvSpPr txBox="1">
            <a:spLocks noChangeArrowheads="1"/>
          </p:cNvSpPr>
          <p:nvPr/>
        </p:nvSpPr>
        <p:spPr bwMode="auto">
          <a:xfrm>
            <a:off x="1493539" y="6237288"/>
            <a:ext cx="6246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15158D"/>
                </a:solidFill>
              </a:rPr>
              <a:t>Suitable for all cadres: Clinicians, Counsellors, and Laboratorians </a:t>
            </a:r>
          </a:p>
        </p:txBody>
      </p:sp>
      <p:sp>
        <p:nvSpPr>
          <p:cNvPr id="4104" name="Title 1"/>
          <p:cNvSpPr>
            <a:spLocks noGrp="1"/>
          </p:cNvSpPr>
          <p:nvPr>
            <p:ph type="ctrTitle"/>
          </p:nvPr>
        </p:nvSpPr>
        <p:spPr>
          <a:xfrm>
            <a:off x="685800" y="1773238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sz="3600" smtClean="0">
                <a:solidFill>
                  <a:srgbClr val="000000"/>
                </a:solidFill>
              </a:rPr>
              <a:t>Module 2: </a:t>
            </a:r>
            <a:br>
              <a:rPr lang="en-US" altLang="en-US" sz="3600" smtClean="0">
                <a:solidFill>
                  <a:srgbClr val="000000"/>
                </a:solidFill>
              </a:rPr>
            </a:br>
            <a:r>
              <a:rPr lang="en-US" altLang="en-US" sz="3600" smtClean="0">
                <a:solidFill>
                  <a:srgbClr val="000000"/>
                </a:solidFill>
              </a:rPr>
              <a:t>Implementing the Viral Load Algorithm</a:t>
            </a:r>
            <a:endParaRPr lang="en-US" altLang="en-US" sz="3600" smtClean="0"/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707904" y="366006"/>
            <a:ext cx="171713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solidFill>
                  <a:srgbClr val="E30B0B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DRAFT</a:t>
            </a:r>
            <a:endParaRPr lang="en-US" altLang="en-US" sz="4000" dirty="0">
              <a:solidFill>
                <a:srgbClr val="E30B0B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-99392"/>
            <a:ext cx="8496944" cy="1143000"/>
          </a:xfrm>
        </p:spPr>
        <p:txBody>
          <a:bodyPr/>
          <a:lstStyle/>
          <a:p>
            <a:r>
              <a:rPr lang="en-GB" altLang="en-US" sz="3600" dirty="0"/>
              <a:t>Applying the National Viral Load Algorithm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08720"/>
            <a:ext cx="8509808" cy="1872208"/>
          </a:xfrm>
        </p:spPr>
        <p:txBody>
          <a:bodyPr/>
          <a:lstStyle/>
          <a:p>
            <a:pPr marL="0" indent="0">
              <a:buNone/>
            </a:pPr>
            <a:r>
              <a:rPr lang="en-US" sz="1600" b="1" u="sng" dirty="0" smtClean="0">
                <a:solidFill>
                  <a:srgbClr val="C00000"/>
                </a:solidFill>
              </a:rPr>
              <a:t>Scenario A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smtClean="0"/>
              <a:t>- A 25 </a:t>
            </a:r>
            <a:r>
              <a:rPr lang="en-US" sz="1600" dirty="0"/>
              <a:t>year old </a:t>
            </a:r>
            <a:r>
              <a:rPr lang="en-US" sz="1600" dirty="0" smtClean="0"/>
              <a:t>female patient </a:t>
            </a:r>
            <a:r>
              <a:rPr lang="en-US" sz="1600" dirty="0"/>
              <a:t>had </a:t>
            </a:r>
            <a:r>
              <a:rPr lang="en-US" sz="1600" dirty="0" smtClean="0"/>
              <a:t>her </a:t>
            </a:r>
            <a:r>
              <a:rPr lang="en-US" sz="1600" dirty="0"/>
              <a:t>first viral load test </a:t>
            </a:r>
            <a:r>
              <a:rPr lang="en-US" sz="1600" dirty="0" smtClean="0"/>
              <a:t>performed after 6 months on ART.  </a:t>
            </a:r>
            <a:r>
              <a:rPr lang="en-US" sz="1600" dirty="0"/>
              <a:t>The result </a:t>
            </a:r>
            <a:r>
              <a:rPr lang="en-US" sz="1600" dirty="0" smtClean="0"/>
              <a:t>was </a:t>
            </a:r>
            <a:r>
              <a:rPr lang="en-US" sz="1600" b="1" dirty="0" smtClean="0"/>
              <a:t>&lt;1,000 </a:t>
            </a:r>
            <a:r>
              <a:rPr lang="en-US" sz="1600" dirty="0" smtClean="0"/>
              <a:t>copies/ml. What should be the next steps? Assuming another Viral Load test was done according to the national algorithm and the result was </a:t>
            </a:r>
            <a:r>
              <a:rPr lang="en-US" sz="1600" b="1" dirty="0" smtClean="0"/>
              <a:t>10,000</a:t>
            </a:r>
            <a:r>
              <a:rPr lang="en-US" sz="1600" dirty="0" smtClean="0"/>
              <a:t> copies/ml, what should </a:t>
            </a:r>
            <a:r>
              <a:rPr lang="en-US" sz="1600" dirty="0"/>
              <a:t>be</a:t>
            </a:r>
            <a:r>
              <a:rPr lang="en-US" sz="1600" dirty="0" smtClean="0"/>
              <a:t> the next steps? Assuming the next Viral Load test result was </a:t>
            </a:r>
            <a:r>
              <a:rPr lang="en-US" sz="1600" b="1" dirty="0" smtClean="0"/>
              <a:t>5,000</a:t>
            </a:r>
            <a:r>
              <a:rPr lang="en-US" sz="1600" dirty="0" smtClean="0"/>
              <a:t> copies/ml, what should </a:t>
            </a:r>
            <a:r>
              <a:rPr lang="en-US" sz="1600" dirty="0"/>
              <a:t>be the next steps? </a:t>
            </a:r>
            <a:r>
              <a:rPr lang="en-US" sz="1600" dirty="0" smtClean="0"/>
              <a:t>When should the next Viral Load test be? Select the appropriate cut-outs and map the scenario.</a:t>
            </a:r>
            <a:endParaRPr lang="en-US" sz="1600" dirty="0"/>
          </a:p>
        </p:txBody>
      </p:sp>
      <p:pic>
        <p:nvPicPr>
          <p:cNvPr id="60" name="Picture 5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504056" cy="498175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6" name="Oval 5"/>
          <p:cNvSpPr/>
          <p:nvPr/>
        </p:nvSpPr>
        <p:spPr>
          <a:xfrm>
            <a:off x="7968214" y="3121968"/>
            <a:ext cx="1013667" cy="535781"/>
          </a:xfrm>
          <a:prstGeom prst="ellipse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&gt;1,000 copies/ml</a:t>
            </a:r>
          </a:p>
        </p:txBody>
      </p:sp>
      <p:sp>
        <p:nvSpPr>
          <p:cNvPr id="7" name="Oval 6"/>
          <p:cNvSpPr/>
          <p:nvPr/>
        </p:nvSpPr>
        <p:spPr>
          <a:xfrm>
            <a:off x="6915827" y="3145850"/>
            <a:ext cx="1013667" cy="535781"/>
          </a:xfrm>
          <a:prstGeom prst="ellipse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&gt;1,000 copies/ml</a:t>
            </a:r>
          </a:p>
        </p:txBody>
      </p:sp>
      <p:sp>
        <p:nvSpPr>
          <p:cNvPr id="8" name="Oval 7"/>
          <p:cNvSpPr/>
          <p:nvPr/>
        </p:nvSpPr>
        <p:spPr>
          <a:xfrm>
            <a:off x="4791695" y="3181226"/>
            <a:ext cx="1013667" cy="535781"/>
          </a:xfrm>
          <a:prstGeom prst="ellipse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&lt;1,000 copies/ml</a:t>
            </a:r>
          </a:p>
        </p:txBody>
      </p:sp>
      <p:sp>
        <p:nvSpPr>
          <p:cNvPr id="9" name="Oval 8"/>
          <p:cNvSpPr/>
          <p:nvPr/>
        </p:nvSpPr>
        <p:spPr>
          <a:xfrm>
            <a:off x="5882801" y="3162757"/>
            <a:ext cx="1013667" cy="535781"/>
          </a:xfrm>
          <a:prstGeom prst="ellipse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&lt;1,000 copies/ml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478631" y="5400677"/>
            <a:ext cx="8519636" cy="519248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3267498" y="5646474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/>
        </p:nvGrpSpPr>
        <p:grpSpPr>
          <a:xfrm>
            <a:off x="236537" y="5643777"/>
            <a:ext cx="3063659" cy="393368"/>
            <a:chOff x="147743" y="5565448"/>
            <a:chExt cx="4084879" cy="524490"/>
          </a:xfrm>
        </p:grpSpPr>
        <p:cxnSp>
          <p:nvCxnSpPr>
            <p:cNvPr id="13" name="Straight Connector 12"/>
            <p:cNvCxnSpPr/>
            <p:nvPr/>
          </p:nvCxnSpPr>
          <p:spPr>
            <a:xfrm flipV="1">
              <a:off x="663467" y="5565451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963985" y="5565450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1255150" y="5565449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1543487" y="5565449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1826168" y="5565448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2117333" y="5569046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2409934" y="5569314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2716108" y="5571801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3016626" y="5571800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3317316" y="5571799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3615178" y="5571799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V="1">
              <a:off x="3897859" y="5571798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147743" y="5797550"/>
              <a:ext cx="4084879" cy="2923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25" dirty="0">
                  <a:latin typeface="+mj-lt"/>
                </a:rPr>
                <a:t>          </a:t>
              </a:r>
              <a:r>
                <a:rPr lang="en-US" sz="825" b="1" dirty="0">
                  <a:latin typeface="+mj-lt"/>
                </a:rPr>
                <a:t>M1</a:t>
              </a:r>
              <a:r>
                <a:rPr lang="en-US" sz="825" dirty="0">
                  <a:latin typeface="+mj-lt"/>
                </a:rPr>
                <a:t>    M2    M3   M4   M5   M6   M7  M8    M9   M10  M11 M12</a:t>
              </a:r>
            </a:p>
          </p:txBody>
        </p:sp>
      </p:grpSp>
      <p:cxnSp>
        <p:nvCxnSpPr>
          <p:cNvPr id="26" name="Straight Connector 25"/>
          <p:cNvCxnSpPr/>
          <p:nvPr/>
        </p:nvCxnSpPr>
        <p:spPr>
          <a:xfrm flipV="1">
            <a:off x="3489773" y="5645560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3715161" y="5645559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3933535" y="5645558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4149788" y="5645558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4361798" y="5645558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4580172" y="5648256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4799623" y="5648457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5029253" y="5650322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5254642" y="5650322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5473016" y="5650321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5703556" y="5650321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141713" y="5825220"/>
            <a:ext cx="2823209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25" b="1" dirty="0">
                <a:latin typeface="+mj-lt"/>
              </a:rPr>
              <a:t>M1 </a:t>
            </a:r>
            <a:r>
              <a:rPr lang="en-US" sz="825" dirty="0">
                <a:latin typeface="+mj-lt"/>
              </a:rPr>
              <a:t>   M2    M3   M4   M5   M6   M7  M8    M9   M10  M11 M12</a:t>
            </a: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5958681" y="5646675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6188312" y="5643778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6413700" y="5643777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6632074" y="5643776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6848327" y="5643776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7060337" y="5643776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7278711" y="5646474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7498162" y="5646675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7727792" y="5648540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7953181" y="5648540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8178698" y="5648539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8402095" y="5648539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830094" y="5817852"/>
            <a:ext cx="2823209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25" b="1" dirty="0">
                <a:latin typeface="+mj-lt"/>
              </a:rPr>
              <a:t>M1</a:t>
            </a:r>
            <a:r>
              <a:rPr lang="en-US" sz="825" dirty="0">
                <a:latin typeface="+mj-lt"/>
              </a:rPr>
              <a:t>    M2    M3   M4   M5   M6   M7  M8    M9   M10  M11 M12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19096" y="5013176"/>
            <a:ext cx="736480" cy="509050"/>
          </a:xfrm>
          <a:prstGeom prst="round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/>
              <a:t>Initiation of </a:t>
            </a:r>
            <a:r>
              <a:rPr lang="en-US" sz="1050" dirty="0" smtClean="0"/>
              <a:t>ART</a:t>
            </a:r>
            <a:endParaRPr lang="en-US" sz="1050" dirty="0"/>
          </a:p>
        </p:txBody>
      </p:sp>
      <p:sp>
        <p:nvSpPr>
          <p:cNvPr id="52" name="Rounded Rectangle 51"/>
          <p:cNvSpPr/>
          <p:nvPr/>
        </p:nvSpPr>
        <p:spPr>
          <a:xfrm>
            <a:off x="6105377" y="2540123"/>
            <a:ext cx="742950" cy="509050"/>
          </a:xfrm>
          <a:prstGeom prst="round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/>
              <a:t>Maintain current regimen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6984842" y="2529690"/>
            <a:ext cx="742950" cy="50905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Switch to 2</a:t>
            </a:r>
            <a:r>
              <a:rPr lang="en-US" sz="1050" baseline="30000" dirty="0"/>
              <a:t>nd</a:t>
            </a:r>
            <a:r>
              <a:rPr lang="en-US" sz="1050" dirty="0"/>
              <a:t> line</a:t>
            </a:r>
          </a:p>
        </p:txBody>
      </p:sp>
      <p:sp>
        <p:nvSpPr>
          <p:cNvPr id="54" name="Regular Pentagon 53"/>
          <p:cNvSpPr/>
          <p:nvPr/>
        </p:nvSpPr>
        <p:spPr>
          <a:xfrm>
            <a:off x="5978815" y="3716140"/>
            <a:ext cx="579464" cy="576956"/>
          </a:xfrm>
          <a:prstGeom prst="pent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VL</a:t>
            </a:r>
          </a:p>
        </p:txBody>
      </p:sp>
      <p:sp>
        <p:nvSpPr>
          <p:cNvPr id="55" name="Regular Pentagon 54"/>
          <p:cNvSpPr/>
          <p:nvPr/>
        </p:nvSpPr>
        <p:spPr>
          <a:xfrm>
            <a:off x="7271714" y="3699214"/>
            <a:ext cx="579464" cy="576956"/>
          </a:xfrm>
          <a:prstGeom prst="pent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VL</a:t>
            </a:r>
          </a:p>
        </p:txBody>
      </p:sp>
      <p:sp>
        <p:nvSpPr>
          <p:cNvPr id="56" name="Regular Pentagon 55"/>
          <p:cNvSpPr/>
          <p:nvPr/>
        </p:nvSpPr>
        <p:spPr>
          <a:xfrm>
            <a:off x="6649782" y="3706341"/>
            <a:ext cx="579464" cy="576956"/>
          </a:xfrm>
          <a:prstGeom prst="pent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VL</a:t>
            </a:r>
          </a:p>
        </p:txBody>
      </p:sp>
      <p:sp>
        <p:nvSpPr>
          <p:cNvPr id="57" name="Hexagon 56"/>
          <p:cNvSpPr/>
          <p:nvPr/>
        </p:nvSpPr>
        <p:spPr>
          <a:xfrm>
            <a:off x="7837182" y="2496887"/>
            <a:ext cx="1129826" cy="528426"/>
          </a:xfrm>
          <a:prstGeom prst="hexagon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Adherence Counseling</a:t>
            </a:r>
            <a:endParaRPr lang="en-US" sz="1100" dirty="0"/>
          </a:p>
        </p:txBody>
      </p:sp>
      <p:sp>
        <p:nvSpPr>
          <p:cNvPr id="58" name="Regular Pentagon 57"/>
          <p:cNvSpPr/>
          <p:nvPr/>
        </p:nvSpPr>
        <p:spPr>
          <a:xfrm>
            <a:off x="7870385" y="3688282"/>
            <a:ext cx="579464" cy="576956"/>
          </a:xfrm>
          <a:prstGeom prst="pent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VL</a:t>
            </a:r>
          </a:p>
        </p:txBody>
      </p:sp>
    </p:spTree>
    <p:extLst>
      <p:ext uri="{BB962C8B-B14F-4D97-AF65-F5344CB8AC3E}">
        <p14:creationId xmlns:p14="http://schemas.microsoft.com/office/powerpoint/2010/main" val="2036110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-0.49792 0.178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896" y="8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22222E-6 L -0.38646 0.1481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323" y="7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59259E-6 L -0.42534 0.1770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267" y="8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81481E-6 L -0.47812 0.1532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06" y="7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0.04491 L -0.51267 0.1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642" y="97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48148E-6 L -0.42066 0.1770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42" y="8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2.96296E-6 L -0.49653 0.1567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826" y="7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48148E-6 L -0.32743 0.31458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72" y="157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11111E-6 L -0.34236 0.178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18" y="8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-99392"/>
            <a:ext cx="8496944" cy="1143000"/>
          </a:xfrm>
        </p:spPr>
        <p:txBody>
          <a:bodyPr/>
          <a:lstStyle/>
          <a:p>
            <a:r>
              <a:rPr lang="en-GB" altLang="en-US" sz="3600" dirty="0"/>
              <a:t>Applying the National Viral Load Algorithm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08720"/>
            <a:ext cx="8509808" cy="1656184"/>
          </a:xfrm>
        </p:spPr>
        <p:txBody>
          <a:bodyPr/>
          <a:lstStyle/>
          <a:p>
            <a:pPr marL="0" indent="0">
              <a:buNone/>
            </a:pPr>
            <a:r>
              <a:rPr lang="en-US" sz="1600" b="1" u="sng" dirty="0" smtClean="0">
                <a:solidFill>
                  <a:srgbClr val="C00000"/>
                </a:solidFill>
              </a:rPr>
              <a:t>Scenario B</a:t>
            </a:r>
            <a:r>
              <a:rPr lang="en-US" sz="1600" dirty="0" smtClean="0"/>
              <a:t> - A 45 </a:t>
            </a:r>
            <a:r>
              <a:rPr lang="en-US" sz="1600" dirty="0"/>
              <a:t>year old </a:t>
            </a:r>
            <a:r>
              <a:rPr lang="en-US" sz="1600" dirty="0" smtClean="0"/>
              <a:t>male patient </a:t>
            </a:r>
            <a:r>
              <a:rPr lang="en-US" sz="1600" dirty="0"/>
              <a:t>had </a:t>
            </a:r>
            <a:r>
              <a:rPr lang="en-US" sz="1600" dirty="0" smtClean="0"/>
              <a:t>his </a:t>
            </a:r>
            <a:r>
              <a:rPr lang="en-US" sz="1600" dirty="0"/>
              <a:t>first viral load test </a:t>
            </a:r>
            <a:r>
              <a:rPr lang="en-US" sz="1600" dirty="0" smtClean="0"/>
              <a:t>performed after 6 months on ART.  </a:t>
            </a:r>
            <a:r>
              <a:rPr lang="en-US" sz="1600" dirty="0"/>
              <a:t>The result </a:t>
            </a:r>
            <a:r>
              <a:rPr lang="en-US" sz="1600" dirty="0" smtClean="0"/>
              <a:t>was </a:t>
            </a:r>
            <a:r>
              <a:rPr lang="en-US" sz="1600" b="1" dirty="0" smtClean="0"/>
              <a:t>&lt;1,000 </a:t>
            </a:r>
            <a:r>
              <a:rPr lang="en-US" sz="1600" dirty="0" smtClean="0"/>
              <a:t>copies/ml. What should be the next steps? Assuming another Viral Load test was ordered </a:t>
            </a:r>
            <a:r>
              <a:rPr lang="en-US" sz="1600" dirty="0"/>
              <a:t>according to </a:t>
            </a:r>
            <a:r>
              <a:rPr lang="en-US" sz="1600" dirty="0" smtClean="0"/>
              <a:t>the national algorithm and the result was </a:t>
            </a:r>
            <a:r>
              <a:rPr lang="en-US" sz="1600" b="1" dirty="0" smtClean="0"/>
              <a:t>7,500</a:t>
            </a:r>
            <a:r>
              <a:rPr lang="en-US" sz="1600" dirty="0" smtClean="0"/>
              <a:t> copies/ml. what </a:t>
            </a:r>
            <a:r>
              <a:rPr lang="en-US" sz="1600" dirty="0"/>
              <a:t>should be</a:t>
            </a:r>
            <a:r>
              <a:rPr lang="en-US" sz="1600" dirty="0" smtClean="0"/>
              <a:t> the next steps? Another Viral Load test was done and the result was </a:t>
            </a:r>
            <a:r>
              <a:rPr lang="en-US" sz="1600" b="1" dirty="0" smtClean="0"/>
              <a:t>&lt;1,000 </a:t>
            </a:r>
            <a:r>
              <a:rPr lang="en-US" sz="1600" dirty="0" smtClean="0"/>
              <a:t>copies/ml. What should be the next steps? When should the next Viral Load test be performed? Select the appropriate cut-outs and map the scenario.</a:t>
            </a:r>
            <a:endParaRPr lang="en-US" sz="1600" dirty="0"/>
          </a:p>
        </p:txBody>
      </p:sp>
      <p:pic>
        <p:nvPicPr>
          <p:cNvPr id="60" name="Picture 5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504056" cy="498175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6" name="Oval 5"/>
          <p:cNvSpPr/>
          <p:nvPr/>
        </p:nvSpPr>
        <p:spPr>
          <a:xfrm>
            <a:off x="7968214" y="3121968"/>
            <a:ext cx="1013667" cy="535781"/>
          </a:xfrm>
          <a:prstGeom prst="ellipse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&gt;1,000 copies/ml</a:t>
            </a:r>
          </a:p>
        </p:txBody>
      </p:sp>
      <p:sp>
        <p:nvSpPr>
          <p:cNvPr id="7" name="Oval 6"/>
          <p:cNvSpPr/>
          <p:nvPr/>
        </p:nvSpPr>
        <p:spPr>
          <a:xfrm>
            <a:off x="6915827" y="3145850"/>
            <a:ext cx="1013667" cy="535781"/>
          </a:xfrm>
          <a:prstGeom prst="ellipse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&gt;1,000 copies/ml</a:t>
            </a:r>
          </a:p>
        </p:txBody>
      </p:sp>
      <p:sp>
        <p:nvSpPr>
          <p:cNvPr id="8" name="Oval 7"/>
          <p:cNvSpPr/>
          <p:nvPr/>
        </p:nvSpPr>
        <p:spPr>
          <a:xfrm>
            <a:off x="4791695" y="3181226"/>
            <a:ext cx="1013667" cy="535781"/>
          </a:xfrm>
          <a:prstGeom prst="ellipse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&lt;1,000 copies/ml</a:t>
            </a:r>
          </a:p>
        </p:txBody>
      </p:sp>
      <p:sp>
        <p:nvSpPr>
          <p:cNvPr id="9" name="Oval 8"/>
          <p:cNvSpPr/>
          <p:nvPr/>
        </p:nvSpPr>
        <p:spPr>
          <a:xfrm>
            <a:off x="5882801" y="3162757"/>
            <a:ext cx="1013667" cy="535781"/>
          </a:xfrm>
          <a:prstGeom prst="ellipse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&lt;1,000 copies/ml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478631" y="5400677"/>
            <a:ext cx="8519636" cy="519248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3267498" y="5646474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/>
        </p:nvGrpSpPr>
        <p:grpSpPr>
          <a:xfrm>
            <a:off x="236537" y="5643777"/>
            <a:ext cx="3063659" cy="393368"/>
            <a:chOff x="147743" y="5565448"/>
            <a:chExt cx="4084879" cy="524490"/>
          </a:xfrm>
        </p:grpSpPr>
        <p:cxnSp>
          <p:nvCxnSpPr>
            <p:cNvPr id="13" name="Straight Connector 12"/>
            <p:cNvCxnSpPr/>
            <p:nvPr/>
          </p:nvCxnSpPr>
          <p:spPr>
            <a:xfrm flipV="1">
              <a:off x="663467" y="5565451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963985" y="5565450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1255150" y="5565449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1543487" y="5565449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1826168" y="5565448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2117333" y="5569046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2409934" y="5569314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2716108" y="5571801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3016626" y="5571800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3317316" y="5571799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3615178" y="5571799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V="1">
              <a:off x="3897859" y="5571798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147743" y="5797550"/>
              <a:ext cx="4084879" cy="2923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25" dirty="0">
                  <a:latin typeface="+mj-lt"/>
                </a:rPr>
                <a:t>          </a:t>
              </a:r>
              <a:r>
                <a:rPr lang="en-US" sz="825" b="1" dirty="0">
                  <a:latin typeface="+mj-lt"/>
                </a:rPr>
                <a:t>M1</a:t>
              </a:r>
              <a:r>
                <a:rPr lang="en-US" sz="825" dirty="0">
                  <a:latin typeface="+mj-lt"/>
                </a:rPr>
                <a:t>    M2    M3   M4   M5   M6   M7  M8    M9   M10  M11 M12</a:t>
              </a:r>
            </a:p>
          </p:txBody>
        </p:sp>
      </p:grpSp>
      <p:cxnSp>
        <p:nvCxnSpPr>
          <p:cNvPr id="26" name="Straight Connector 25"/>
          <p:cNvCxnSpPr/>
          <p:nvPr/>
        </p:nvCxnSpPr>
        <p:spPr>
          <a:xfrm flipV="1">
            <a:off x="3489773" y="5645560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3715161" y="5645559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3933535" y="5645558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4149788" y="5645558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4361798" y="5645558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4580172" y="5648256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4799623" y="5648457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5029253" y="5650322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5254642" y="5650322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5473016" y="5650321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5703556" y="5650321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141713" y="5825220"/>
            <a:ext cx="2823209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25" b="1" dirty="0">
                <a:latin typeface="+mj-lt"/>
              </a:rPr>
              <a:t>M1 </a:t>
            </a:r>
            <a:r>
              <a:rPr lang="en-US" sz="825" dirty="0">
                <a:latin typeface="+mj-lt"/>
              </a:rPr>
              <a:t>   M2    M3   M4   M5   M6   M7  M8    M9   M10  M11 M12</a:t>
            </a: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5958681" y="5646675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6188312" y="5643778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6413700" y="5643777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6632074" y="5643776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6848327" y="5643776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7060337" y="5643776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7278711" y="5646474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7498162" y="5646675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7727792" y="5648540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7953181" y="5648540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8178698" y="5648539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8402095" y="5648539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830094" y="5817852"/>
            <a:ext cx="2823209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25" b="1" dirty="0">
                <a:latin typeface="+mj-lt"/>
              </a:rPr>
              <a:t>M1</a:t>
            </a:r>
            <a:r>
              <a:rPr lang="en-US" sz="825" dirty="0">
                <a:latin typeface="+mj-lt"/>
              </a:rPr>
              <a:t>    M2    M3   M4   M5   M6   M7  M8    M9   M10  M11 M12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63300" y="5013178"/>
            <a:ext cx="736480" cy="509050"/>
          </a:xfrm>
          <a:prstGeom prst="round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/>
              <a:t>Initiation of </a:t>
            </a:r>
            <a:r>
              <a:rPr lang="en-US" sz="1050" dirty="0" smtClean="0"/>
              <a:t>ART</a:t>
            </a:r>
            <a:endParaRPr lang="en-US" sz="1050" dirty="0"/>
          </a:p>
        </p:txBody>
      </p:sp>
      <p:sp>
        <p:nvSpPr>
          <p:cNvPr id="52" name="Rounded Rectangle 51"/>
          <p:cNvSpPr/>
          <p:nvPr/>
        </p:nvSpPr>
        <p:spPr>
          <a:xfrm>
            <a:off x="6105377" y="2540123"/>
            <a:ext cx="742950" cy="509050"/>
          </a:xfrm>
          <a:prstGeom prst="round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/>
              <a:t>Maintain current regimen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6984842" y="2529690"/>
            <a:ext cx="742950" cy="50905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Switch to 2</a:t>
            </a:r>
            <a:r>
              <a:rPr lang="en-US" sz="1050" baseline="30000" dirty="0"/>
              <a:t>nd</a:t>
            </a:r>
            <a:r>
              <a:rPr lang="en-US" sz="1050" dirty="0"/>
              <a:t> line</a:t>
            </a:r>
          </a:p>
        </p:txBody>
      </p:sp>
      <p:sp>
        <p:nvSpPr>
          <p:cNvPr id="54" name="Regular Pentagon 53"/>
          <p:cNvSpPr/>
          <p:nvPr/>
        </p:nvSpPr>
        <p:spPr>
          <a:xfrm>
            <a:off x="5978815" y="3716140"/>
            <a:ext cx="579464" cy="576956"/>
          </a:xfrm>
          <a:prstGeom prst="pent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VL</a:t>
            </a:r>
          </a:p>
        </p:txBody>
      </p:sp>
      <p:sp>
        <p:nvSpPr>
          <p:cNvPr id="55" name="Regular Pentagon 54"/>
          <p:cNvSpPr/>
          <p:nvPr/>
        </p:nvSpPr>
        <p:spPr>
          <a:xfrm>
            <a:off x="7271714" y="3699214"/>
            <a:ext cx="579464" cy="576956"/>
          </a:xfrm>
          <a:prstGeom prst="pent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VL</a:t>
            </a:r>
          </a:p>
        </p:txBody>
      </p:sp>
      <p:sp>
        <p:nvSpPr>
          <p:cNvPr id="56" name="Regular Pentagon 55"/>
          <p:cNvSpPr/>
          <p:nvPr/>
        </p:nvSpPr>
        <p:spPr>
          <a:xfrm>
            <a:off x="6649782" y="3706341"/>
            <a:ext cx="579464" cy="576956"/>
          </a:xfrm>
          <a:prstGeom prst="pent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VL</a:t>
            </a:r>
          </a:p>
        </p:txBody>
      </p:sp>
      <p:sp>
        <p:nvSpPr>
          <p:cNvPr id="57" name="Hexagon 56"/>
          <p:cNvSpPr/>
          <p:nvPr/>
        </p:nvSpPr>
        <p:spPr>
          <a:xfrm>
            <a:off x="7837182" y="2496887"/>
            <a:ext cx="1129826" cy="528426"/>
          </a:xfrm>
          <a:prstGeom prst="hexagon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Adherence Counseling</a:t>
            </a:r>
            <a:endParaRPr lang="en-US" sz="1100" dirty="0"/>
          </a:p>
        </p:txBody>
      </p:sp>
      <p:sp>
        <p:nvSpPr>
          <p:cNvPr id="58" name="Regular Pentagon 57"/>
          <p:cNvSpPr/>
          <p:nvPr/>
        </p:nvSpPr>
        <p:spPr>
          <a:xfrm>
            <a:off x="7870385" y="3688282"/>
            <a:ext cx="579464" cy="576956"/>
          </a:xfrm>
          <a:prstGeom prst="pent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VL</a:t>
            </a:r>
          </a:p>
        </p:txBody>
      </p:sp>
    </p:spTree>
    <p:extLst>
      <p:ext uri="{BB962C8B-B14F-4D97-AF65-F5344CB8AC3E}">
        <p14:creationId xmlns:p14="http://schemas.microsoft.com/office/powerpoint/2010/main" val="3474258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-0.49792 0.1682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896" y="8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22222E-6 L -0.38646 0.1481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323" y="7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59259E-6 L -0.42534 0.1770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267" y="8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81481E-6 L -0.47812 0.1532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06" y="7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0.04491 L -0.51267 0.1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642" y="97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48148E-6 L -0.42066 0.1770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42" y="8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48148E-6 L -0.2776 0.162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89" y="8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59259E-6 L -0.20833 0.32361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17" y="16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11111E-6 L -0.19097 0.1826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49" y="9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52" grpId="0" animBg="1"/>
      <p:bldP spid="54" grpId="0" animBg="1"/>
      <p:bldP spid="55" grpId="0" animBg="1"/>
      <p:bldP spid="56" grpId="0" animBg="1"/>
      <p:bldP spid="57" grpId="0" animBg="1"/>
      <p:bldP spid="5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-99392"/>
            <a:ext cx="8496944" cy="1143000"/>
          </a:xfrm>
        </p:spPr>
        <p:txBody>
          <a:bodyPr/>
          <a:lstStyle/>
          <a:p>
            <a:r>
              <a:rPr lang="en-GB" altLang="en-US" sz="3600" dirty="0"/>
              <a:t>Applying the National Viral Load Algorithm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08720"/>
            <a:ext cx="8509808" cy="1292539"/>
          </a:xfrm>
        </p:spPr>
        <p:txBody>
          <a:bodyPr/>
          <a:lstStyle/>
          <a:p>
            <a:pPr marL="0" indent="0">
              <a:buNone/>
            </a:pPr>
            <a:r>
              <a:rPr lang="en-US" sz="1600" b="1" u="sng" dirty="0" smtClean="0">
                <a:solidFill>
                  <a:srgbClr val="C00000"/>
                </a:solidFill>
              </a:rPr>
              <a:t>Scenario C</a:t>
            </a:r>
            <a:r>
              <a:rPr lang="en-US" sz="1600" dirty="0" smtClean="0"/>
              <a:t> - A 15 </a:t>
            </a:r>
            <a:r>
              <a:rPr lang="en-US" sz="1600" dirty="0"/>
              <a:t>year old </a:t>
            </a:r>
            <a:r>
              <a:rPr lang="en-US" sz="1600" dirty="0" smtClean="0"/>
              <a:t>female patient </a:t>
            </a:r>
            <a:r>
              <a:rPr lang="en-US" sz="1600" dirty="0"/>
              <a:t>had </a:t>
            </a:r>
            <a:r>
              <a:rPr lang="en-US" sz="1600" dirty="0" smtClean="0"/>
              <a:t>her </a:t>
            </a:r>
            <a:r>
              <a:rPr lang="en-US" sz="1600" dirty="0"/>
              <a:t>first viral load test </a:t>
            </a:r>
            <a:r>
              <a:rPr lang="en-US" sz="1600" dirty="0" smtClean="0"/>
              <a:t>performed after 6 months on ART.  </a:t>
            </a:r>
            <a:r>
              <a:rPr lang="en-US" sz="1600" dirty="0"/>
              <a:t>The result </a:t>
            </a:r>
            <a:r>
              <a:rPr lang="en-US" sz="1600" dirty="0" smtClean="0"/>
              <a:t>was </a:t>
            </a:r>
            <a:r>
              <a:rPr lang="en-US" sz="1600" b="1" dirty="0" smtClean="0"/>
              <a:t>150,000</a:t>
            </a:r>
            <a:r>
              <a:rPr lang="en-US" sz="1600" dirty="0" smtClean="0"/>
              <a:t> copies/ml. What should be the next steps? Assuming another Viral Load test was ordered </a:t>
            </a:r>
            <a:r>
              <a:rPr lang="en-US" sz="1600" dirty="0"/>
              <a:t>according to </a:t>
            </a:r>
            <a:r>
              <a:rPr lang="en-US" sz="1600" dirty="0" smtClean="0"/>
              <a:t>the national algorithm and the result was </a:t>
            </a:r>
            <a:r>
              <a:rPr lang="en-US" sz="1600" b="1" dirty="0" smtClean="0"/>
              <a:t>10,000</a:t>
            </a:r>
            <a:r>
              <a:rPr lang="en-US" sz="1600" dirty="0" smtClean="0"/>
              <a:t> copies/ml. what </a:t>
            </a:r>
            <a:r>
              <a:rPr lang="en-US" sz="1600" dirty="0"/>
              <a:t>should be</a:t>
            </a:r>
            <a:r>
              <a:rPr lang="en-US" sz="1600" dirty="0" smtClean="0"/>
              <a:t> the next steps? When should the next Viral Load test be? Select the appropriate cut-outs and map the scenario.</a:t>
            </a:r>
            <a:endParaRPr lang="en-US" sz="16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091541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GB" smtClean="0"/>
              <a:t>Field Pilot version-DRAFT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091541"/>
            <a:ext cx="2133600" cy="365125"/>
          </a:xfrm>
        </p:spPr>
        <p:txBody>
          <a:bodyPr/>
          <a:lstStyle/>
          <a:p>
            <a:pPr>
              <a:defRPr/>
            </a:pPr>
            <a:fld id="{860C3E41-94A6-4AD7-8E3E-000F5AC45639}" type="slidenum">
              <a:rPr lang="en-GB" altLang="en-US" smtClean="0"/>
              <a:pPr>
                <a:defRPr/>
              </a:pPr>
              <a:t>12</a:t>
            </a:fld>
            <a:endParaRPr lang="en-GB" altLang="en-US"/>
          </a:p>
        </p:txBody>
      </p:sp>
      <p:pic>
        <p:nvPicPr>
          <p:cNvPr id="60" name="Picture 5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504056" cy="498175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8" name="Oval 7"/>
          <p:cNvSpPr/>
          <p:nvPr/>
        </p:nvSpPr>
        <p:spPr>
          <a:xfrm>
            <a:off x="7968214" y="3121968"/>
            <a:ext cx="1013667" cy="535781"/>
          </a:xfrm>
          <a:prstGeom prst="ellipse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&gt;1,000 copies/ml</a:t>
            </a:r>
          </a:p>
        </p:txBody>
      </p:sp>
      <p:sp>
        <p:nvSpPr>
          <p:cNvPr id="9" name="Oval 8"/>
          <p:cNvSpPr/>
          <p:nvPr/>
        </p:nvSpPr>
        <p:spPr>
          <a:xfrm>
            <a:off x="6915827" y="3145850"/>
            <a:ext cx="1013667" cy="535781"/>
          </a:xfrm>
          <a:prstGeom prst="ellipse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&gt;1,000 copies/ml</a:t>
            </a:r>
          </a:p>
        </p:txBody>
      </p:sp>
      <p:sp>
        <p:nvSpPr>
          <p:cNvPr id="10" name="Oval 9"/>
          <p:cNvSpPr/>
          <p:nvPr/>
        </p:nvSpPr>
        <p:spPr>
          <a:xfrm>
            <a:off x="4791695" y="3181226"/>
            <a:ext cx="1013667" cy="535781"/>
          </a:xfrm>
          <a:prstGeom prst="ellipse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&lt;1,000 copies/ml</a:t>
            </a:r>
          </a:p>
        </p:txBody>
      </p:sp>
      <p:sp>
        <p:nvSpPr>
          <p:cNvPr id="11" name="Oval 10"/>
          <p:cNvSpPr/>
          <p:nvPr/>
        </p:nvSpPr>
        <p:spPr>
          <a:xfrm>
            <a:off x="5882801" y="3162757"/>
            <a:ext cx="1013667" cy="535781"/>
          </a:xfrm>
          <a:prstGeom prst="ellipse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&lt;1,000 copies/ml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478631" y="5400677"/>
            <a:ext cx="8519636" cy="519248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3267498" y="5646474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236537" y="5643777"/>
            <a:ext cx="3063659" cy="393368"/>
            <a:chOff x="147743" y="5565448"/>
            <a:chExt cx="4084879" cy="524490"/>
          </a:xfrm>
        </p:grpSpPr>
        <p:cxnSp>
          <p:nvCxnSpPr>
            <p:cNvPr id="15" name="Straight Connector 14"/>
            <p:cNvCxnSpPr/>
            <p:nvPr/>
          </p:nvCxnSpPr>
          <p:spPr>
            <a:xfrm flipV="1">
              <a:off x="663467" y="5565451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963985" y="5565450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1255150" y="5565449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1543487" y="5565449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1826168" y="5565448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2117333" y="5569046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2409934" y="5569314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2716108" y="5571801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3016626" y="5571800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V="1">
              <a:off x="3317316" y="5571799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3615178" y="5571799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3897859" y="5571798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147743" y="5797550"/>
              <a:ext cx="4084879" cy="2923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25" dirty="0">
                  <a:latin typeface="+mj-lt"/>
                </a:rPr>
                <a:t>          </a:t>
              </a:r>
              <a:r>
                <a:rPr lang="en-US" sz="825" b="1" dirty="0">
                  <a:latin typeface="+mj-lt"/>
                </a:rPr>
                <a:t>M1</a:t>
              </a:r>
              <a:r>
                <a:rPr lang="en-US" sz="825" dirty="0">
                  <a:latin typeface="+mj-lt"/>
                </a:rPr>
                <a:t>    M2    M3   M4   M5   M6   M7  M8    M9   M10  M11 M12</a:t>
              </a:r>
            </a:p>
          </p:txBody>
        </p:sp>
      </p:grpSp>
      <p:cxnSp>
        <p:nvCxnSpPr>
          <p:cNvPr id="28" name="Straight Connector 27"/>
          <p:cNvCxnSpPr/>
          <p:nvPr/>
        </p:nvCxnSpPr>
        <p:spPr>
          <a:xfrm flipV="1">
            <a:off x="3489773" y="5645560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3715161" y="5645559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3933535" y="5645558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4149788" y="5645558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4361798" y="5645558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4580172" y="5648256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4799623" y="5648457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5029253" y="5650322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5254642" y="5650322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5473016" y="5650321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5703556" y="5650321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141713" y="5825220"/>
            <a:ext cx="2823209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25" b="1" dirty="0">
                <a:latin typeface="+mj-lt"/>
              </a:rPr>
              <a:t>M1 </a:t>
            </a:r>
            <a:r>
              <a:rPr lang="en-US" sz="825" dirty="0">
                <a:latin typeface="+mj-lt"/>
              </a:rPr>
              <a:t>   M2    M3   M4   M5   M6   M7  M8    M9   M10  M11 M12</a:t>
            </a:r>
          </a:p>
        </p:txBody>
      </p:sp>
      <p:cxnSp>
        <p:nvCxnSpPr>
          <p:cNvPr id="40" name="Straight Connector 39"/>
          <p:cNvCxnSpPr/>
          <p:nvPr/>
        </p:nvCxnSpPr>
        <p:spPr>
          <a:xfrm flipV="1">
            <a:off x="5958681" y="5646675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6188312" y="5643778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6413700" y="5643777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6632074" y="5643776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6848327" y="5643776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7060337" y="5643776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7278711" y="5646474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7498162" y="5646675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7727792" y="5648540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7953181" y="5648540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8178698" y="5648539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8402095" y="5648539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5830094" y="5817852"/>
            <a:ext cx="2823209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25" b="1" dirty="0">
                <a:latin typeface="+mj-lt"/>
              </a:rPr>
              <a:t>M1</a:t>
            </a:r>
            <a:r>
              <a:rPr lang="en-US" sz="825" dirty="0">
                <a:latin typeface="+mj-lt"/>
              </a:rPr>
              <a:t>    M2    M3   M4   M5   M6   M7  M8    M9   M10  M11 M12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63300" y="5013178"/>
            <a:ext cx="736480" cy="509050"/>
          </a:xfrm>
          <a:prstGeom prst="round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/>
              <a:t>Initiation of </a:t>
            </a:r>
            <a:r>
              <a:rPr lang="en-US" sz="1050" dirty="0" smtClean="0"/>
              <a:t>ART</a:t>
            </a:r>
            <a:endParaRPr lang="en-US" sz="1050" dirty="0"/>
          </a:p>
        </p:txBody>
      </p:sp>
      <p:sp>
        <p:nvSpPr>
          <p:cNvPr id="54" name="Rounded Rectangle 53"/>
          <p:cNvSpPr/>
          <p:nvPr/>
        </p:nvSpPr>
        <p:spPr>
          <a:xfrm>
            <a:off x="6105377" y="2540123"/>
            <a:ext cx="742950" cy="509050"/>
          </a:xfrm>
          <a:prstGeom prst="round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/>
              <a:t>Maintain current regimen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6984842" y="2529690"/>
            <a:ext cx="742950" cy="50905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Switch to 2</a:t>
            </a:r>
            <a:r>
              <a:rPr lang="en-US" sz="1050" baseline="30000" dirty="0"/>
              <a:t>nd</a:t>
            </a:r>
            <a:r>
              <a:rPr lang="en-US" sz="1050" dirty="0"/>
              <a:t> line</a:t>
            </a:r>
          </a:p>
        </p:txBody>
      </p:sp>
      <p:sp>
        <p:nvSpPr>
          <p:cNvPr id="56" name="Regular Pentagon 55"/>
          <p:cNvSpPr/>
          <p:nvPr/>
        </p:nvSpPr>
        <p:spPr>
          <a:xfrm>
            <a:off x="5978815" y="3716140"/>
            <a:ext cx="579464" cy="576956"/>
          </a:xfrm>
          <a:prstGeom prst="pent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VL</a:t>
            </a:r>
          </a:p>
        </p:txBody>
      </p:sp>
      <p:sp>
        <p:nvSpPr>
          <p:cNvPr id="57" name="Regular Pentagon 56"/>
          <p:cNvSpPr/>
          <p:nvPr/>
        </p:nvSpPr>
        <p:spPr>
          <a:xfrm>
            <a:off x="7271714" y="3699214"/>
            <a:ext cx="579464" cy="576956"/>
          </a:xfrm>
          <a:prstGeom prst="pent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VL</a:t>
            </a:r>
          </a:p>
        </p:txBody>
      </p:sp>
      <p:sp>
        <p:nvSpPr>
          <p:cNvPr id="58" name="Regular Pentagon 57"/>
          <p:cNvSpPr/>
          <p:nvPr/>
        </p:nvSpPr>
        <p:spPr>
          <a:xfrm>
            <a:off x="6649782" y="3706341"/>
            <a:ext cx="579464" cy="576956"/>
          </a:xfrm>
          <a:prstGeom prst="pent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VL</a:t>
            </a:r>
          </a:p>
        </p:txBody>
      </p:sp>
      <p:sp>
        <p:nvSpPr>
          <p:cNvPr id="61" name="Hexagon 60"/>
          <p:cNvSpPr/>
          <p:nvPr/>
        </p:nvSpPr>
        <p:spPr>
          <a:xfrm>
            <a:off x="7837182" y="2496887"/>
            <a:ext cx="1129826" cy="528426"/>
          </a:xfrm>
          <a:prstGeom prst="hexagon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Adherence Counseling</a:t>
            </a:r>
            <a:endParaRPr lang="en-US" sz="1100" dirty="0"/>
          </a:p>
        </p:txBody>
      </p:sp>
      <p:sp>
        <p:nvSpPr>
          <p:cNvPr id="62" name="Regular Pentagon 61"/>
          <p:cNvSpPr/>
          <p:nvPr/>
        </p:nvSpPr>
        <p:spPr>
          <a:xfrm>
            <a:off x="7870385" y="3688282"/>
            <a:ext cx="579464" cy="576956"/>
          </a:xfrm>
          <a:prstGeom prst="pent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VL</a:t>
            </a:r>
          </a:p>
        </p:txBody>
      </p:sp>
    </p:spTree>
    <p:extLst>
      <p:ext uri="{BB962C8B-B14F-4D97-AF65-F5344CB8AC3E}">
        <p14:creationId xmlns:p14="http://schemas.microsoft.com/office/powerpoint/2010/main" val="17043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-0.49792 0.178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896" y="8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81481E-6 L -0.62413 0.1703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15" y="8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3.7037E-6 L -0.68246 0.1960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132" y="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59259E-6 L -0.49774 0.1800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896" y="90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2.96296E-6 L -0.64098 0.1733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049" y="8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48148E-6 L -0.44722 0.2025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361" y="10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0.00602 L -0.42066 0.1807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42" y="8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55" grpId="0" animBg="1"/>
      <p:bldP spid="56" grpId="0" animBg="1"/>
      <p:bldP spid="57" grpId="0" animBg="1"/>
      <p:bldP spid="58" grpId="0" animBg="1"/>
      <p:bldP spid="6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Choosing the appropriate course of action given a patient’s viral load result</a:t>
            </a:r>
            <a:endParaRPr lang="en-GB" altLang="en-US" dirty="0" smtClean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1240C-2856-4852-B8BD-08B482D7DC85}" type="slidenum">
              <a:rPr lang="en-GB" altLang="en-US" smtClean="0"/>
              <a:pPr>
                <a:defRPr/>
              </a:pPr>
              <a:t>13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43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F2F5F08-D56B-429B-95B1-968E2C35DEE4}" type="slidenum">
              <a:rPr lang="en-GB" altLang="en-US" sz="14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GB" altLang="en-US" sz="1400" dirty="0">
              <a:solidFill>
                <a:srgbClr val="898989"/>
              </a:solidFill>
            </a:endParaRPr>
          </a:p>
        </p:txBody>
      </p:sp>
      <p:sp>
        <p:nvSpPr>
          <p:cNvPr id="32773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rgbClr val="898989"/>
                </a:solidFill>
                <a:cs typeface="Arial" panose="020B0604020202020204" pitchFamily="34" charset="0"/>
              </a:rPr>
              <a:t>Field Pilot version-DRAFT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4714"/>
            <a:ext cx="8229600" cy="1143000"/>
          </a:xfrm>
        </p:spPr>
        <p:txBody>
          <a:bodyPr/>
          <a:lstStyle/>
          <a:p>
            <a:r>
              <a:rPr lang="en-GB" altLang="en-US" dirty="0">
                <a:solidFill>
                  <a:srgbClr val="FF0000"/>
                </a:solidFill>
              </a:rPr>
              <a:t>All</a:t>
            </a:r>
            <a:r>
              <a:rPr lang="en-GB" altLang="en-US" dirty="0"/>
              <a:t> viral loads </a:t>
            </a:r>
            <a:r>
              <a:rPr lang="en-GB" altLang="en-US" dirty="0">
                <a:solidFill>
                  <a:srgbClr val="FF0000"/>
                </a:solidFill>
              </a:rPr>
              <a:t>&gt; 1,000 </a:t>
            </a:r>
            <a:r>
              <a:rPr lang="en-GB" altLang="en-US" dirty="0"/>
              <a:t>copies/ml need further investigation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5973"/>
            <a:ext cx="8229600" cy="4007284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ZA" altLang="en-US" dirty="0" smtClean="0">
                <a:solidFill>
                  <a:srgbClr val="FF0000"/>
                </a:solidFill>
              </a:rPr>
              <a:t>Discuss: Which </a:t>
            </a:r>
            <a:r>
              <a:rPr lang="en-ZA" altLang="en-US" dirty="0">
                <a:solidFill>
                  <a:srgbClr val="FF0000"/>
                </a:solidFill>
              </a:rPr>
              <a:t>of these is the MOST COMMON</a:t>
            </a:r>
            <a:r>
              <a:rPr lang="en-ZA" altLang="en-US" dirty="0" smtClean="0">
                <a:solidFill>
                  <a:srgbClr val="FF0000"/>
                </a:solidFill>
              </a:rPr>
              <a:t>?</a:t>
            </a:r>
          </a:p>
          <a:p>
            <a:pPr marL="0" indent="0">
              <a:buNone/>
              <a:defRPr/>
            </a:pPr>
            <a:endParaRPr lang="en-ZA" altLang="en-US" sz="1200" dirty="0" smtClean="0"/>
          </a:p>
          <a:p>
            <a:pPr>
              <a:defRPr/>
            </a:pPr>
            <a:r>
              <a:rPr lang="en-ZA" altLang="en-US" i="1" dirty="0" smtClean="0"/>
              <a:t>Poor Adherence</a:t>
            </a:r>
            <a:r>
              <a:rPr lang="en-ZA" altLang="en-US" dirty="0" smtClean="0"/>
              <a:t>: current </a:t>
            </a:r>
            <a:r>
              <a:rPr lang="en-ZA" altLang="en-US" dirty="0"/>
              <a:t>ARV regimen could still work, but the patient is not taking it </a:t>
            </a:r>
            <a:r>
              <a:rPr lang="en-ZA" altLang="en-US" dirty="0" smtClean="0"/>
              <a:t>properly</a:t>
            </a:r>
            <a:endParaRPr lang="en-ZA" altLang="en-US" dirty="0"/>
          </a:p>
          <a:p>
            <a:pPr>
              <a:lnSpc>
                <a:spcPts val="2000"/>
              </a:lnSpc>
              <a:defRPr/>
            </a:pPr>
            <a:endParaRPr lang="en-ZA" altLang="en-US" dirty="0"/>
          </a:p>
          <a:p>
            <a:pPr>
              <a:defRPr/>
            </a:pPr>
            <a:r>
              <a:rPr lang="en-ZA" altLang="en-US" i="1" dirty="0" smtClean="0"/>
              <a:t>Resistance</a:t>
            </a:r>
            <a:r>
              <a:rPr lang="en-ZA" altLang="en-US" dirty="0" smtClean="0"/>
              <a:t> </a:t>
            </a:r>
            <a:r>
              <a:rPr lang="en-ZA" altLang="en-US" dirty="0"/>
              <a:t>or </a:t>
            </a:r>
            <a:r>
              <a:rPr lang="en-ZA" altLang="en-US" i="1" dirty="0" smtClean="0"/>
              <a:t>Treatment Failure</a:t>
            </a:r>
            <a:r>
              <a:rPr lang="en-ZA" altLang="en-US" dirty="0" smtClean="0"/>
              <a:t>: current </a:t>
            </a:r>
            <a:r>
              <a:rPr lang="en-ZA" altLang="en-US" dirty="0"/>
              <a:t>ARV regimen is no longer working 	</a:t>
            </a:r>
            <a:endParaRPr lang="en-ZA" altLang="en-US" dirty="0" smtClean="0"/>
          </a:p>
          <a:p>
            <a:pPr marL="0" indent="0" algn="ctr">
              <a:buNone/>
              <a:defRPr/>
            </a:pPr>
            <a:endParaRPr lang="en-ZA" altLang="en-US" sz="1200" dirty="0" smtClean="0">
              <a:solidFill>
                <a:srgbClr val="FF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719572" y="2564904"/>
            <a:ext cx="7704856" cy="165618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274638"/>
            <a:ext cx="8712968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dirty="0" smtClean="0">
                <a:cs typeface="+mj-cs"/>
              </a:rPr>
              <a:t>Reasons for Viral Load </a:t>
            </a:r>
            <a:r>
              <a:rPr lang="en-US" altLang="en-US" dirty="0" smtClean="0">
                <a:solidFill>
                  <a:srgbClr val="FF0000"/>
                </a:solidFill>
                <a:cs typeface="+mj-cs"/>
              </a:rPr>
              <a:t>&gt;1,000 </a:t>
            </a:r>
            <a:r>
              <a:rPr lang="en-US" altLang="en-US" dirty="0" smtClean="0">
                <a:cs typeface="+mj-cs"/>
              </a:rPr>
              <a:t>copies/mL</a:t>
            </a:r>
            <a:endParaRPr lang="en-GB" altLang="en-US" dirty="0" smtClean="0">
              <a:cs typeface="+mj-cs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313"/>
            <a:ext cx="8229600" cy="792559"/>
          </a:xfrm>
        </p:spPr>
        <p:txBody>
          <a:bodyPr/>
          <a:lstStyle/>
          <a:p>
            <a:pPr marL="0" indent="0" algn="ctr">
              <a:lnSpc>
                <a:spcPct val="80000"/>
              </a:lnSpc>
              <a:buNone/>
            </a:pPr>
            <a:r>
              <a:rPr lang="en-GB" altLang="en-US" sz="2700" dirty="0" smtClean="0">
                <a:solidFill>
                  <a:srgbClr val="FF0000"/>
                </a:solidFill>
              </a:rPr>
              <a:t>Discuss: What are possible reasons for </a:t>
            </a:r>
            <a:r>
              <a:rPr lang="en-GB" altLang="en-US" sz="2700" i="1" dirty="0">
                <a:solidFill>
                  <a:srgbClr val="FF0000"/>
                </a:solidFill>
              </a:rPr>
              <a:t>R</a:t>
            </a:r>
            <a:r>
              <a:rPr lang="en-GB" altLang="en-US" sz="2700" i="1" dirty="0" smtClean="0">
                <a:solidFill>
                  <a:srgbClr val="FF0000"/>
                </a:solidFill>
              </a:rPr>
              <a:t>esistance</a:t>
            </a:r>
            <a:r>
              <a:rPr lang="en-GB" altLang="en-US" sz="2700" dirty="0" smtClean="0">
                <a:solidFill>
                  <a:srgbClr val="FF0000"/>
                </a:solidFill>
              </a:rPr>
              <a:t> or </a:t>
            </a:r>
            <a:r>
              <a:rPr lang="en-GB" altLang="en-US" sz="2700" i="1" dirty="0">
                <a:solidFill>
                  <a:srgbClr val="FF0000"/>
                </a:solidFill>
              </a:rPr>
              <a:t>T</a:t>
            </a:r>
            <a:r>
              <a:rPr lang="en-GB" altLang="en-US" sz="2700" i="1" dirty="0" smtClean="0">
                <a:solidFill>
                  <a:srgbClr val="FF0000"/>
                </a:solidFill>
              </a:rPr>
              <a:t>reatment Failure?</a:t>
            </a:r>
            <a:endParaRPr lang="en-GB" altLang="en-US" sz="2700" dirty="0" smtClean="0">
              <a:solidFill>
                <a:srgbClr val="FF0000"/>
              </a:solidFill>
            </a:endParaRPr>
          </a:p>
          <a:p>
            <a:pPr marL="971550" lvl="1" indent="-514350">
              <a:lnSpc>
                <a:spcPct val="80000"/>
              </a:lnSpc>
              <a:buFont typeface="Calibri" panose="020F0502020204030204" pitchFamily="34" charset="0"/>
              <a:buAutoNum type="arabicPeriod"/>
            </a:pPr>
            <a:endParaRPr lang="en-GB" altLang="en-US" sz="1200" dirty="0" smtClean="0"/>
          </a:p>
        </p:txBody>
      </p:sp>
      <p:sp>
        <p:nvSpPr>
          <p:cNvPr id="38917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rgbClr val="898989"/>
                </a:solidFill>
                <a:cs typeface="Arial" panose="020B0604020202020204" pitchFamily="34" charset="0"/>
              </a:rPr>
              <a:t>Field Pilot version-DRAFT</a:t>
            </a:r>
          </a:p>
        </p:txBody>
      </p:sp>
      <p:sp>
        <p:nvSpPr>
          <p:cNvPr id="38916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97566E2-3A14-49EA-9100-33802D8ED903}" type="slidenum">
              <a:rPr lang="en-GB" altLang="en-US" sz="14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GB" altLang="en-US" sz="1400" dirty="0">
              <a:solidFill>
                <a:srgbClr val="898989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57200" y="2276871"/>
            <a:ext cx="8229600" cy="39620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71550" lvl="1" indent="-514350">
              <a:lnSpc>
                <a:spcPct val="80000"/>
              </a:lnSpc>
              <a:buFont typeface="Calibri" panose="020F0502020204030204" pitchFamily="34" charset="0"/>
              <a:buAutoNum type="arabicPeriod"/>
            </a:pPr>
            <a:endParaRPr lang="en-GB" altLang="en-US" sz="1200" dirty="0" smtClean="0"/>
          </a:p>
          <a:p>
            <a:pPr lvl="1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GB" altLang="en-US" sz="2400" dirty="0" smtClean="0"/>
              <a:t>Drug interactions causing sub-therapeutic levels of ARVs e.g., rifampicin</a:t>
            </a:r>
            <a:r>
              <a:rPr lang="en-US" altLang="en-US" sz="2400" dirty="0" smtClean="0"/>
              <a:t>, traditional medicines, anti-epileptics (any enzyme-inducing drug)</a:t>
            </a:r>
            <a:endParaRPr lang="en-GB" altLang="en-US" sz="2400" dirty="0" smtClean="0"/>
          </a:p>
          <a:p>
            <a:pPr lvl="1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GB" altLang="en-US" sz="2400" dirty="0" smtClean="0"/>
              <a:t>GI intolerance leading to sub-therapeutic levels of ARVs (i.e., chronic diarrhoea or vomiting)</a:t>
            </a:r>
          </a:p>
          <a:p>
            <a:pPr lvl="1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GB" altLang="en-US" sz="2400" dirty="0" smtClean="0"/>
              <a:t>Side effects—patient, therefore, not taking their drugs as prescribed</a:t>
            </a:r>
          </a:p>
          <a:p>
            <a:pPr lvl="1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GB" altLang="en-US" sz="2400" dirty="0" smtClean="0"/>
              <a:t>Previous exposure to ART</a:t>
            </a:r>
            <a:r>
              <a:rPr lang="en-US" altLang="en-US" sz="2400" dirty="0" smtClean="0"/>
              <a:t> (including PMTCT) resulting in pre-existing resistance</a:t>
            </a:r>
          </a:p>
          <a:p>
            <a:pPr lvl="1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GB" altLang="en-US" sz="2400" dirty="0" smtClean="0"/>
              <a:t>Not changing the ART dose according to weight change in </a:t>
            </a:r>
            <a:r>
              <a:rPr lang="en-GB" altLang="en-US" sz="2400" dirty="0" err="1" smtClean="0"/>
              <a:t>pediatric</a:t>
            </a:r>
            <a:r>
              <a:rPr lang="en-GB" altLang="en-US" sz="2400" dirty="0" smtClean="0"/>
              <a:t> patients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01364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dirty="0"/>
              <a:t>Reasons for Viral Load </a:t>
            </a:r>
            <a:r>
              <a:rPr lang="en-US" altLang="en-US" dirty="0">
                <a:solidFill>
                  <a:srgbClr val="FF0000"/>
                </a:solidFill>
              </a:rPr>
              <a:t>&gt;1,000 </a:t>
            </a:r>
            <a:r>
              <a:rPr lang="en-US" altLang="en-US" dirty="0"/>
              <a:t>copies/mL</a:t>
            </a:r>
            <a:endParaRPr lang="en-US" altLang="en-US" dirty="0" smtClean="0">
              <a:cs typeface="+mj-cs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720551"/>
          </a:xfrm>
        </p:spPr>
        <p:txBody>
          <a:bodyPr/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altLang="en-US" sz="2700" dirty="0" smtClean="0">
                <a:solidFill>
                  <a:srgbClr val="FF0000"/>
                </a:solidFill>
              </a:rPr>
              <a:t>Discuss: What are some Common Challenges leading to </a:t>
            </a:r>
            <a:r>
              <a:rPr lang="en-US" altLang="en-US" sz="2700" i="1" dirty="0" smtClean="0">
                <a:solidFill>
                  <a:srgbClr val="FF0000"/>
                </a:solidFill>
              </a:rPr>
              <a:t>Poor Adherence?</a:t>
            </a:r>
            <a:endParaRPr lang="en-US" altLang="en-US" sz="2700" dirty="0" smtClean="0">
              <a:solidFill>
                <a:srgbClr val="FF0000"/>
              </a:solidFill>
            </a:endParaRPr>
          </a:p>
          <a:p>
            <a:pPr marL="0" indent="0">
              <a:lnSpc>
                <a:spcPts val="600"/>
              </a:lnSpc>
              <a:buNone/>
            </a:pPr>
            <a:r>
              <a:rPr lang="en-US" altLang="en-US" sz="2700" b="1" dirty="0" smtClean="0"/>
              <a:t>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endParaRPr lang="en-US" altLang="en-US" sz="2400" dirty="0" smtClean="0"/>
          </a:p>
        </p:txBody>
      </p:sp>
      <p:sp>
        <p:nvSpPr>
          <p:cNvPr id="40965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rgbClr val="898989"/>
                </a:solidFill>
                <a:cs typeface="Arial" panose="020B0604020202020204" pitchFamily="34" charset="0"/>
              </a:rPr>
              <a:t>Field Pilot version-DRAFT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F320C56-3CC3-42ED-AE5E-A9B79401317B}" type="slidenum">
              <a:rPr lang="en-GB" altLang="en-US" sz="14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GB" altLang="en-US" sz="1400" dirty="0">
              <a:solidFill>
                <a:srgbClr val="898989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2492896"/>
            <a:ext cx="8229600" cy="37459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Economic barriers for accessing care </a:t>
            </a:r>
          </a:p>
          <a:p>
            <a:pPr lvl="1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Alcohol or drug abuse</a:t>
            </a:r>
          </a:p>
          <a:p>
            <a:pPr lvl="1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Feeling better, so they think they don’</a:t>
            </a:r>
            <a:r>
              <a:rPr lang="en-US" altLang="ja-JP" sz="2400" dirty="0" smtClean="0"/>
              <a:t>t need ART</a:t>
            </a:r>
          </a:p>
          <a:p>
            <a:pPr lvl="1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Pregnancy and breastfeeding mothers possible at high risk of poor adherence</a:t>
            </a:r>
          </a:p>
          <a:p>
            <a:pPr lvl="1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Changing guardian for pediatric ART care </a:t>
            </a:r>
          </a:p>
          <a:p>
            <a:pPr lvl="1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Side-effects causing patients to stop their medication</a:t>
            </a:r>
          </a:p>
          <a:p>
            <a:pPr lvl="1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Social instability (</a:t>
            </a:r>
            <a:r>
              <a:rPr lang="en-US" altLang="en-US" sz="2400" dirty="0" err="1" smtClean="0"/>
              <a:t>e.i.</a:t>
            </a:r>
            <a:r>
              <a:rPr lang="en-US" altLang="en-US" sz="2400" dirty="0" smtClean="0"/>
              <a:t>, homelessness, migratory populations, etc.)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936813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9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/>
          <a:lstStyle/>
          <a:p>
            <a:pPr>
              <a:lnSpc>
                <a:spcPts val="4000"/>
              </a:lnSpc>
            </a:pPr>
            <a:r>
              <a:rPr lang="en-GB" altLang="en-US" u="sng" dirty="0">
                <a:solidFill>
                  <a:srgbClr val="FF0000"/>
                </a:solidFill>
              </a:rPr>
              <a:t>All</a:t>
            </a:r>
            <a:r>
              <a:rPr lang="en-GB" altLang="en-US" dirty="0">
                <a:solidFill>
                  <a:srgbClr val="FF0000"/>
                </a:solidFill>
              </a:rPr>
              <a:t> </a:t>
            </a:r>
            <a:r>
              <a:rPr lang="en-GB" altLang="en-US" dirty="0" smtClean="0"/>
              <a:t>Viral loads </a:t>
            </a:r>
            <a:r>
              <a:rPr lang="en-GB" altLang="en-US" dirty="0">
                <a:solidFill>
                  <a:srgbClr val="FF0000"/>
                </a:solidFill>
              </a:rPr>
              <a:t>&gt; 1,000 </a:t>
            </a:r>
            <a:r>
              <a:rPr lang="en-GB" altLang="en-US" dirty="0"/>
              <a:t>copies/ml </a:t>
            </a:r>
            <a:r>
              <a:rPr lang="en-GB" altLang="en-US" dirty="0" smtClean="0"/>
              <a:t>require action</a:t>
            </a:r>
            <a:endParaRPr lang="en-US" altLang="en-US" dirty="0" smtClean="0"/>
          </a:p>
        </p:txBody>
      </p:sp>
      <p:sp>
        <p:nvSpPr>
          <p:cNvPr id="50178" name="Content Placeholder 2"/>
          <p:cNvSpPr>
            <a:spLocks noGrp="1"/>
          </p:cNvSpPr>
          <p:nvPr>
            <p:ph idx="1"/>
          </p:nvPr>
        </p:nvSpPr>
        <p:spPr>
          <a:xfrm>
            <a:off x="107504" y="1417638"/>
            <a:ext cx="8928992" cy="3019473"/>
          </a:xfrm>
        </p:spPr>
        <p:txBody>
          <a:bodyPr/>
          <a:lstStyle/>
          <a:p>
            <a:pPr marL="457200" lvl="1" indent="0">
              <a:buNone/>
            </a:pPr>
            <a:r>
              <a:rPr lang="en-US" altLang="en-US" sz="3200" dirty="0" smtClean="0">
                <a:solidFill>
                  <a:srgbClr val="FF0000"/>
                </a:solidFill>
              </a:rPr>
              <a:t>Discuss: What action should be taken by the: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200" b="1" dirty="0"/>
              <a:t>C</a:t>
            </a:r>
            <a:r>
              <a:rPr lang="en-US" altLang="en-US" sz="3200" b="1" dirty="0" smtClean="0"/>
              <a:t>linic?</a:t>
            </a:r>
          </a:p>
          <a:p>
            <a:pPr marL="1487488" lvl="2" indent="-630238"/>
            <a:r>
              <a:rPr lang="en-US" altLang="en-US" dirty="0" smtClean="0"/>
              <a:t>Flag patient’s record </a:t>
            </a:r>
          </a:p>
          <a:p>
            <a:pPr marL="1487488" lvl="2" indent="-630238"/>
            <a:r>
              <a:rPr lang="en-US" altLang="en-US" dirty="0" smtClean="0"/>
              <a:t>Follow-up with patient if missed adherence counseling or viral load testing</a:t>
            </a:r>
            <a:endParaRPr lang="en-US" alt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200" b="1" dirty="0"/>
              <a:t>C</a:t>
            </a:r>
            <a:r>
              <a:rPr lang="en-US" altLang="en-US" sz="3200" b="1" dirty="0" smtClean="0"/>
              <a:t>linician?</a:t>
            </a:r>
          </a:p>
          <a:p>
            <a:pPr marL="1487488" lvl="2" indent="-630238"/>
            <a:r>
              <a:rPr lang="en-US" altLang="en-US" dirty="0" smtClean="0"/>
              <a:t>Explore medical reasons impacting the patient’s adherence and counsel patient as needed</a:t>
            </a:r>
          </a:p>
          <a:p>
            <a:pPr marL="1487488" lvl="2" indent="-630238"/>
            <a:r>
              <a:rPr lang="en-US" altLang="en-US" dirty="0" smtClean="0"/>
              <a:t>Complete appropriate documentation </a:t>
            </a:r>
          </a:p>
          <a:p>
            <a:pPr marL="1487488" lvl="2" indent="-630238"/>
            <a:r>
              <a:rPr lang="en-US" altLang="en-US" dirty="0" smtClean="0"/>
              <a:t>Advise the patient on when to return for repeat viral load testing according to algorithm</a:t>
            </a:r>
            <a:endParaRPr lang="en-US" altLang="en-US" dirty="0"/>
          </a:p>
          <a:p>
            <a:pPr marL="1487488" lvl="2" indent="-630238">
              <a:buFont typeface="Wingdings" panose="05000000000000000000" pitchFamily="2" charset="2"/>
              <a:buChar char="§"/>
            </a:pPr>
            <a:endParaRPr lang="en-US" altLang="en-US" b="1" dirty="0"/>
          </a:p>
          <a:p>
            <a:pPr>
              <a:defRPr/>
            </a:pPr>
            <a:endParaRPr lang="en-ZA" altLang="en-US" dirty="0" smtClean="0"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ZA" altLang="en-US" dirty="0" smtClean="0">
              <a:cs typeface="+mn-cs"/>
            </a:endParaRPr>
          </a:p>
        </p:txBody>
      </p:sp>
      <p:sp>
        <p:nvSpPr>
          <p:cNvPr id="43012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6CE1B2-C894-4C9D-84BE-0FE94CF91D5F}" type="slidenum">
              <a:rPr lang="en-GB" altLang="en-US" sz="14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GB" altLang="en-US" sz="1400" dirty="0">
              <a:solidFill>
                <a:srgbClr val="898989"/>
              </a:solidFill>
            </a:endParaRPr>
          </a:p>
        </p:txBody>
      </p:sp>
      <p:sp>
        <p:nvSpPr>
          <p:cNvPr id="43013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dirty="0" smtClean="0">
                <a:solidFill>
                  <a:srgbClr val="898989"/>
                </a:solidFill>
                <a:cs typeface="Arial" panose="020B0604020202020204" pitchFamily="34" charset="0"/>
              </a:rPr>
              <a:t>Field Pilot version-DRAFT</a:t>
            </a:r>
          </a:p>
        </p:txBody>
      </p:sp>
    </p:spTree>
    <p:extLst>
      <p:ext uri="{BB962C8B-B14F-4D97-AF65-F5344CB8AC3E}">
        <p14:creationId xmlns:p14="http://schemas.microsoft.com/office/powerpoint/2010/main" val="1847088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0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0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4000"/>
              </a:lnSpc>
            </a:pPr>
            <a:r>
              <a:rPr lang="en-GB" altLang="en-US" u="sng" dirty="0">
                <a:solidFill>
                  <a:srgbClr val="FF0000"/>
                </a:solidFill>
              </a:rPr>
              <a:t>All</a:t>
            </a:r>
            <a:r>
              <a:rPr lang="en-GB" altLang="en-US" dirty="0">
                <a:solidFill>
                  <a:srgbClr val="FF0000"/>
                </a:solidFill>
              </a:rPr>
              <a:t> </a:t>
            </a:r>
            <a:r>
              <a:rPr lang="en-GB" altLang="en-US" dirty="0" smtClean="0"/>
              <a:t>Viral loads </a:t>
            </a:r>
            <a:r>
              <a:rPr lang="en-GB" altLang="en-US" dirty="0">
                <a:solidFill>
                  <a:srgbClr val="FF0000"/>
                </a:solidFill>
              </a:rPr>
              <a:t>&gt; 1,000 </a:t>
            </a:r>
            <a:r>
              <a:rPr lang="en-GB" altLang="en-US" dirty="0"/>
              <a:t>copies/ml </a:t>
            </a:r>
            <a:r>
              <a:rPr lang="en-GB" altLang="en-US" dirty="0" smtClean="0"/>
              <a:t>require action</a:t>
            </a:r>
            <a:endParaRPr lang="en-US" altLang="en-US" dirty="0" smtClean="0"/>
          </a:p>
        </p:txBody>
      </p:sp>
      <p:sp>
        <p:nvSpPr>
          <p:cNvPr id="50178" name="Content Placeholder 2"/>
          <p:cNvSpPr>
            <a:spLocks noGrp="1"/>
          </p:cNvSpPr>
          <p:nvPr>
            <p:ph idx="1"/>
          </p:nvPr>
        </p:nvSpPr>
        <p:spPr>
          <a:xfrm>
            <a:off x="107504" y="1417638"/>
            <a:ext cx="8712968" cy="3451993"/>
          </a:xfrm>
        </p:spPr>
        <p:txBody>
          <a:bodyPr/>
          <a:lstStyle/>
          <a:p>
            <a:pPr marL="457200" lvl="1" indent="0">
              <a:buNone/>
            </a:pPr>
            <a:r>
              <a:rPr lang="en-US" altLang="en-US" sz="3200" dirty="0" smtClean="0">
                <a:solidFill>
                  <a:srgbClr val="FF0000"/>
                </a:solidFill>
              </a:rPr>
              <a:t>Discuss: What action should be taken by the: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200" b="1" dirty="0" smtClean="0"/>
              <a:t>Counsellor?</a:t>
            </a:r>
          </a:p>
          <a:p>
            <a:pPr marL="1487488" lvl="2" indent="-630238"/>
            <a:r>
              <a:rPr lang="en-US" altLang="en-US" dirty="0" smtClean="0"/>
              <a:t>Explore possible psychosocial factors impacting the patient’s adherence </a:t>
            </a:r>
          </a:p>
          <a:p>
            <a:pPr marL="1487488" lvl="2" indent="-630238"/>
            <a:r>
              <a:rPr lang="en-US" altLang="en-US" dirty="0" smtClean="0"/>
              <a:t>Complete adherence counseling sessions with the patient</a:t>
            </a:r>
            <a:endParaRPr lang="en-US" alt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200" b="1" dirty="0"/>
              <a:t>P</a:t>
            </a:r>
            <a:r>
              <a:rPr lang="en-US" altLang="en-US" sz="3200" b="1" dirty="0" smtClean="0"/>
              <a:t>atient?</a:t>
            </a:r>
          </a:p>
          <a:p>
            <a:pPr marL="1487488" lvl="2" indent="-630238"/>
            <a:r>
              <a:rPr lang="en-US" altLang="en-US" dirty="0" smtClean="0"/>
              <a:t>Attend adherence counseling sessions</a:t>
            </a:r>
          </a:p>
          <a:p>
            <a:pPr marL="1487488" lvl="2" indent="-630238"/>
            <a:r>
              <a:rPr lang="en-US" altLang="en-US" dirty="0" smtClean="0"/>
              <a:t>Repeat viral load testing 3-6 months later</a:t>
            </a:r>
          </a:p>
          <a:p>
            <a:pPr marL="1487488" lvl="2" indent="-630238"/>
            <a:r>
              <a:rPr lang="en-US" altLang="en-US" dirty="0" smtClean="0"/>
              <a:t>Take antiretroviral medication daily  </a:t>
            </a:r>
          </a:p>
          <a:p>
            <a:pPr marL="1487488" lvl="2" indent="-630238">
              <a:buFont typeface="Wingdings" panose="05000000000000000000" pitchFamily="2" charset="2"/>
              <a:buChar char="§"/>
            </a:pPr>
            <a:endParaRPr lang="en-US" altLang="en-US" b="1" dirty="0"/>
          </a:p>
          <a:p>
            <a:pPr>
              <a:defRPr/>
            </a:pPr>
            <a:endParaRPr lang="en-ZA" altLang="en-US" dirty="0" smtClean="0"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ZA" altLang="en-US" dirty="0" smtClean="0">
              <a:cs typeface="+mn-cs"/>
            </a:endParaRPr>
          </a:p>
        </p:txBody>
      </p:sp>
      <p:sp>
        <p:nvSpPr>
          <p:cNvPr id="43012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6CE1B2-C894-4C9D-84BE-0FE94CF91D5F}" type="slidenum">
              <a:rPr lang="en-GB" altLang="en-US" sz="14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GB" altLang="en-US" sz="1400" dirty="0">
              <a:solidFill>
                <a:srgbClr val="898989"/>
              </a:solidFill>
            </a:endParaRPr>
          </a:p>
        </p:txBody>
      </p:sp>
      <p:sp>
        <p:nvSpPr>
          <p:cNvPr id="43013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rgbClr val="898989"/>
                </a:solidFill>
                <a:cs typeface="Arial" panose="020B0604020202020204" pitchFamily="34" charset="0"/>
              </a:rPr>
              <a:t>Field Pilot version-DRAFT</a:t>
            </a:r>
          </a:p>
        </p:txBody>
      </p:sp>
    </p:spTree>
    <p:extLst>
      <p:ext uri="{BB962C8B-B14F-4D97-AF65-F5344CB8AC3E}">
        <p14:creationId xmlns:p14="http://schemas.microsoft.com/office/powerpoint/2010/main" val="4265205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0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0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9"/>
          <p:cNvSpPr>
            <a:spLocks noGrp="1"/>
          </p:cNvSpPr>
          <p:nvPr>
            <p:ph type="title"/>
          </p:nvPr>
        </p:nvSpPr>
        <p:spPr>
          <a:xfrm>
            <a:off x="457200" y="223838"/>
            <a:ext cx="8229600" cy="1143000"/>
          </a:xfrm>
        </p:spPr>
        <p:txBody>
          <a:bodyPr/>
          <a:lstStyle/>
          <a:p>
            <a:r>
              <a:rPr lang="en-US" altLang="en-US" dirty="0" smtClean="0"/>
              <a:t>Why is Adherence so Important?</a:t>
            </a:r>
          </a:p>
        </p:txBody>
      </p:sp>
      <p:sp>
        <p:nvSpPr>
          <p:cNvPr id="501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altLang="en-US" dirty="0" smtClean="0">
                <a:cs typeface="+mn-cs"/>
              </a:rPr>
              <a:t>You </a:t>
            </a:r>
            <a:r>
              <a:rPr lang="en-US" altLang="en-US" u="sng" dirty="0" smtClean="0">
                <a:cs typeface="+mn-cs"/>
              </a:rPr>
              <a:t>cannot </a:t>
            </a:r>
            <a:r>
              <a:rPr lang="en-US" altLang="en-US" dirty="0" smtClean="0">
                <a:cs typeface="+mn-cs"/>
              </a:rPr>
              <a:t>say the drugs have failed unless you have used them in the correct dose and for the right amount of time</a:t>
            </a:r>
          </a:p>
          <a:p>
            <a:pPr>
              <a:defRPr/>
            </a:pPr>
            <a:endParaRPr lang="en-ZA" altLang="en-US" dirty="0" smtClean="0"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ZA" altLang="en-US" dirty="0" smtClean="0">
              <a:cs typeface="+mn-cs"/>
            </a:endParaRPr>
          </a:p>
        </p:txBody>
      </p:sp>
      <p:sp>
        <p:nvSpPr>
          <p:cNvPr id="43013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rgbClr val="898989"/>
                </a:solidFill>
                <a:cs typeface="Arial" panose="020B0604020202020204" pitchFamily="34" charset="0"/>
              </a:rPr>
              <a:t>Field Pilot version-DRAFT</a:t>
            </a:r>
          </a:p>
        </p:txBody>
      </p:sp>
      <p:sp>
        <p:nvSpPr>
          <p:cNvPr id="43012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6CE1B2-C894-4C9D-84BE-0FE94CF91D5F}" type="slidenum">
              <a:rPr lang="en-GB" altLang="en-US" sz="14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GB" altLang="en-US" sz="1400" dirty="0">
              <a:solidFill>
                <a:srgbClr val="898989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255568731"/>
              </p:ext>
            </p:extLst>
          </p:nvPr>
        </p:nvGraphicFramePr>
        <p:xfrm>
          <a:off x="611560" y="3226544"/>
          <a:ext cx="7920880" cy="3312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761841" y="3226544"/>
            <a:ext cx="3791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Adherence Rule of 3s</a:t>
            </a:r>
          </a:p>
        </p:txBody>
      </p:sp>
    </p:spTree>
    <p:extLst>
      <p:ext uri="{BB962C8B-B14F-4D97-AF65-F5344CB8AC3E}">
        <p14:creationId xmlns:p14="http://schemas.microsoft.com/office/powerpoint/2010/main" val="157606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Module 2: Objectives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5259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dirty="0">
                <a:cs typeface="+mn-cs"/>
              </a:rPr>
              <a:t>F</a:t>
            </a:r>
            <a:r>
              <a:rPr lang="en-US" altLang="en-US" dirty="0" smtClean="0">
                <a:cs typeface="+mn-cs"/>
              </a:rPr>
              <a:t>ollow the </a:t>
            </a:r>
            <a:r>
              <a:rPr lang="en-US" altLang="en-US" dirty="0">
                <a:cs typeface="+mn-cs"/>
              </a:rPr>
              <a:t>national </a:t>
            </a:r>
            <a:r>
              <a:rPr lang="en-US" altLang="en-US" dirty="0" smtClean="0">
                <a:cs typeface="+mn-cs"/>
              </a:rPr>
              <a:t>algorithm</a:t>
            </a:r>
          </a:p>
          <a:p>
            <a:pPr lvl="1">
              <a:defRPr/>
            </a:pPr>
            <a:r>
              <a:rPr lang="en-US" altLang="en-US" dirty="0" smtClean="0">
                <a:cs typeface="+mn-cs"/>
              </a:rPr>
              <a:t>Determine when a viral load test should be ordered</a:t>
            </a:r>
          </a:p>
          <a:p>
            <a:pPr lvl="1">
              <a:defRPr/>
            </a:pPr>
            <a:r>
              <a:rPr lang="en-US" altLang="en-US" dirty="0">
                <a:cs typeface="+mn-cs"/>
              </a:rPr>
              <a:t>I</a:t>
            </a:r>
            <a:r>
              <a:rPr lang="en-US" altLang="en-US" dirty="0" smtClean="0">
                <a:cs typeface="+mn-cs"/>
              </a:rPr>
              <a:t>nterpret </a:t>
            </a:r>
            <a:r>
              <a:rPr lang="en-US" altLang="en-US" dirty="0">
                <a:cs typeface="+mn-cs"/>
              </a:rPr>
              <a:t>results of viral load and switch patients to a second line ARV regimen appropriately</a:t>
            </a:r>
          </a:p>
          <a:p>
            <a:pPr>
              <a:defRPr/>
            </a:pPr>
            <a:r>
              <a:rPr lang="en-US" altLang="en-US" dirty="0">
                <a:cs typeface="+mn-cs"/>
              </a:rPr>
              <a:t>I</a:t>
            </a:r>
            <a:r>
              <a:rPr lang="en-US" altLang="en-US" dirty="0" smtClean="0">
                <a:cs typeface="+mn-cs"/>
              </a:rPr>
              <a:t>dentify clinic-based strategies to improve implementation at each step of the algorithm</a:t>
            </a:r>
          </a:p>
          <a:p>
            <a:pPr>
              <a:defRPr/>
            </a:pPr>
            <a:endParaRPr lang="en-US" altLang="en-US" dirty="0" smtClean="0">
              <a:cs typeface="+mn-cs"/>
            </a:endParaRPr>
          </a:p>
          <a:p>
            <a:pPr>
              <a:defRPr/>
            </a:pPr>
            <a:endParaRPr lang="en-US" altLang="en-US" dirty="0" smtClean="0">
              <a:cs typeface="+mn-cs"/>
            </a:endParaRPr>
          </a:p>
        </p:txBody>
      </p:sp>
      <p:grpSp>
        <p:nvGrpSpPr>
          <p:cNvPr id="6148" name="Group 9"/>
          <p:cNvGrpSpPr>
            <a:grpSpLocks/>
          </p:cNvGrpSpPr>
          <p:nvPr/>
        </p:nvGrpSpPr>
        <p:grpSpPr bwMode="auto">
          <a:xfrm>
            <a:off x="454025" y="242888"/>
            <a:ext cx="1093788" cy="1143000"/>
            <a:chOff x="546740" y="2151529"/>
            <a:chExt cx="1093478" cy="1142120"/>
          </a:xfrm>
        </p:grpSpPr>
        <p:pic>
          <p:nvPicPr>
            <p:cNvPr id="6155" name="Picture 10" descr="BU005361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6740" y="2151529"/>
              <a:ext cx="1093478" cy="1142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6" name="Picture 11" descr="BU005294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4872" y="2706252"/>
              <a:ext cx="745346" cy="5873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15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A43446-A3BB-4C3B-8A56-92967CC7AB3F}" type="slidenum">
              <a:rPr lang="en-GB" altLang="en-US" sz="14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400" dirty="0">
              <a:solidFill>
                <a:srgbClr val="898989"/>
              </a:solidFill>
            </a:endParaRPr>
          </a:p>
        </p:txBody>
      </p:sp>
      <p:sp>
        <p:nvSpPr>
          <p:cNvPr id="6154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rgbClr val="898989"/>
                </a:solidFill>
                <a:cs typeface="Arial" panose="020B0604020202020204" pitchFamily="34" charset="0"/>
              </a:rPr>
              <a:t>Field Pilot version-DRAFT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339"/>
            <a:ext cx="8229600" cy="1143000"/>
          </a:xfrm>
        </p:spPr>
        <p:txBody>
          <a:bodyPr/>
          <a:lstStyle/>
          <a:p>
            <a:r>
              <a:rPr lang="en-US" altLang="en-US" dirty="0" smtClean="0"/>
              <a:t>Why </a:t>
            </a:r>
            <a:r>
              <a:rPr lang="en-US" altLang="en-US" dirty="0"/>
              <a:t>is </a:t>
            </a:r>
            <a:r>
              <a:rPr lang="en-US" altLang="en-US" dirty="0" smtClean="0"/>
              <a:t>Adherence Counseling </a:t>
            </a:r>
            <a:r>
              <a:rPr lang="en-US" altLang="en-US" dirty="0"/>
              <a:t>so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5"/>
            <a:ext cx="8229600" cy="4466059"/>
          </a:xfrm>
        </p:spPr>
        <p:txBody>
          <a:bodyPr/>
          <a:lstStyle/>
          <a:p>
            <a:r>
              <a:rPr lang="en-US" dirty="0" smtClean="0"/>
              <a:t>By counseling the patient on adherence, we have been able to:</a:t>
            </a:r>
          </a:p>
          <a:p>
            <a:pPr lvl="1"/>
            <a:r>
              <a:rPr lang="en-US" dirty="0" smtClean="0"/>
              <a:t>Improve the adherence of the patient</a:t>
            </a:r>
          </a:p>
          <a:p>
            <a:pPr lvl="1"/>
            <a:r>
              <a:rPr lang="en-US" dirty="0" smtClean="0"/>
              <a:t>Improve the treatment outcome</a:t>
            </a:r>
          </a:p>
          <a:p>
            <a:pPr lvl="2"/>
            <a:r>
              <a:rPr lang="en-US" dirty="0" smtClean="0"/>
              <a:t>Between 54-89% of patients will re-suppress*</a:t>
            </a:r>
          </a:p>
          <a:p>
            <a:pPr lvl="1"/>
            <a:r>
              <a:rPr lang="en-US" dirty="0" smtClean="0"/>
              <a:t>Prevent the development of resistance and keep the first line treatment regimen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Field Pilot version-DRAFT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DA3852-4A02-4832-A574-EB7B1C7ED685}" type="slidenum">
              <a:rPr lang="en-GB" altLang="en-US" smtClean="0"/>
              <a:pPr>
                <a:defRPr/>
              </a:pPr>
              <a:t>20</a:t>
            </a:fld>
            <a:endParaRPr lang="en-GB" altLang="en-US"/>
          </a:p>
        </p:txBody>
      </p:sp>
      <p:sp>
        <p:nvSpPr>
          <p:cNvPr id="6" name="TextBox 5"/>
          <p:cNvSpPr txBox="1"/>
          <p:nvPr/>
        </p:nvSpPr>
        <p:spPr>
          <a:xfrm>
            <a:off x="261864" y="5585167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*Bonner</a:t>
            </a:r>
            <a:r>
              <a:rPr lang="en-US" sz="1400" dirty="0"/>
              <a:t>, Kimberly, Alyssa </a:t>
            </a:r>
            <a:r>
              <a:rPr lang="en-US" sz="1400" dirty="0" err="1"/>
              <a:t>Mezochow</a:t>
            </a:r>
            <a:r>
              <a:rPr lang="en-US" sz="1400" dirty="0"/>
              <a:t>, Teri Roberts, Nathan Ford, and Jennifer Cohn. "Viral Load Monitoring as a Tool to Reinforce Adherence." </a:t>
            </a:r>
            <a:r>
              <a:rPr lang="en-US" sz="1400" i="1" dirty="0"/>
              <a:t>JAIDS Journal of Acquired Immune Deficiency Syndromes</a:t>
            </a:r>
            <a:r>
              <a:rPr lang="en-US" sz="1400" dirty="0"/>
              <a:t>: 74-78.</a:t>
            </a:r>
          </a:p>
        </p:txBody>
      </p:sp>
    </p:spTree>
    <p:extLst>
      <p:ext uri="{BB962C8B-B14F-4D97-AF65-F5344CB8AC3E}">
        <p14:creationId xmlns:p14="http://schemas.microsoft.com/office/powerpoint/2010/main" val="182224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altLang="en-US" sz="4000" dirty="0" smtClean="0">
                <a:cs typeface="+mj-cs"/>
              </a:rPr>
              <a:t>When to Take the Repeat Viral Load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Take the repeat viral load 3-6 months after the first viral load result is discussed and first adherence counselling session is completed</a:t>
            </a:r>
          </a:p>
          <a:p>
            <a:pPr marL="0" indent="0">
              <a:buNone/>
            </a:pPr>
            <a:endParaRPr lang="en-GB" altLang="en-US" dirty="0" smtClean="0"/>
          </a:p>
          <a:p>
            <a:r>
              <a:rPr lang="en-GB" altLang="en-US" dirty="0" smtClean="0"/>
              <a:t>If patient is clearly non-adherent, delay taking the repeat viral load until adherence issues have been addressed</a:t>
            </a:r>
          </a:p>
          <a:p>
            <a:endParaRPr lang="en-GB" altLang="en-US" dirty="0" smtClean="0"/>
          </a:p>
        </p:txBody>
      </p:sp>
      <p:sp>
        <p:nvSpPr>
          <p:cNvPr id="6144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64C05CE-FACD-420E-913F-006794761BE2}" type="slidenum">
              <a:rPr lang="en-GB" altLang="en-US" sz="1400">
                <a:solidFill>
                  <a:prstClr val="black"/>
                </a:solidFill>
              </a:rPr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GB" altLang="en-US" sz="1400" dirty="0">
              <a:solidFill>
                <a:prstClr val="black"/>
              </a:solidFill>
            </a:endParaRPr>
          </a:p>
        </p:txBody>
      </p:sp>
      <p:sp>
        <p:nvSpPr>
          <p:cNvPr id="61445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rgbClr val="898989"/>
                </a:solidFill>
                <a:cs typeface="Arial" panose="020B0604020202020204" pitchFamily="34" charset="0"/>
              </a:rPr>
              <a:t>Field Pilot version-DRAFT</a:t>
            </a:r>
          </a:p>
        </p:txBody>
      </p:sp>
    </p:spTree>
    <p:extLst>
      <p:ext uri="{BB962C8B-B14F-4D97-AF65-F5344CB8AC3E}">
        <p14:creationId xmlns:p14="http://schemas.microsoft.com/office/powerpoint/2010/main" val="372768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 smtClean="0"/>
              <a:t>If the Repeat Viral Load Result is </a:t>
            </a:r>
            <a:br>
              <a:rPr lang="en-US" altLang="en-US" sz="4000" dirty="0" smtClean="0"/>
            </a:br>
            <a:r>
              <a:rPr lang="en-US" altLang="en-US" sz="4000" dirty="0" smtClean="0">
                <a:solidFill>
                  <a:srgbClr val="FF0000"/>
                </a:solidFill>
              </a:rPr>
              <a:t>&lt;</a:t>
            </a:r>
            <a:r>
              <a:rPr lang="en-US" altLang="en-US" sz="4000" dirty="0" smtClean="0"/>
              <a:t> 1,000 copies/ml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>
          <a:xfrm>
            <a:off x="827584" y="1628800"/>
            <a:ext cx="7931224" cy="4608364"/>
          </a:xfrm>
        </p:spPr>
        <p:txBody>
          <a:bodyPr/>
          <a:lstStyle/>
          <a:p>
            <a:pPr marL="0" indent="0">
              <a:lnSpc>
                <a:spcPts val="3800"/>
              </a:lnSpc>
              <a:buNone/>
            </a:pPr>
            <a:r>
              <a:rPr lang="en-ZW" altLang="en-US" dirty="0" smtClean="0"/>
              <a:t>Congratulate the patient and:</a:t>
            </a:r>
          </a:p>
          <a:p>
            <a:pPr>
              <a:lnSpc>
                <a:spcPts val="3800"/>
              </a:lnSpc>
            </a:pPr>
            <a:r>
              <a:rPr lang="en-ZW" altLang="en-US" dirty="0" smtClean="0"/>
              <a:t>Explain the result of the second viral load to the patient</a:t>
            </a:r>
          </a:p>
          <a:p>
            <a:pPr lvl="1">
              <a:lnSpc>
                <a:spcPts val="3800"/>
              </a:lnSpc>
            </a:pPr>
            <a:r>
              <a:rPr lang="en-ZW" altLang="en-US" dirty="0" smtClean="0"/>
              <a:t>Explain that the </a:t>
            </a:r>
            <a:r>
              <a:rPr lang="en-ZW" altLang="en-US" i="1" dirty="0" smtClean="0"/>
              <a:t>virus is still present in the body</a:t>
            </a:r>
            <a:r>
              <a:rPr lang="en-ZW" altLang="en-US" dirty="0" smtClean="0"/>
              <a:t> and </a:t>
            </a:r>
            <a:r>
              <a:rPr lang="en-ZW" altLang="en-US" i="1" dirty="0" smtClean="0"/>
              <a:t>is being suppressed </a:t>
            </a:r>
            <a:r>
              <a:rPr lang="en-ZW" altLang="en-US" dirty="0" smtClean="0"/>
              <a:t>by the current treatment</a:t>
            </a:r>
          </a:p>
          <a:p>
            <a:pPr>
              <a:lnSpc>
                <a:spcPts val="3800"/>
              </a:lnSpc>
            </a:pPr>
            <a:r>
              <a:rPr lang="en-ZW" altLang="en-US" dirty="0"/>
              <a:t>C</a:t>
            </a:r>
            <a:r>
              <a:rPr lang="en-ZW" altLang="en-US" dirty="0" smtClean="0"/>
              <a:t>ontinue first line treatment </a:t>
            </a:r>
          </a:p>
          <a:p>
            <a:pPr>
              <a:lnSpc>
                <a:spcPts val="3800"/>
              </a:lnSpc>
            </a:pPr>
            <a:r>
              <a:rPr lang="en-ZW" altLang="en-US" dirty="0"/>
              <a:t>R</a:t>
            </a:r>
            <a:r>
              <a:rPr lang="en-ZW" altLang="en-US" dirty="0" smtClean="0"/>
              <a:t>eturn to routine schedule of viral load monitoring per algorithm</a:t>
            </a:r>
          </a:p>
          <a:p>
            <a:pPr>
              <a:lnSpc>
                <a:spcPts val="3800"/>
              </a:lnSpc>
            </a:pPr>
            <a:endParaRPr lang="en-ZW" altLang="en-US" dirty="0"/>
          </a:p>
        </p:txBody>
      </p:sp>
      <p:sp>
        <p:nvSpPr>
          <p:cNvPr id="63492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675CC1A-47F4-43C0-93D7-358589A5ACAD}" type="slidenum">
              <a:rPr lang="en-GB" altLang="en-US" sz="1400">
                <a:solidFill>
                  <a:prstClr val="black"/>
                </a:solidFill>
              </a:rPr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GB" altLang="en-US" sz="1400" dirty="0">
              <a:solidFill>
                <a:prstClr val="black"/>
              </a:solidFill>
            </a:endParaRPr>
          </a:p>
        </p:txBody>
      </p:sp>
      <p:sp>
        <p:nvSpPr>
          <p:cNvPr id="63493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rgbClr val="898989"/>
                </a:solidFill>
                <a:cs typeface="Arial" panose="020B0604020202020204" pitchFamily="34" charset="0"/>
              </a:rPr>
              <a:t>Field Pilot version-DRAFT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79512" y="5517233"/>
            <a:ext cx="734154" cy="1080119"/>
            <a:chOff x="179512" y="5517233"/>
            <a:chExt cx="734154" cy="1080119"/>
          </a:xfrm>
        </p:grpSpPr>
        <p:grpSp>
          <p:nvGrpSpPr>
            <p:cNvPr id="11" name="Group 10"/>
            <p:cNvGrpSpPr/>
            <p:nvPr/>
          </p:nvGrpSpPr>
          <p:grpSpPr>
            <a:xfrm>
              <a:off x="179512" y="5517233"/>
              <a:ext cx="734154" cy="833363"/>
              <a:chOff x="125916" y="74156"/>
              <a:chExt cx="917692" cy="1041704"/>
            </a:xfrm>
          </p:grpSpPr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5916" y="74156"/>
                <a:ext cx="917692" cy="1041704"/>
              </a:xfrm>
              <a:prstGeom prst="rect">
                <a:avLst/>
              </a:prstGeom>
            </p:spPr>
          </p:pic>
          <p:sp>
            <p:nvSpPr>
              <p:cNvPr id="14" name="TextBox 13"/>
              <p:cNvSpPr txBox="1"/>
              <p:nvPr/>
            </p:nvSpPr>
            <p:spPr>
              <a:xfrm>
                <a:off x="251785" y="188640"/>
                <a:ext cx="545342" cy="207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750" b="1" dirty="0" smtClean="0">
                    <a:solidFill>
                      <a:schemeClr val="bg1"/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Handout</a:t>
                </a:r>
                <a:endParaRPr lang="en-US" sz="750" b="1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endParaRPr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251520" y="6228020"/>
              <a:ext cx="4893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2-2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92610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cs typeface="+mj-cs"/>
              </a:rPr>
              <a:t>If the Repeat </a:t>
            </a:r>
            <a:r>
              <a:rPr lang="en-US" dirty="0">
                <a:cs typeface="+mj-cs"/>
              </a:rPr>
              <a:t>Viral </a:t>
            </a:r>
            <a:r>
              <a:rPr lang="en-US" dirty="0" smtClean="0">
                <a:cs typeface="+mj-cs"/>
              </a:rPr>
              <a:t>Load Result is </a:t>
            </a:r>
            <a:br>
              <a:rPr lang="en-US" dirty="0" smtClean="0">
                <a:cs typeface="+mj-cs"/>
              </a:rPr>
            </a:br>
            <a:r>
              <a:rPr lang="en-US" dirty="0" smtClean="0">
                <a:solidFill>
                  <a:srgbClr val="FF0000"/>
                </a:solidFill>
                <a:cs typeface="+mj-cs"/>
              </a:rPr>
              <a:t>&gt;</a:t>
            </a:r>
            <a:r>
              <a:rPr lang="en-US" dirty="0" smtClean="0">
                <a:cs typeface="+mj-cs"/>
              </a:rPr>
              <a:t> 1,000 </a:t>
            </a:r>
            <a:r>
              <a:rPr lang="en-US" dirty="0">
                <a:cs typeface="+mj-cs"/>
              </a:rPr>
              <a:t>copies/ml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804642"/>
          </a:xfrm>
        </p:spPr>
        <p:txBody>
          <a:bodyPr>
            <a:normAutofit fontScale="92500"/>
          </a:bodyPr>
          <a:lstStyle/>
          <a:p>
            <a:pPr marL="0" indent="0">
              <a:lnSpc>
                <a:spcPts val="3800"/>
              </a:lnSpc>
              <a:buNone/>
              <a:defRPr/>
            </a:pPr>
            <a:r>
              <a:rPr lang="en-US" dirty="0" smtClean="0">
                <a:cs typeface="+mn-cs"/>
              </a:rPr>
              <a:t>Before the patient comes in for their appointment:</a:t>
            </a:r>
          </a:p>
          <a:p>
            <a:pPr>
              <a:lnSpc>
                <a:spcPts val="3800"/>
              </a:lnSpc>
              <a:defRPr/>
            </a:pPr>
            <a:r>
              <a:rPr lang="en-US" dirty="0" smtClean="0">
                <a:cs typeface="+mn-cs"/>
              </a:rPr>
              <a:t>Review and discuss the case in a team meeting</a:t>
            </a:r>
          </a:p>
          <a:p>
            <a:pPr>
              <a:lnSpc>
                <a:spcPts val="3800"/>
              </a:lnSpc>
              <a:defRPr/>
            </a:pPr>
            <a:r>
              <a:rPr lang="en-US" dirty="0" smtClean="0">
                <a:cs typeface="+mn-cs"/>
              </a:rPr>
              <a:t>If adherence issues were resolved: </a:t>
            </a:r>
          </a:p>
          <a:p>
            <a:pPr lvl="1">
              <a:defRPr/>
            </a:pPr>
            <a:r>
              <a:rPr lang="en-US" dirty="0" smtClean="0">
                <a:cs typeface="+mn-cs"/>
              </a:rPr>
              <a:t>Assume likelihood of resistance and switch the patient to a second line regimen </a:t>
            </a:r>
          </a:p>
          <a:p>
            <a:pPr>
              <a:defRPr/>
            </a:pPr>
            <a:r>
              <a:rPr lang="en-US" dirty="0" smtClean="0">
                <a:cs typeface="+mn-cs"/>
              </a:rPr>
              <a:t>If adherence issues remain: </a:t>
            </a:r>
          </a:p>
          <a:p>
            <a:pPr lvl="1">
              <a:defRPr/>
            </a:pPr>
            <a:r>
              <a:rPr lang="en-US" dirty="0" smtClean="0">
                <a:cs typeface="+mn-cs"/>
              </a:rPr>
              <a:t>Review case to assess if switch can be delayed and viral load repeated in 3 months </a:t>
            </a: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B98418C-1DC4-4470-9CB7-061B7B51A7BE}" type="slidenum">
              <a:rPr lang="en-GB" altLang="en-US" sz="14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GB" altLang="en-US" sz="1400" dirty="0">
              <a:solidFill>
                <a:srgbClr val="898989"/>
              </a:solidFill>
            </a:endParaRPr>
          </a:p>
        </p:txBody>
      </p:sp>
      <p:sp>
        <p:nvSpPr>
          <p:cNvPr id="67589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rgbClr val="898989"/>
                </a:solidFill>
                <a:cs typeface="Arial" panose="020B0604020202020204" pitchFamily="34" charset="0"/>
              </a:rPr>
              <a:t>Field Pilot version-DRAFT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44" y="55074"/>
            <a:ext cx="914479" cy="1042506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179512" y="5517233"/>
            <a:ext cx="734154" cy="1080119"/>
            <a:chOff x="179512" y="5517233"/>
            <a:chExt cx="734154" cy="1080119"/>
          </a:xfrm>
        </p:grpSpPr>
        <p:grpSp>
          <p:nvGrpSpPr>
            <p:cNvPr id="11" name="Group 10"/>
            <p:cNvGrpSpPr/>
            <p:nvPr/>
          </p:nvGrpSpPr>
          <p:grpSpPr>
            <a:xfrm>
              <a:off x="179512" y="5517233"/>
              <a:ext cx="734154" cy="833363"/>
              <a:chOff x="125916" y="74156"/>
              <a:chExt cx="917692" cy="1041704"/>
            </a:xfrm>
          </p:grpSpPr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5916" y="74156"/>
                <a:ext cx="917692" cy="1041704"/>
              </a:xfrm>
              <a:prstGeom prst="rect">
                <a:avLst/>
              </a:prstGeom>
            </p:spPr>
          </p:pic>
          <p:sp>
            <p:nvSpPr>
              <p:cNvPr id="14" name="TextBox 13"/>
              <p:cNvSpPr txBox="1"/>
              <p:nvPr/>
            </p:nvSpPr>
            <p:spPr>
              <a:xfrm>
                <a:off x="251785" y="188640"/>
                <a:ext cx="545342" cy="207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750" b="1" dirty="0" smtClean="0">
                    <a:solidFill>
                      <a:schemeClr val="bg1"/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Handout</a:t>
                </a:r>
                <a:endParaRPr lang="en-US" sz="750" b="1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endParaRPr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251520" y="6228020"/>
              <a:ext cx="4893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2-2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257092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211652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ZA" sz="4000" dirty="0" smtClean="0">
                <a:ea typeface="ＭＳ Ｐゴシック" charset="0"/>
                <a:cs typeface="+mj-cs"/>
              </a:rPr>
              <a:t>Viral Load &gt;1,000 copies/ml means Treatment Failure when…</a:t>
            </a:r>
            <a:endParaRPr lang="en-ZA" sz="4000" dirty="0">
              <a:ea typeface="ＭＳ Ｐゴシック" charset="0"/>
              <a:cs typeface="+mj-cs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540112722"/>
              </p:ext>
            </p:extLst>
          </p:nvPr>
        </p:nvGraphicFramePr>
        <p:xfrm>
          <a:off x="-908248" y="1394045"/>
          <a:ext cx="8064896" cy="48245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554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277CA4C-CC32-4B8C-B14A-AE7EB6849DE9}" type="slidenum">
              <a:rPr lang="en-GB" altLang="en-US" sz="14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GB" altLang="en-US" sz="1400" dirty="0">
              <a:solidFill>
                <a:srgbClr val="898989"/>
              </a:solidFill>
            </a:endParaRPr>
          </a:p>
        </p:txBody>
      </p:sp>
      <p:sp>
        <p:nvSpPr>
          <p:cNvPr id="65542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rgbClr val="898989"/>
                </a:solidFill>
                <a:cs typeface="Arial" panose="020B0604020202020204" pitchFamily="34" charset="0"/>
              </a:rPr>
              <a:t>Field Pilot version-DRAFT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7504" y="5487986"/>
            <a:ext cx="1946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altLang="en-US" sz="2400" b="1" dirty="0">
                <a:solidFill>
                  <a:srgbClr val="C00000"/>
                </a:solidFill>
              </a:rPr>
              <a:t>the 1,2,3 Rule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68144" y="2836817"/>
            <a:ext cx="30887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altLang="en-US" sz="2400" b="1" dirty="0"/>
              <a:t>Regimen failure or treatment failure indicates </a:t>
            </a:r>
            <a:r>
              <a:rPr lang="en-ZA" altLang="en-US" sz="2400" b="1" i="1" dirty="0"/>
              <a:t>possible drug resistance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0009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Resistance Can Be…. 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Due to inadequate drug levels due to:</a:t>
            </a:r>
          </a:p>
          <a:p>
            <a:pPr lvl="1"/>
            <a:r>
              <a:rPr lang="en-GB" altLang="en-US" dirty="0" smtClean="0"/>
              <a:t>Long standing poor adherence (common)</a:t>
            </a:r>
          </a:p>
          <a:p>
            <a:pPr lvl="1"/>
            <a:r>
              <a:rPr lang="en-GB" altLang="en-US" dirty="0" smtClean="0"/>
              <a:t>Drug interactions</a:t>
            </a:r>
          </a:p>
          <a:p>
            <a:pPr lvl="1"/>
            <a:r>
              <a:rPr lang="en-GB" altLang="en-US" dirty="0" smtClean="0"/>
              <a:t>GI intolerance</a:t>
            </a:r>
          </a:p>
          <a:p>
            <a:r>
              <a:rPr lang="en-GB" altLang="en-US" dirty="0" smtClean="0"/>
              <a:t>Transmitted  </a:t>
            </a:r>
          </a:p>
          <a:p>
            <a:pPr lvl="1"/>
            <a:endParaRPr lang="en-GB" altLang="en-US" dirty="0" smtClean="0"/>
          </a:p>
        </p:txBody>
      </p:sp>
      <p:pic>
        <p:nvPicPr>
          <p:cNvPr id="5530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0" y="3357563"/>
            <a:ext cx="4297363" cy="333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0575532-66F0-4AFA-A5A5-24FBF34B5A33}" type="slidenum">
              <a:rPr lang="en-GB" altLang="en-US" sz="1400">
                <a:solidFill>
                  <a:prstClr val="black"/>
                </a:solidFill>
              </a:rPr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GB" altLang="en-US" sz="1400" dirty="0">
              <a:solidFill>
                <a:prstClr val="black"/>
              </a:solidFill>
            </a:endParaRPr>
          </a:p>
        </p:txBody>
      </p:sp>
      <p:sp>
        <p:nvSpPr>
          <p:cNvPr id="55302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rgbClr val="898989"/>
                </a:solidFill>
                <a:cs typeface="Arial" panose="020B0604020202020204" pitchFamily="34" charset="0"/>
              </a:rPr>
              <a:t>Field Pilot version-DRAFT</a:t>
            </a:r>
          </a:p>
        </p:txBody>
      </p:sp>
    </p:spTree>
    <p:extLst>
      <p:ext uri="{BB962C8B-B14F-4D97-AF65-F5344CB8AC3E}">
        <p14:creationId xmlns:p14="http://schemas.microsoft.com/office/powerpoint/2010/main" val="126747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Second Line Regimen </a:t>
            </a:r>
          </a:p>
        </p:txBody>
      </p:sp>
      <p:sp>
        <p:nvSpPr>
          <p:cNvPr id="6963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F94031C-BF4E-42CC-979A-DC5720F46A76}" type="slidenum">
              <a:rPr lang="en-GB" altLang="en-US" sz="1400">
                <a:solidFill>
                  <a:prstClr val="black"/>
                </a:solidFill>
              </a:rPr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GB" altLang="en-US" sz="1400" dirty="0">
              <a:solidFill>
                <a:prstClr val="black"/>
              </a:solidFill>
            </a:endParaRPr>
          </a:p>
        </p:txBody>
      </p:sp>
      <p:sp>
        <p:nvSpPr>
          <p:cNvPr id="69636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rgbClr val="898989"/>
                </a:solidFill>
                <a:cs typeface="Arial" panose="020B0604020202020204" pitchFamily="34" charset="0"/>
              </a:rPr>
              <a:t>Field Pilot version-DRAFT</a:t>
            </a:r>
          </a:p>
        </p:txBody>
      </p:sp>
      <p:sp>
        <p:nvSpPr>
          <p:cNvPr id="69637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 smtClean="0">
                <a:solidFill>
                  <a:srgbClr val="FF0000"/>
                </a:solidFill>
              </a:rPr>
              <a:t>Discuss the following questions: </a:t>
            </a:r>
          </a:p>
          <a:p>
            <a:r>
              <a:rPr lang="en-US" altLang="en-US" dirty="0" smtClean="0"/>
              <a:t>When would you switch to 2</a:t>
            </a:r>
            <a:r>
              <a:rPr lang="en-US" altLang="en-US" baseline="30000" dirty="0" smtClean="0"/>
              <a:t>nd</a:t>
            </a:r>
            <a:r>
              <a:rPr lang="en-US" altLang="en-US" dirty="0" smtClean="0"/>
              <a:t> line?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 smtClean="0"/>
              <a:t>Demonstrated treatment failure per algorithm</a:t>
            </a:r>
          </a:p>
          <a:p>
            <a:r>
              <a:rPr lang="en-US" altLang="en-US" dirty="0" smtClean="0"/>
              <a:t>Who is authorized to order?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 smtClean="0"/>
              <a:t>Trained clinician</a:t>
            </a:r>
          </a:p>
          <a:p>
            <a:r>
              <a:rPr lang="en-US" altLang="en-US" dirty="0" smtClean="0"/>
              <a:t>Which drugs?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 smtClean="0"/>
              <a:t>Refer to WHO guidelines for appropriate regimen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504056" cy="498175"/>
          </a:xfrm>
          <a:prstGeom prst="rect">
            <a:avLst/>
          </a:prstGeom>
          <a:solidFill>
            <a:schemeClr val="tx1"/>
          </a:solidFill>
        </p:spPr>
      </p:pic>
      <p:grpSp>
        <p:nvGrpSpPr>
          <p:cNvPr id="14" name="Group 13"/>
          <p:cNvGrpSpPr/>
          <p:nvPr/>
        </p:nvGrpSpPr>
        <p:grpSpPr>
          <a:xfrm>
            <a:off x="179512" y="5517233"/>
            <a:ext cx="734154" cy="1080119"/>
            <a:chOff x="179512" y="5517233"/>
            <a:chExt cx="734154" cy="1080119"/>
          </a:xfrm>
        </p:grpSpPr>
        <p:grpSp>
          <p:nvGrpSpPr>
            <p:cNvPr id="15" name="Group 14"/>
            <p:cNvGrpSpPr/>
            <p:nvPr/>
          </p:nvGrpSpPr>
          <p:grpSpPr>
            <a:xfrm>
              <a:off x="179512" y="5517233"/>
              <a:ext cx="734154" cy="833363"/>
              <a:chOff x="125916" y="74156"/>
              <a:chExt cx="917692" cy="1041704"/>
            </a:xfrm>
          </p:grpSpPr>
          <p:pic>
            <p:nvPicPr>
              <p:cNvPr id="17" name="Picture 16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5916" y="74156"/>
                <a:ext cx="917692" cy="1041704"/>
              </a:xfrm>
              <a:prstGeom prst="rect">
                <a:avLst/>
              </a:prstGeom>
            </p:spPr>
          </p:pic>
          <p:sp>
            <p:nvSpPr>
              <p:cNvPr id="18" name="TextBox 17"/>
              <p:cNvSpPr txBox="1"/>
              <p:nvPr/>
            </p:nvSpPr>
            <p:spPr>
              <a:xfrm>
                <a:off x="251785" y="188640"/>
                <a:ext cx="545342" cy="207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750" b="1" dirty="0" smtClean="0">
                    <a:solidFill>
                      <a:schemeClr val="bg1"/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Handout</a:t>
                </a:r>
                <a:endParaRPr lang="en-US" sz="750" b="1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endParaRP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251520" y="6228020"/>
              <a:ext cx="4892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2-5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13991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6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96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96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Identifying programmatic strategy to enhance uptake of viral load</a:t>
            </a:r>
            <a:endParaRPr lang="en-GB" altLang="en-US" dirty="0" smtClean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1240C-2856-4852-B8BD-08B482D7DC85}" type="slidenum">
              <a:rPr lang="en-GB" altLang="en-US" smtClean="0"/>
              <a:pPr>
                <a:defRPr/>
              </a:pPr>
              <a:t>27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3491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dirty="0" smtClean="0">
                <a:cs typeface="+mj-cs"/>
              </a:rPr>
              <a:t>Programmatic Strategies to </a:t>
            </a:r>
            <a:br>
              <a:rPr lang="en-GB" dirty="0" smtClean="0">
                <a:cs typeface="+mj-cs"/>
              </a:rPr>
            </a:br>
            <a:r>
              <a:rPr lang="en-GB" dirty="0" smtClean="0">
                <a:cs typeface="+mj-cs"/>
              </a:rPr>
              <a:t>Enhance Uptake of Routine Viral Load </a:t>
            </a:r>
            <a:endParaRPr lang="en-GB" dirty="0">
              <a:cs typeface="+mj-cs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398761"/>
            <a:ext cx="8229600" cy="1584201"/>
          </a:xfrm>
        </p:spPr>
        <p:txBody>
          <a:bodyPr/>
          <a:lstStyle/>
          <a:p>
            <a:r>
              <a:rPr lang="en-GB" altLang="en-US" sz="2000" dirty="0"/>
              <a:t>Despite viral load being routine in guidelines, uptake is often low in resource-limited </a:t>
            </a:r>
            <a:r>
              <a:rPr lang="en-GB" altLang="en-US" sz="2000" dirty="0" smtClean="0"/>
              <a:t>settings</a:t>
            </a:r>
            <a:endParaRPr lang="en-GB" altLang="en-US" sz="2000" dirty="0"/>
          </a:p>
          <a:p>
            <a:r>
              <a:rPr lang="en-GB" altLang="en-US" sz="2000" dirty="0" smtClean="0"/>
              <a:t>Countries should adopt programmatic strategies that enhance uptake of routine viral load </a:t>
            </a:r>
            <a:endParaRPr lang="en-GB" altLang="en-US" sz="2000" dirty="0"/>
          </a:p>
          <a:p>
            <a:pPr lvl="1"/>
            <a:endParaRPr lang="en-GB" altLang="en-US" sz="2000" dirty="0" smtClean="0"/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EED04D9-E612-42FF-8657-0194E508E6EC}" type="slidenum">
              <a:rPr lang="en-GB" altLang="en-US" sz="14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GB" altLang="en-US" sz="1400" dirty="0">
              <a:solidFill>
                <a:srgbClr val="898989"/>
              </a:solidFill>
            </a:endParaRPr>
          </a:p>
        </p:txBody>
      </p:sp>
      <p:sp>
        <p:nvSpPr>
          <p:cNvPr id="16389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rgbClr val="898989"/>
                </a:solidFill>
                <a:cs typeface="Arial" panose="020B0604020202020204" pitchFamily="34" charset="0"/>
              </a:rPr>
              <a:t>Field Pilot version-DRAFT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504056" cy="498175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7" name="Picture 4" descr="2013 VL need me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741" y="2964148"/>
            <a:ext cx="5312518" cy="394096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title"/>
          </p:nvPr>
        </p:nvSpPr>
        <p:spPr>
          <a:xfrm>
            <a:off x="179512" y="0"/>
            <a:ext cx="8784975" cy="1143000"/>
          </a:xfrm>
        </p:spPr>
        <p:txBody>
          <a:bodyPr/>
          <a:lstStyle/>
          <a:p>
            <a:pPr eaLnBrk="1" hangingPunct="1"/>
            <a:r>
              <a:rPr lang="en-GB" altLang="en-US" sz="3600" dirty="0" smtClean="0"/>
              <a:t>Enhancing Uptake of Viral Load Monitoring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20619"/>
            <a:ext cx="8229600" cy="1156253"/>
          </a:xfrm>
        </p:spPr>
        <p:txBody>
          <a:bodyPr/>
          <a:lstStyle/>
          <a:p>
            <a:pPr marL="0" indent="0">
              <a:buNone/>
            </a:pPr>
            <a:r>
              <a:rPr lang="en-GB" altLang="en-US" sz="2800" dirty="0" smtClean="0">
                <a:solidFill>
                  <a:srgbClr val="FF0000"/>
                </a:solidFill>
                <a:latin typeface="+mj-lt"/>
              </a:rPr>
              <a:t>How will </a:t>
            </a:r>
            <a:r>
              <a:rPr lang="en-GB" altLang="en-US" sz="2800" dirty="0">
                <a:solidFill>
                  <a:srgbClr val="FF0000"/>
                </a:solidFill>
                <a:latin typeface="+mj-lt"/>
              </a:rPr>
              <a:t>you ensure clients have a viral load taken according to the algorithm?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4340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rgbClr val="898989"/>
                </a:solidFill>
                <a:cs typeface="Arial" panose="020B0604020202020204" pitchFamily="34" charset="0"/>
              </a:rPr>
              <a:t>Field Pilot version-DRAFT</a:t>
            </a:r>
          </a:p>
        </p:txBody>
      </p:sp>
      <p:sp>
        <p:nvSpPr>
          <p:cNvPr id="14339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95C721-07D8-47CB-810C-2DD45B98D2C6}" type="slidenum">
              <a:rPr lang="en-GB" altLang="en-US" sz="14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GB" altLang="en-US" sz="1400" dirty="0">
              <a:solidFill>
                <a:srgbClr val="898989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2263619"/>
            <a:ext cx="8075240" cy="41934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eaLnBrk="1" hangingPunct="1"/>
            <a:r>
              <a:rPr lang="en-GB" altLang="en-US" sz="2400" b="1" dirty="0" smtClean="0">
                <a:solidFill>
                  <a:schemeClr val="tx1"/>
                </a:solidFill>
              </a:rPr>
              <a:t>Example Strategies include:</a:t>
            </a:r>
            <a:endParaRPr lang="en-GB" altLang="en-US" sz="2400" b="1" dirty="0">
              <a:solidFill>
                <a:schemeClr val="tx1"/>
              </a:solidFill>
            </a:endParaRPr>
          </a:p>
          <a:p>
            <a:pPr marL="800100" lvl="1" indent="-342900" eaLnBrk="1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altLang="en-US" sz="2200" dirty="0">
                <a:solidFill>
                  <a:schemeClr val="tx1"/>
                </a:solidFill>
              </a:rPr>
              <a:t>Patient education on when and why viral load should be </a:t>
            </a:r>
            <a:r>
              <a:rPr lang="en-GB" altLang="en-US" sz="2200" dirty="0" smtClean="0">
                <a:solidFill>
                  <a:schemeClr val="tx1"/>
                </a:solidFill>
              </a:rPr>
              <a:t>taken</a:t>
            </a:r>
          </a:p>
          <a:p>
            <a:pPr marL="800100" lvl="1" indent="-342900" eaLnBrk="1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altLang="en-US" sz="2200" dirty="0" smtClean="0">
                <a:solidFill>
                  <a:schemeClr val="tx1"/>
                </a:solidFill>
              </a:rPr>
              <a:t>Clear documentation or triggers </a:t>
            </a:r>
            <a:r>
              <a:rPr lang="en-GB" altLang="en-US" sz="2200" dirty="0">
                <a:solidFill>
                  <a:schemeClr val="tx1"/>
                </a:solidFill>
              </a:rPr>
              <a:t>in patient’s file/notebook that </a:t>
            </a:r>
            <a:r>
              <a:rPr lang="en-GB" altLang="en-US" sz="2200" dirty="0" smtClean="0">
                <a:solidFill>
                  <a:schemeClr val="tx1"/>
                </a:solidFill>
              </a:rPr>
              <a:t>Viral Load </a:t>
            </a:r>
            <a:r>
              <a:rPr lang="en-GB" altLang="en-US" sz="2200" dirty="0">
                <a:solidFill>
                  <a:schemeClr val="tx1"/>
                </a:solidFill>
              </a:rPr>
              <a:t>is due at next appointment in order to allow triage of patients needing </a:t>
            </a:r>
            <a:r>
              <a:rPr lang="en-GB" altLang="en-US" sz="2200" dirty="0" smtClean="0">
                <a:solidFill>
                  <a:schemeClr val="tx1"/>
                </a:solidFill>
              </a:rPr>
              <a:t>Viral Load </a:t>
            </a:r>
            <a:r>
              <a:rPr lang="en-GB" altLang="en-US" sz="2200" dirty="0">
                <a:solidFill>
                  <a:schemeClr val="tx1"/>
                </a:solidFill>
              </a:rPr>
              <a:t>in the waiting area </a:t>
            </a:r>
          </a:p>
          <a:p>
            <a:pPr marL="800100" lvl="1" indent="-342900" eaLnBrk="1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altLang="en-US" sz="2200" dirty="0" smtClean="0">
                <a:solidFill>
                  <a:schemeClr val="tx1"/>
                </a:solidFill>
              </a:rPr>
              <a:t>Develop standard operating procedures (SOP) to ensure each patient’s viral load is taken according to the national algorithm</a:t>
            </a:r>
          </a:p>
          <a:p>
            <a:pPr marL="800100" lvl="1" indent="-342900" eaLnBrk="1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altLang="en-US" sz="2200" dirty="0" smtClean="0">
                <a:solidFill>
                  <a:schemeClr val="tx1"/>
                </a:solidFill>
              </a:rPr>
              <a:t>Use High Viral Load form to document follow-up with repeat viral load testing</a:t>
            </a:r>
          </a:p>
          <a:p>
            <a:pPr marL="800100" lvl="1" indent="-342900" eaLnBrk="1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altLang="en-US" sz="2200" dirty="0" smtClean="0">
                <a:solidFill>
                  <a:schemeClr val="tx1"/>
                </a:solidFill>
              </a:rPr>
              <a:t>Clinic staff follow-up with patients who missed a viral load using an enhanced adherence register </a:t>
            </a:r>
            <a:endParaRPr lang="en-GB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Knowledge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6995120" cy="4641379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u="sng" dirty="0" smtClean="0"/>
              <a:t>True of False</a:t>
            </a:r>
            <a:r>
              <a:rPr lang="en-US" dirty="0" smtClean="0"/>
              <a:t>: </a:t>
            </a:r>
          </a:p>
          <a:p>
            <a:pPr marL="800100" lvl="2" indent="0">
              <a:buNone/>
            </a:pPr>
            <a:r>
              <a:rPr lang="en-US" sz="3200" dirty="0" smtClean="0"/>
              <a:t>When Viral Load is “undetectable,” it means the patient is no longer HIV-positive.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WHO’s definition of successful ART is a viral load value &lt;______ copies/ml (or &lt;____Log</a:t>
            </a:r>
            <a:r>
              <a:rPr lang="en-US" baseline="-25000" dirty="0" smtClean="0"/>
              <a:t>10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04387-3E81-4AED-83B9-B02BAFC7DE61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563888" y="3025220"/>
            <a:ext cx="116647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2"/>
            <a:r>
              <a:rPr lang="en-US" sz="3200" b="1" dirty="0">
                <a:solidFill>
                  <a:srgbClr val="FF0000"/>
                </a:solidFill>
              </a:rPr>
              <a:t>FALSE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154297" y="4117181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>
                <a:solidFill>
                  <a:srgbClr val="FF0000"/>
                </a:solidFill>
              </a:rPr>
              <a:t>1,000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989658" y="4581128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>
                <a:solidFill>
                  <a:srgbClr val="FF0000"/>
                </a:solidFill>
              </a:rPr>
              <a:t>3</a:t>
            </a:r>
            <a:endParaRPr lang="en-US" sz="32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185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631" y="101769"/>
            <a:ext cx="8910735" cy="1143000"/>
          </a:xfrm>
        </p:spPr>
        <p:txBody>
          <a:bodyPr/>
          <a:lstStyle/>
          <a:p>
            <a:r>
              <a:rPr lang="en-GB" altLang="en-US" sz="3600" dirty="0"/>
              <a:t>Enhancing Uptake of Viral Load Monitoring</a:t>
            </a:r>
            <a:endParaRPr lang="en-US" sz="3600" dirty="0"/>
          </a:p>
        </p:txBody>
      </p:sp>
      <p:sp>
        <p:nvSpPr>
          <p:cNvPr id="22537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rgbClr val="898989"/>
                </a:solidFill>
                <a:cs typeface="Arial" panose="020B0604020202020204" pitchFamily="34" charset="0"/>
              </a:rPr>
              <a:t>Field Pilot version-DRAFT</a:t>
            </a:r>
          </a:p>
        </p:txBody>
      </p:sp>
      <p:sp>
        <p:nvSpPr>
          <p:cNvPr id="22530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CEEC25-7766-4016-AF58-850D864F5BFF}" type="slidenum">
              <a:rPr lang="en-GB" altLang="en-US" sz="14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30</a:t>
            </a:fld>
            <a:endParaRPr lang="en-GB" altLang="en-US" sz="1400" dirty="0">
              <a:solidFill>
                <a:srgbClr val="898989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0227629"/>
              </p:ext>
            </p:extLst>
          </p:nvPr>
        </p:nvGraphicFramePr>
        <p:xfrm>
          <a:off x="53752" y="2154989"/>
          <a:ext cx="9036495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628"/>
                <a:gridCol w="1080557"/>
                <a:gridCol w="807582"/>
                <a:gridCol w="545214"/>
                <a:gridCol w="778876"/>
                <a:gridCol w="1246201"/>
                <a:gridCol w="1104307"/>
                <a:gridCol w="927710"/>
                <a:gridCol w="927710"/>
                <a:gridCol w="927710"/>
              </a:tblGrid>
              <a:tr h="81763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Date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Patient</a:t>
                      </a:r>
                      <a:r>
                        <a:rPr lang="en-US" sz="1600" baseline="0" dirty="0" smtClean="0"/>
                        <a:t> Name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Weight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Sex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TB status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New OI,</a:t>
                      </a:r>
                      <a:r>
                        <a:rPr lang="en-US" sz="1600" baseline="0" dirty="0" smtClean="0"/>
                        <a:t> Other Problems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Current ARV Drugs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CD4 Count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WHO Clinical 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??????</a:t>
                      </a:r>
                      <a:endParaRPr lang="en-US" sz="1600" dirty="0"/>
                    </a:p>
                  </a:txBody>
                  <a:tcPr/>
                </a:tc>
              </a:tr>
              <a:tr h="53890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8172401" y="2154988"/>
            <a:ext cx="720080" cy="4099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>
              <a:solidFill>
                <a:srgbClr val="FFFFFF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47798" y="4431852"/>
            <a:ext cx="664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Answer: </a:t>
            </a:r>
            <a:r>
              <a:rPr lang="en-US" sz="2400" b="1" dirty="0" smtClean="0">
                <a:solidFill>
                  <a:srgbClr val="FF0000"/>
                </a:solidFill>
              </a:rPr>
              <a:t>Viral Load (# copies/ml)</a:t>
            </a:r>
          </a:p>
          <a:p>
            <a:pPr algn="ctr"/>
            <a:r>
              <a:rPr lang="en-US" sz="2400" b="1" dirty="0" smtClean="0"/>
              <a:t>Can also include: due date of next viral load test</a:t>
            </a: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12882" y="1243158"/>
            <a:ext cx="811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Discuss: What is missing in this example patient form? 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 t="-631" r="3321" b="9524"/>
          <a:stretch/>
        </p:blipFill>
        <p:spPr>
          <a:xfrm>
            <a:off x="5292031" y="3400799"/>
            <a:ext cx="3851969" cy="305253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281" y="0"/>
            <a:ext cx="8479438" cy="1143000"/>
          </a:xfrm>
        </p:spPr>
        <p:txBody>
          <a:bodyPr/>
          <a:lstStyle/>
          <a:p>
            <a:r>
              <a:rPr lang="en-GB" altLang="en-US" sz="3600" dirty="0"/>
              <a:t>Enhancing Uptake of Viral Load Monitoring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09587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Clear triggers help clinicians remember to take a viral load according to the algorithm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Field Pilot version-DRAFT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C3E41-94A6-4AD7-8E3E-000F5AC45639}" type="slidenum">
              <a:rPr lang="en-GB" altLang="en-US" smtClean="0"/>
              <a:pPr>
                <a:defRPr/>
              </a:pPr>
              <a:t>31</a:t>
            </a:fld>
            <a:endParaRPr lang="en-GB" altLang="en-US"/>
          </a:p>
        </p:txBody>
      </p:sp>
      <p:pic>
        <p:nvPicPr>
          <p:cNvPr id="6" name="Content Placeholder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70" t="8396" r="7966" b="7646"/>
          <a:stretch/>
        </p:blipFill>
        <p:spPr bwMode="auto">
          <a:xfrm>
            <a:off x="2800838" y="2492896"/>
            <a:ext cx="2510492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330253" y="2780928"/>
            <a:ext cx="1432363" cy="138499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>
                <a:solidFill>
                  <a:srgbClr val="FF0000"/>
                </a:solidFill>
              </a:rPr>
              <a:t>Take VL today please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00" t="8000" r="8000" b="8000"/>
          <a:stretch/>
        </p:blipFill>
        <p:spPr>
          <a:xfrm>
            <a:off x="210013" y="3400799"/>
            <a:ext cx="2422722" cy="3230296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13042" y="4443593"/>
            <a:ext cx="2016663" cy="15890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n w="0"/>
                <a:solidFill>
                  <a:srgbClr val="FF0000"/>
                </a:solidFill>
              </a:rPr>
              <a:t>Please take VL on:</a:t>
            </a:r>
          </a:p>
          <a:p>
            <a:pPr algn="ctr"/>
            <a:r>
              <a:rPr lang="en-US" sz="2800" b="1" dirty="0" smtClean="0">
                <a:ln w="0"/>
                <a:solidFill>
                  <a:srgbClr val="FF0000"/>
                </a:solidFill>
              </a:rPr>
              <a:t>1 Jan 2017</a:t>
            </a:r>
            <a:endParaRPr lang="en-US" sz="2800" b="1" dirty="0">
              <a:ln w="0"/>
              <a:solidFill>
                <a:srgbClr val="FF0000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936945">
            <a:off x="5612398" y="4117159"/>
            <a:ext cx="1473328" cy="1216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7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968781197"/>
              </p:ext>
            </p:extLst>
          </p:nvPr>
        </p:nvGraphicFramePr>
        <p:xfrm>
          <a:off x="251520" y="775856"/>
          <a:ext cx="8640960" cy="5821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a Standard Operating Procedure (SOP)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Field Pilot version-DRAFT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DA3852-4A02-4832-A574-EB7B1C7ED685}" type="slidenum">
              <a:rPr lang="en-GB" altLang="en-US" smtClean="0"/>
              <a:pPr>
                <a:defRPr/>
              </a:pPr>
              <a:t>32</a:t>
            </a:fld>
            <a:endParaRPr lang="en-GB" alt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6" y="21608"/>
            <a:ext cx="504056" cy="498175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146561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78" y="240667"/>
            <a:ext cx="7978002" cy="1143000"/>
          </a:xfrm>
        </p:spPr>
        <p:txBody>
          <a:bodyPr rtlCol="0">
            <a:normAutofit fontScale="90000"/>
          </a:bodyPr>
          <a:lstStyle/>
          <a:p>
            <a:r>
              <a:rPr lang="en-US" dirty="0"/>
              <a:t>Use a </a:t>
            </a:r>
            <a:r>
              <a:rPr lang="en-US" i="1" dirty="0"/>
              <a:t>High Viral Load Form </a:t>
            </a:r>
            <a:r>
              <a:rPr lang="en-US" dirty="0"/>
              <a:t>for each patient requiring a repeat viral load </a:t>
            </a:r>
          </a:p>
        </p:txBody>
      </p:sp>
      <p:pic>
        <p:nvPicPr>
          <p:cNvPr id="5939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43213" y="1412875"/>
            <a:ext cx="3759200" cy="5300663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252F71F-3664-494C-AA77-822C4D3BA24D}" type="slidenum">
              <a:rPr lang="en-GB" altLang="en-US" sz="14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33</a:t>
            </a:fld>
            <a:endParaRPr lang="en-GB" altLang="en-US" sz="1400">
              <a:solidFill>
                <a:srgbClr val="898989"/>
              </a:solidFill>
            </a:endParaRPr>
          </a:p>
        </p:txBody>
      </p:sp>
      <p:sp>
        <p:nvSpPr>
          <p:cNvPr id="59397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rgbClr val="898989"/>
                </a:solidFill>
                <a:cs typeface="Arial" panose="020B0604020202020204" pitchFamily="34" charset="0"/>
              </a:rPr>
              <a:t>Field Pilot version-DRAFT</a:t>
            </a:r>
          </a:p>
        </p:txBody>
      </p:sp>
      <p:sp>
        <p:nvSpPr>
          <p:cNvPr id="3" name="Rectangle 2"/>
          <p:cNvSpPr/>
          <p:nvPr/>
        </p:nvSpPr>
        <p:spPr>
          <a:xfrm>
            <a:off x="4355976" y="1916832"/>
            <a:ext cx="2197224" cy="7200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60362" y="1780376"/>
            <a:ext cx="25415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Viral load results </a:t>
            </a:r>
            <a:r>
              <a:rPr lang="en-US" sz="2400" i="1" dirty="0" smtClean="0"/>
              <a:t>before</a:t>
            </a:r>
            <a:r>
              <a:rPr lang="en-US" sz="2400" dirty="0" smtClean="0"/>
              <a:t> adherence counseling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2915816" y="4869160"/>
            <a:ext cx="3637384" cy="12241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625276" y="4805810"/>
            <a:ext cx="2411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Repeat viral load results and ARV regimen plan</a:t>
            </a:r>
            <a:endParaRPr lang="en-US" sz="24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6" y="21608"/>
            <a:ext cx="504056" cy="498175"/>
          </a:xfrm>
          <a:prstGeom prst="rect">
            <a:avLst/>
          </a:prstGeom>
          <a:solidFill>
            <a:schemeClr val="tx1"/>
          </a:solidFill>
        </p:spPr>
      </p:pic>
      <p:grpSp>
        <p:nvGrpSpPr>
          <p:cNvPr id="12" name="Group 11"/>
          <p:cNvGrpSpPr/>
          <p:nvPr/>
        </p:nvGrpSpPr>
        <p:grpSpPr>
          <a:xfrm>
            <a:off x="179512" y="5517233"/>
            <a:ext cx="734154" cy="1080119"/>
            <a:chOff x="179512" y="5517233"/>
            <a:chExt cx="734154" cy="1080119"/>
          </a:xfrm>
        </p:grpSpPr>
        <p:grpSp>
          <p:nvGrpSpPr>
            <p:cNvPr id="13" name="Group 12"/>
            <p:cNvGrpSpPr/>
            <p:nvPr/>
          </p:nvGrpSpPr>
          <p:grpSpPr>
            <a:xfrm>
              <a:off x="179512" y="5517233"/>
              <a:ext cx="734154" cy="833363"/>
              <a:chOff x="125916" y="74156"/>
              <a:chExt cx="917692" cy="104170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5916" y="74156"/>
                <a:ext cx="917692" cy="1041704"/>
              </a:xfrm>
              <a:prstGeom prst="rect">
                <a:avLst/>
              </a:prstGeom>
            </p:spPr>
          </p:pic>
          <p:sp>
            <p:nvSpPr>
              <p:cNvPr id="16" name="TextBox 15"/>
              <p:cNvSpPr txBox="1"/>
              <p:nvPr/>
            </p:nvSpPr>
            <p:spPr>
              <a:xfrm>
                <a:off x="251785" y="188640"/>
                <a:ext cx="545342" cy="207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750" b="1" dirty="0" smtClean="0">
                    <a:solidFill>
                      <a:schemeClr val="bg1"/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Handout</a:t>
                </a:r>
                <a:endParaRPr lang="en-US" sz="750" b="1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endParaRPr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251520" y="6228020"/>
              <a:ext cx="4892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2-6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9" grpId="0" animBg="1"/>
      <p:bldP spid="1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EEA5774-B900-4E55-A852-15797FFDC8AE}" type="slidenum">
              <a:rPr lang="en-GB" altLang="en-US" sz="14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34</a:t>
            </a:fld>
            <a:endParaRPr lang="en-GB" altLang="en-US" sz="1400" dirty="0">
              <a:solidFill>
                <a:srgbClr val="898989"/>
              </a:solidFill>
            </a:endParaRPr>
          </a:p>
        </p:txBody>
      </p:sp>
      <p:sp>
        <p:nvSpPr>
          <p:cNvPr id="57349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rgbClr val="898989"/>
                </a:solidFill>
                <a:cs typeface="Arial" panose="020B0604020202020204" pitchFamily="34" charset="0"/>
              </a:rPr>
              <a:t>Field Pilot version-DRAFT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15534"/>
              </p:ext>
            </p:extLst>
          </p:nvPr>
        </p:nvGraphicFramePr>
        <p:xfrm>
          <a:off x="19605" y="2348880"/>
          <a:ext cx="9001001" cy="35325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484"/>
                <a:gridCol w="2177662"/>
                <a:gridCol w="2032484"/>
                <a:gridCol w="2758371"/>
              </a:tblGrid>
              <a:tr h="878712">
                <a:tc gridSpan="4"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Patients due for Repeat Viral</a:t>
                      </a:r>
                      <a:r>
                        <a:rPr lang="en-US" sz="2400" baseline="0" dirty="0" smtClean="0"/>
                        <a:t> Load Testing This Week: Jan 17 - 23</a:t>
                      </a:r>
                      <a:endParaRPr lang="en-US"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  <a:tr h="777471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Patient Name </a:t>
                      </a:r>
                      <a:r>
                        <a:rPr lang="en-US" sz="1800" b="1" baseline="0" dirty="0" smtClean="0"/>
                        <a:t>Medical Record #</a:t>
                      </a:r>
                      <a:endParaRPr lang="en-US" sz="18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Previous</a:t>
                      </a:r>
                      <a:r>
                        <a:rPr lang="en-US" sz="1800" b="1" baseline="0" dirty="0" smtClean="0"/>
                        <a:t> Viral Load: </a:t>
                      </a:r>
                    </a:p>
                    <a:p>
                      <a:r>
                        <a:rPr lang="en-US" sz="1800" b="1" baseline="0" dirty="0" smtClean="0"/>
                        <a:t>Date and Result</a:t>
                      </a:r>
                      <a:endParaRPr lang="en-US" sz="18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Repeat Viral Load:</a:t>
                      </a:r>
                    </a:p>
                    <a:p>
                      <a:r>
                        <a:rPr lang="en-US" sz="1800" b="1" dirty="0" smtClean="0"/>
                        <a:t>Date completed</a:t>
                      </a:r>
                      <a:endParaRPr lang="en-US" sz="18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Repeat Viral Load:</a:t>
                      </a:r>
                      <a:r>
                        <a:rPr lang="en-US" sz="1800" b="1" baseline="0" dirty="0" smtClean="0"/>
                        <a:t> </a:t>
                      </a:r>
                    </a:p>
                    <a:p>
                      <a:r>
                        <a:rPr lang="en-US" sz="1800" b="1" baseline="0" dirty="0" smtClean="0"/>
                        <a:t>Date Received and Results</a:t>
                      </a:r>
                      <a:endParaRPr lang="en-US" sz="18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905424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Patient A</a:t>
                      </a:r>
                      <a:r>
                        <a:rPr lang="en-US" sz="1800" baseline="0" dirty="0" smtClean="0"/>
                        <a:t> </a:t>
                      </a:r>
                    </a:p>
                    <a:p>
                      <a:r>
                        <a:rPr lang="en-US" sz="1800" baseline="0" dirty="0" smtClean="0"/>
                        <a:t>123456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 October 2015</a:t>
                      </a:r>
                    </a:p>
                    <a:p>
                      <a:r>
                        <a:rPr lang="en-US" sz="1800" dirty="0" smtClean="0"/>
                        <a:t>10,000 copies/ml</a:t>
                      </a:r>
                      <a:r>
                        <a:rPr lang="en-US" sz="1800" baseline="0" dirty="0" smtClean="0"/>
                        <a:t>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18 January 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25 January 2016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900 copies/ml</a:t>
                      </a:r>
                    </a:p>
                  </a:txBody>
                  <a:tcPr/>
                </a:tc>
              </a:tr>
              <a:tr h="97091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Patient</a:t>
                      </a:r>
                      <a:r>
                        <a:rPr lang="en-US" sz="1800" baseline="0" dirty="0" smtClean="0"/>
                        <a:t> B</a:t>
                      </a:r>
                      <a:endParaRPr lang="en-US" sz="1800" dirty="0" smtClean="0"/>
                    </a:p>
                    <a:p>
                      <a:r>
                        <a:rPr lang="en-US" sz="1800" dirty="0" smtClean="0"/>
                        <a:t>987456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22 October 2015</a:t>
                      </a:r>
                    </a:p>
                    <a:p>
                      <a:r>
                        <a:rPr lang="en-US" sz="1800" dirty="0" smtClean="0"/>
                        <a:t>10,000 copies/ml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______________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_______________</a:t>
                      </a:r>
                    </a:p>
                    <a:p>
                      <a:r>
                        <a:rPr lang="en-US" sz="1800" dirty="0" smtClean="0"/>
                        <a:t>_______copies/ml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4211960" y="4941168"/>
            <a:ext cx="2000794" cy="96827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9162" y="232728"/>
            <a:ext cx="8153318" cy="1757705"/>
          </a:xfrm>
        </p:spPr>
        <p:txBody>
          <a:bodyPr rtlCol="0">
            <a:noAutofit/>
          </a:bodyPr>
          <a:lstStyle/>
          <a:p>
            <a:pPr marL="57150" indent="0">
              <a:buNone/>
            </a:pPr>
            <a:r>
              <a:rPr lang="en-US" sz="4000" dirty="0"/>
              <a:t>Use an </a:t>
            </a:r>
            <a:r>
              <a:rPr lang="en-US" sz="4000" i="1" dirty="0"/>
              <a:t>Enhanced Adherence Register </a:t>
            </a:r>
            <a:r>
              <a:rPr lang="en-US" sz="4000" dirty="0"/>
              <a:t>to capture and monitor all patients </a:t>
            </a:r>
            <a:r>
              <a:rPr lang="en-US" sz="4000" dirty="0" smtClean="0"/>
              <a:t>with repeat </a:t>
            </a:r>
            <a:r>
              <a:rPr lang="en-US" sz="4000" dirty="0"/>
              <a:t>viral </a:t>
            </a:r>
            <a:r>
              <a:rPr lang="en-US" sz="4000" dirty="0" smtClean="0"/>
              <a:t>load</a:t>
            </a:r>
            <a:endParaRPr lang="en-US" sz="40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6" y="21608"/>
            <a:ext cx="504056" cy="498175"/>
          </a:xfrm>
          <a:prstGeom prst="rect">
            <a:avLst/>
          </a:prstGeom>
          <a:solidFill>
            <a:schemeClr val="tx1"/>
          </a:solidFill>
        </p:spPr>
      </p:pic>
      <p:grpSp>
        <p:nvGrpSpPr>
          <p:cNvPr id="10" name="Group 9"/>
          <p:cNvGrpSpPr/>
          <p:nvPr/>
        </p:nvGrpSpPr>
        <p:grpSpPr>
          <a:xfrm>
            <a:off x="179512" y="5777881"/>
            <a:ext cx="734154" cy="1080119"/>
            <a:chOff x="179512" y="5517233"/>
            <a:chExt cx="734154" cy="1080119"/>
          </a:xfrm>
        </p:grpSpPr>
        <p:grpSp>
          <p:nvGrpSpPr>
            <p:cNvPr id="11" name="Group 10"/>
            <p:cNvGrpSpPr/>
            <p:nvPr/>
          </p:nvGrpSpPr>
          <p:grpSpPr>
            <a:xfrm>
              <a:off x="179512" y="5517233"/>
              <a:ext cx="734154" cy="833363"/>
              <a:chOff x="125916" y="74156"/>
              <a:chExt cx="917692" cy="1041704"/>
            </a:xfrm>
          </p:grpSpPr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5916" y="74156"/>
                <a:ext cx="917692" cy="1041704"/>
              </a:xfrm>
              <a:prstGeom prst="rect">
                <a:avLst/>
              </a:prstGeom>
            </p:spPr>
          </p:pic>
          <p:sp>
            <p:nvSpPr>
              <p:cNvPr id="14" name="TextBox 13"/>
              <p:cNvSpPr txBox="1"/>
              <p:nvPr/>
            </p:nvSpPr>
            <p:spPr>
              <a:xfrm>
                <a:off x="251785" y="188640"/>
                <a:ext cx="545342" cy="207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750" b="1" dirty="0" smtClean="0">
                    <a:solidFill>
                      <a:schemeClr val="bg1"/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Handout</a:t>
                </a:r>
                <a:endParaRPr lang="en-US" sz="750" b="1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endParaRPr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251520" y="6228020"/>
              <a:ext cx="4892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2-7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173903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Activity 2B: </a:t>
            </a:r>
            <a:r>
              <a:rPr lang="en-GB" altLang="en-US" dirty="0" smtClean="0"/>
              <a:t>Algorithm Case Studies</a:t>
            </a:r>
            <a:endParaRPr lang="en-US" altLang="en-US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56792"/>
            <a:ext cx="4267200" cy="400929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2215" dirty="0">
                <a:solidFill>
                  <a:srgbClr val="336600"/>
                </a:solidFill>
                <a:latin typeface="Impact" panose="020B0806030902050204" pitchFamily="34" charset="0"/>
              </a:rPr>
              <a:t>Purpose</a:t>
            </a:r>
            <a:r>
              <a:rPr lang="en-US" altLang="en-US" sz="2215" dirty="0"/>
              <a:t> </a:t>
            </a:r>
            <a:r>
              <a:rPr lang="en-US" altLang="en-US" sz="3323" dirty="0"/>
              <a:t> </a:t>
            </a:r>
          </a:p>
          <a:p>
            <a:pPr marL="0" indent="0" eaLnBrk="1" hangingPunct="1">
              <a:buClr>
                <a:srgbClr val="660066"/>
              </a:buClr>
              <a:buSzPct val="60000"/>
              <a:buNone/>
            </a:pPr>
            <a:r>
              <a:rPr lang="en-US" altLang="en-US" sz="1846" dirty="0"/>
              <a:t>To </a:t>
            </a:r>
            <a:r>
              <a:rPr lang="en-US" altLang="en-US" sz="1846" dirty="0" smtClean="0"/>
              <a:t>interpret Viral Load test results and determine appropriate next steps using the national Viral Load algorithm given a scenario</a:t>
            </a:r>
            <a:endParaRPr lang="en-US" altLang="en-US" sz="1846" dirty="0"/>
          </a:p>
          <a:p>
            <a:pPr marL="0" indent="0" eaLnBrk="1" hangingPunct="1">
              <a:buClr>
                <a:srgbClr val="660066"/>
              </a:buClr>
              <a:buSzPct val="60000"/>
              <a:buNone/>
            </a:pPr>
            <a:endParaRPr lang="en-US" altLang="en-US" sz="1846" dirty="0">
              <a:solidFill>
                <a:srgbClr val="336600"/>
              </a:solidFill>
              <a:latin typeface="Impact" panose="020B0806030902050204" pitchFamily="34" charset="0"/>
            </a:endParaRPr>
          </a:p>
          <a:p>
            <a:pPr marL="0" indent="0" eaLnBrk="1" hangingPunct="1">
              <a:buClr>
                <a:srgbClr val="660066"/>
              </a:buClr>
              <a:buSzPct val="60000"/>
              <a:buNone/>
            </a:pPr>
            <a:r>
              <a:rPr lang="en-US" altLang="en-US" sz="2215" dirty="0">
                <a:solidFill>
                  <a:srgbClr val="336600"/>
                </a:solidFill>
                <a:latin typeface="Impact" panose="020B0806030902050204" pitchFamily="34" charset="0"/>
              </a:rPr>
              <a:t>What will you need?</a:t>
            </a:r>
            <a:r>
              <a:rPr lang="en-US" altLang="en-US" sz="3323" dirty="0"/>
              <a:t> </a:t>
            </a:r>
          </a:p>
          <a:p>
            <a:pPr eaLnBrk="1" hangingPunct="1">
              <a:buClr>
                <a:srgbClr val="660066"/>
              </a:buClr>
              <a:buSzPct val="100000"/>
            </a:pPr>
            <a:r>
              <a:rPr lang="en-US" altLang="en-US" sz="1846" dirty="0" smtClean="0"/>
              <a:t>Activity 2B Case study sheet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4648200" y="1556792"/>
            <a:ext cx="4267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9438" indent="-2365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600"/>
              </a:spcAft>
              <a:buClr>
                <a:srgbClr val="660066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2215" dirty="0">
                <a:solidFill>
                  <a:srgbClr val="336600"/>
                </a:solidFill>
                <a:latin typeface="Impact" panose="020B0806030902050204" pitchFamily="34" charset="0"/>
              </a:rPr>
              <a:t>What will you do?</a:t>
            </a:r>
            <a:r>
              <a:rPr lang="en-US" altLang="en-US" sz="2215" dirty="0">
                <a:latin typeface="Impact" panose="020B0806030902050204" pitchFamily="34" charset="0"/>
              </a:rPr>
              <a:t> </a:t>
            </a:r>
          </a:p>
          <a:p>
            <a:pPr marL="0" indent="0"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Clr>
                <a:srgbClr val="660066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1846" dirty="0" smtClean="0"/>
              <a:t>Divide into 3 groups into one of the three case studies: A, B, or C.</a:t>
            </a:r>
            <a:endParaRPr lang="en-US" altLang="en-US" sz="1846" dirty="0"/>
          </a:p>
          <a:p>
            <a:pPr marL="282575" lvl="1" indent="-163513" eaLnBrk="1" hangingPunct="1">
              <a:spcBef>
                <a:spcPct val="10000"/>
              </a:spcBef>
              <a:spcAft>
                <a:spcPct val="10000"/>
              </a:spcAft>
              <a:buClr>
                <a:srgbClr val="996633"/>
              </a:buClr>
              <a:buFont typeface="Wingdings" panose="05000000000000000000" pitchFamily="2" charset="2"/>
              <a:buChar char="§"/>
            </a:pPr>
            <a:r>
              <a:rPr lang="en-US" altLang="en-US" sz="2000" dirty="0" smtClean="0"/>
              <a:t>Review your assigned case and formulate group responses to the questions.</a:t>
            </a:r>
            <a:endParaRPr lang="en-US" altLang="en-US" sz="2000" dirty="0"/>
          </a:p>
          <a:p>
            <a:pPr marL="282575" lvl="1" indent="-163513" eaLnBrk="1" hangingPunct="1">
              <a:spcBef>
                <a:spcPct val="10000"/>
              </a:spcBef>
              <a:spcAft>
                <a:spcPct val="10000"/>
              </a:spcAft>
              <a:buClr>
                <a:srgbClr val="996633"/>
              </a:buClr>
              <a:buFont typeface="Wingdings" panose="05000000000000000000" pitchFamily="2" charset="2"/>
              <a:buChar char="§"/>
            </a:pPr>
            <a:r>
              <a:rPr lang="en-US" altLang="en-US" sz="2000" dirty="0"/>
              <a:t>Select a spokesperson for your </a:t>
            </a:r>
            <a:r>
              <a:rPr lang="en-US" altLang="en-US" sz="2000" dirty="0" smtClean="0"/>
              <a:t>group to present </a:t>
            </a:r>
            <a:r>
              <a:rPr lang="en-US" altLang="en-US" sz="2000" dirty="0"/>
              <a:t>your group’s responses during the 2 minute class report</a:t>
            </a:r>
            <a:r>
              <a:rPr lang="en-US" altLang="en-US" sz="1846" dirty="0"/>
              <a:t>.</a:t>
            </a:r>
          </a:p>
          <a:p>
            <a:pPr marL="282575" lvl="1" indent="-163513" eaLnBrk="1" hangingPunct="1">
              <a:spcBef>
                <a:spcPct val="10000"/>
              </a:spcBef>
              <a:spcAft>
                <a:spcPct val="10000"/>
              </a:spcAft>
              <a:buClr>
                <a:srgbClr val="996633"/>
              </a:buClr>
              <a:buFont typeface="Wingdings" panose="05000000000000000000" pitchFamily="2" charset="2"/>
              <a:buChar char="§"/>
            </a:pPr>
            <a:r>
              <a:rPr lang="en-US" altLang="en-US" sz="1846" dirty="0"/>
              <a:t>Participate in large-group discussion.</a:t>
            </a:r>
          </a:p>
        </p:txBody>
      </p:sp>
      <p:pic>
        <p:nvPicPr>
          <p:cNvPr id="10245" name="Picture 5" descr="MCj0424214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4053" y="5566084"/>
            <a:ext cx="666750" cy="849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7720838" y="6416007"/>
            <a:ext cx="13131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/>
              <a:t>20 </a:t>
            </a:r>
            <a:r>
              <a:rPr lang="en-US" altLang="en-US" dirty="0"/>
              <a:t>minutes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79512" y="5517233"/>
            <a:ext cx="734154" cy="1080119"/>
            <a:chOff x="179512" y="5517233"/>
            <a:chExt cx="734154" cy="1080119"/>
          </a:xfrm>
        </p:grpSpPr>
        <p:grpSp>
          <p:nvGrpSpPr>
            <p:cNvPr id="11" name="Group 10"/>
            <p:cNvGrpSpPr/>
            <p:nvPr/>
          </p:nvGrpSpPr>
          <p:grpSpPr>
            <a:xfrm>
              <a:off x="179512" y="5517233"/>
              <a:ext cx="734154" cy="833363"/>
              <a:chOff x="125916" y="74156"/>
              <a:chExt cx="917692" cy="1041704"/>
            </a:xfrm>
          </p:grpSpPr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5916" y="74156"/>
                <a:ext cx="917692" cy="1041704"/>
              </a:xfrm>
              <a:prstGeom prst="rect">
                <a:avLst/>
              </a:prstGeom>
            </p:spPr>
          </p:pic>
          <p:sp>
            <p:nvSpPr>
              <p:cNvPr id="14" name="TextBox 13"/>
              <p:cNvSpPr txBox="1"/>
              <p:nvPr/>
            </p:nvSpPr>
            <p:spPr>
              <a:xfrm>
                <a:off x="251785" y="188640"/>
                <a:ext cx="545342" cy="207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750" b="1" dirty="0" smtClean="0">
                    <a:solidFill>
                      <a:schemeClr val="bg1"/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Handout</a:t>
                </a:r>
                <a:endParaRPr lang="en-US" sz="750" b="1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endParaRPr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251520" y="6228020"/>
              <a:ext cx="4892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2-8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05720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Case A: Discussion Points</a:t>
            </a:r>
          </a:p>
        </p:txBody>
      </p:sp>
      <p:sp>
        <p:nvSpPr>
          <p:cNvPr id="768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GB" altLang="en-US" sz="2025" dirty="0"/>
          </a:p>
          <a:p>
            <a:pPr>
              <a:lnSpc>
                <a:spcPct val="90000"/>
              </a:lnSpc>
            </a:pPr>
            <a:r>
              <a:rPr lang="en-GB" altLang="en-US" sz="2800" dirty="0"/>
              <a:t>Medical and enhanced adherence assessment required</a:t>
            </a:r>
          </a:p>
          <a:p>
            <a:pPr>
              <a:lnSpc>
                <a:spcPct val="90000"/>
              </a:lnSpc>
            </a:pPr>
            <a:r>
              <a:rPr lang="en-GB" altLang="en-US" sz="2800" dirty="0"/>
              <a:t>Enter patient in high viral load register and complete high viral load form with clinical and adherence information</a:t>
            </a:r>
          </a:p>
          <a:p>
            <a:pPr>
              <a:lnSpc>
                <a:spcPct val="90000"/>
              </a:lnSpc>
            </a:pPr>
            <a:r>
              <a:rPr lang="en-GB" altLang="en-US" sz="2800" dirty="0"/>
              <a:t>Viral load 2 repeated after 3-6 months if good adherence</a:t>
            </a:r>
          </a:p>
          <a:p>
            <a:pPr>
              <a:lnSpc>
                <a:spcPct val="90000"/>
              </a:lnSpc>
            </a:pPr>
            <a:r>
              <a:rPr lang="en-GB" altLang="en-US" sz="2800" dirty="0"/>
              <a:t>Repeat viral load &lt; 1000 copies/ml – continue on first line regimen</a:t>
            </a:r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FCF4FC5-2A2A-4596-B9D8-3D64C80A6B90}" type="slidenum">
              <a:rPr lang="en-GB" altLang="en-US" sz="1400">
                <a:solidFill>
                  <a:prstClr val="black"/>
                </a:solidFill>
              </a:rPr>
              <a:pPr>
                <a:spcBef>
                  <a:spcPct val="0"/>
                </a:spcBef>
                <a:buFontTx/>
                <a:buNone/>
              </a:pPr>
              <a:t>36</a:t>
            </a:fld>
            <a:endParaRPr lang="en-GB" altLang="en-US" sz="1400" dirty="0">
              <a:solidFill>
                <a:prstClr val="black"/>
              </a:solidFill>
            </a:endParaRPr>
          </a:p>
        </p:txBody>
      </p:sp>
      <p:sp>
        <p:nvSpPr>
          <p:cNvPr id="76805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900">
                <a:solidFill>
                  <a:srgbClr val="898989"/>
                </a:solidFill>
                <a:cs typeface="Arial" panose="020B0604020202020204" pitchFamily="34" charset="0"/>
              </a:rPr>
              <a:t>Field Pilot version-DRAFT</a:t>
            </a:r>
          </a:p>
        </p:txBody>
      </p:sp>
    </p:spTree>
    <p:extLst>
      <p:ext uri="{BB962C8B-B14F-4D97-AF65-F5344CB8AC3E}">
        <p14:creationId xmlns:p14="http://schemas.microsoft.com/office/powerpoint/2010/main" val="3076260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Case B: Discussion Points</a:t>
            </a:r>
          </a:p>
        </p:txBody>
      </p:sp>
      <p:sp>
        <p:nvSpPr>
          <p:cNvPr id="768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GB" altLang="en-US" sz="2800" dirty="0" smtClean="0"/>
              <a:t>Viral </a:t>
            </a:r>
            <a:r>
              <a:rPr lang="en-GB" altLang="en-US" sz="2800" dirty="0"/>
              <a:t>load may remain &gt;1000 copies/ml even after improved adherence if drug resistance has developed</a:t>
            </a:r>
          </a:p>
          <a:p>
            <a:pPr>
              <a:defRPr/>
            </a:pPr>
            <a:r>
              <a:rPr lang="en-GB" altLang="en-US" sz="2800" dirty="0"/>
              <a:t>CD4 counts may increase even in the presence of treatment failure</a:t>
            </a:r>
          </a:p>
          <a:p>
            <a:pPr>
              <a:defRPr/>
            </a:pPr>
            <a:r>
              <a:rPr lang="en-GB" altLang="en-US" sz="2800" dirty="0"/>
              <a:t>Maintaining a failing regimen is associated with increased risk of resistance</a:t>
            </a:r>
          </a:p>
          <a:p>
            <a:pPr>
              <a:defRPr/>
            </a:pPr>
            <a:r>
              <a:rPr lang="en-GB" altLang="en-US" sz="2800" dirty="0"/>
              <a:t>When adherence improves and </a:t>
            </a:r>
            <a:r>
              <a:rPr lang="en-GB" altLang="en-US" sz="2800" dirty="0" smtClean="0"/>
              <a:t>Viral Load </a:t>
            </a:r>
            <a:r>
              <a:rPr lang="en-GB" altLang="en-US" sz="2800" dirty="0"/>
              <a:t>remains &gt;1000 copies/ml, patient should be switched to second-line regimens</a:t>
            </a:r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FCF4FC5-2A2A-4596-B9D8-3D64C80A6B90}" type="slidenum">
              <a:rPr lang="en-GB" altLang="en-US" sz="1400">
                <a:solidFill>
                  <a:prstClr val="black"/>
                </a:solidFill>
              </a:rPr>
              <a:pPr>
                <a:spcBef>
                  <a:spcPct val="0"/>
                </a:spcBef>
                <a:buFontTx/>
                <a:buNone/>
              </a:pPr>
              <a:t>37</a:t>
            </a:fld>
            <a:endParaRPr lang="en-GB" altLang="en-US" sz="1400" dirty="0">
              <a:solidFill>
                <a:prstClr val="black"/>
              </a:solidFill>
            </a:endParaRPr>
          </a:p>
        </p:txBody>
      </p:sp>
      <p:sp>
        <p:nvSpPr>
          <p:cNvPr id="76805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900">
                <a:solidFill>
                  <a:srgbClr val="898989"/>
                </a:solidFill>
                <a:cs typeface="Arial" panose="020B0604020202020204" pitchFamily="34" charset="0"/>
              </a:rPr>
              <a:t>Field Pilot version-DRAFT</a:t>
            </a:r>
          </a:p>
        </p:txBody>
      </p:sp>
    </p:spTree>
    <p:extLst>
      <p:ext uri="{BB962C8B-B14F-4D97-AF65-F5344CB8AC3E}">
        <p14:creationId xmlns:p14="http://schemas.microsoft.com/office/powerpoint/2010/main" val="3580547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Case </a:t>
            </a:r>
            <a:r>
              <a:rPr lang="en-GB" altLang="en-US" dirty="0"/>
              <a:t>C</a:t>
            </a:r>
            <a:r>
              <a:rPr lang="en-GB" altLang="en-US" dirty="0" smtClean="0"/>
              <a:t>: Discussion Points</a:t>
            </a:r>
          </a:p>
        </p:txBody>
      </p:sp>
      <p:sp>
        <p:nvSpPr>
          <p:cNvPr id="768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GB" altLang="en-US" sz="2800" dirty="0" smtClean="0"/>
              <a:t>A </a:t>
            </a:r>
            <a:r>
              <a:rPr lang="en-GB" altLang="en-US" sz="2800" dirty="0"/>
              <a:t>low but detectable viral load could reflect some minor adherence issues</a:t>
            </a:r>
          </a:p>
          <a:p>
            <a:pPr>
              <a:defRPr/>
            </a:pPr>
            <a:r>
              <a:rPr lang="en-GB" altLang="en-US" sz="2800" dirty="0"/>
              <a:t>When the </a:t>
            </a:r>
            <a:r>
              <a:rPr lang="en-GB" altLang="en-US" sz="2800" dirty="0" smtClean="0"/>
              <a:t>Viral Load </a:t>
            </a:r>
            <a:r>
              <a:rPr lang="en-GB" altLang="en-US" sz="2800" dirty="0"/>
              <a:t>measures &lt;1000 copies/ml the likelihood of treatment failure is very low and patients should be continued on the same regimen with ongoing </a:t>
            </a:r>
            <a:r>
              <a:rPr lang="en-GB" altLang="en-US" sz="2800" dirty="0" smtClean="0"/>
              <a:t>Viral Load </a:t>
            </a:r>
            <a:r>
              <a:rPr lang="en-GB" altLang="en-US" sz="2800" dirty="0"/>
              <a:t>monitoring</a:t>
            </a:r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FCF4FC5-2A2A-4596-B9D8-3D64C80A6B90}" type="slidenum">
              <a:rPr lang="en-GB" altLang="en-US" sz="1400">
                <a:solidFill>
                  <a:prstClr val="black"/>
                </a:solidFill>
              </a:rPr>
              <a:pPr>
                <a:spcBef>
                  <a:spcPct val="0"/>
                </a:spcBef>
                <a:buFontTx/>
                <a:buNone/>
              </a:pPr>
              <a:t>38</a:t>
            </a:fld>
            <a:endParaRPr lang="en-GB" altLang="en-US" sz="1400" dirty="0">
              <a:solidFill>
                <a:prstClr val="black"/>
              </a:solidFill>
            </a:endParaRPr>
          </a:p>
        </p:txBody>
      </p:sp>
      <p:sp>
        <p:nvSpPr>
          <p:cNvPr id="76805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900">
                <a:solidFill>
                  <a:srgbClr val="898989"/>
                </a:solidFill>
                <a:cs typeface="Arial" panose="020B0604020202020204" pitchFamily="34" charset="0"/>
              </a:rPr>
              <a:t>Field Pilot version-DRAFT</a:t>
            </a:r>
          </a:p>
        </p:txBody>
      </p:sp>
    </p:spTree>
    <p:extLst>
      <p:ext uri="{BB962C8B-B14F-4D97-AF65-F5344CB8AC3E}">
        <p14:creationId xmlns:p14="http://schemas.microsoft.com/office/powerpoint/2010/main" val="1348203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/>
          <a:lstStyle/>
          <a:p>
            <a:r>
              <a:rPr lang="en-GB" altLang="en-US" smtClean="0"/>
              <a:t>Module 2: Key Messages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897437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ZW" altLang="en-US" sz="2400" dirty="0" smtClean="0"/>
              <a:t>Viral load is not just a monitoring tool to switch patients correctly to </a:t>
            </a:r>
            <a:r>
              <a:rPr lang="en-ZW" altLang="en-US" sz="2400" dirty="0" smtClean="0">
                <a:solidFill>
                  <a:srgbClr val="C00000"/>
                </a:solidFill>
              </a:rPr>
              <a:t>____</a:t>
            </a:r>
            <a:r>
              <a:rPr lang="en-ZW" altLang="en-US" sz="2400" dirty="0" smtClean="0"/>
              <a:t> line – it also helps people stay on </a:t>
            </a:r>
            <a:r>
              <a:rPr lang="en-ZW" altLang="en-US" sz="2400" dirty="0" smtClean="0">
                <a:solidFill>
                  <a:srgbClr val="C00000"/>
                </a:solidFill>
              </a:rPr>
              <a:t>____</a:t>
            </a:r>
            <a:r>
              <a:rPr lang="en-ZW" altLang="en-US" sz="2400" dirty="0" smtClean="0"/>
              <a:t> line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altLang="en-US" sz="2400" dirty="0" smtClean="0"/>
              <a:t>Clinicians must have clear </a:t>
            </a:r>
            <a:r>
              <a:rPr lang="en-GB" altLang="en-US" sz="2400" dirty="0" smtClean="0">
                <a:solidFill>
                  <a:srgbClr val="C00000"/>
                </a:solidFill>
              </a:rPr>
              <a:t>______</a:t>
            </a:r>
            <a:r>
              <a:rPr lang="en-GB" altLang="en-US" sz="2400" dirty="0" smtClean="0"/>
              <a:t> to remind them to take routine viral load according to their local algorithm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altLang="en-US" sz="2400" b="1" dirty="0" smtClean="0"/>
              <a:t>Any viral load &gt; </a:t>
            </a:r>
            <a:r>
              <a:rPr lang="en-GB" altLang="en-US" sz="2400" b="1" dirty="0" smtClean="0">
                <a:solidFill>
                  <a:srgbClr val="C00000"/>
                </a:solidFill>
              </a:rPr>
              <a:t>______ </a:t>
            </a:r>
            <a:r>
              <a:rPr lang="en-GB" altLang="en-US" sz="2400" b="1" dirty="0" smtClean="0"/>
              <a:t>copies/ml</a:t>
            </a:r>
            <a:r>
              <a:rPr lang="en-GB" altLang="en-US" sz="2400" b="1" dirty="0" smtClean="0">
                <a:solidFill>
                  <a:srgbClr val="C00000"/>
                </a:solidFill>
              </a:rPr>
              <a:t> </a:t>
            </a:r>
            <a:r>
              <a:rPr lang="en-GB" altLang="en-US" sz="2400" b="1" dirty="0" smtClean="0"/>
              <a:t>needs action!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altLang="en-US" sz="2400" dirty="0" smtClean="0"/>
              <a:t>Patients with a first viral load &gt; 1000 copies/ml should start </a:t>
            </a:r>
            <a:r>
              <a:rPr lang="en-GB" altLang="en-US" sz="2400" dirty="0" smtClean="0">
                <a:solidFill>
                  <a:srgbClr val="C00000"/>
                </a:solidFill>
              </a:rPr>
              <a:t>____________________ </a:t>
            </a:r>
            <a:r>
              <a:rPr lang="en-GB" altLang="en-US" sz="2400" dirty="0" smtClean="0"/>
              <a:t>and be assessed by a clinician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altLang="en-US" sz="2400" dirty="0" smtClean="0"/>
              <a:t>The repeat viral load should be taken </a:t>
            </a:r>
            <a:r>
              <a:rPr lang="en-GB" altLang="en-US" sz="2400" dirty="0" smtClean="0">
                <a:solidFill>
                  <a:srgbClr val="C00000"/>
                </a:solidFill>
              </a:rPr>
              <a:t>_____ </a:t>
            </a:r>
            <a:r>
              <a:rPr lang="en-GB" altLang="en-US" sz="2400" dirty="0" smtClean="0"/>
              <a:t>months after the first adherence counselling session (day first viral load &gt; 1000 result given) if there has been good adherence since then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altLang="en-US" sz="2400" dirty="0" smtClean="0"/>
              <a:t>If viral load is </a:t>
            </a:r>
            <a:r>
              <a:rPr lang="en-GB" altLang="en-US" sz="2400" dirty="0" smtClean="0">
                <a:solidFill>
                  <a:srgbClr val="C00000"/>
                </a:solidFill>
              </a:rPr>
              <a:t>_______</a:t>
            </a:r>
            <a:r>
              <a:rPr lang="en-GB" altLang="en-US" sz="2400" dirty="0" smtClean="0"/>
              <a:t>copies/ml (initial or repeat) then maintain patient on the current ARV regimen</a:t>
            </a:r>
          </a:p>
        </p:txBody>
      </p:sp>
      <p:sp>
        <p:nvSpPr>
          <p:cNvPr id="79876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032210A-4E74-4EDA-AED5-9B4240118E49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39</a:t>
            </a:fld>
            <a:endParaRPr lang="en-GB" altLang="en-US" sz="1400" dirty="0"/>
          </a:p>
        </p:txBody>
      </p:sp>
      <p:sp>
        <p:nvSpPr>
          <p:cNvPr id="79877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rgbClr val="898989"/>
                </a:solidFill>
                <a:cs typeface="Arial" panose="020B0604020202020204" pitchFamily="34" charset="0"/>
              </a:rPr>
              <a:t>Field Pilot version-DRAFT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Accurately following a national algorithm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1240C-2856-4852-B8BD-08B482D7DC85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715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/>
          <a:lstStyle/>
          <a:p>
            <a:r>
              <a:rPr lang="en-GB" altLang="en-US" smtClean="0"/>
              <a:t>Module 2: Key Messages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897437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ZW" altLang="en-US" sz="2400" dirty="0" smtClean="0"/>
              <a:t>Viral load is not just a monitoring tool to switch patients correctly to </a:t>
            </a:r>
            <a:r>
              <a:rPr lang="en-ZW" altLang="en-US" sz="2400" dirty="0" smtClean="0">
                <a:solidFill>
                  <a:srgbClr val="C00000"/>
                </a:solidFill>
              </a:rPr>
              <a:t>2nd</a:t>
            </a:r>
            <a:r>
              <a:rPr lang="en-ZW" altLang="en-US" sz="2400" dirty="0" smtClean="0"/>
              <a:t> line – it also helps people stay on </a:t>
            </a:r>
            <a:r>
              <a:rPr lang="en-ZW" altLang="en-US" sz="2400" dirty="0" smtClean="0">
                <a:solidFill>
                  <a:srgbClr val="C00000"/>
                </a:solidFill>
              </a:rPr>
              <a:t>1st</a:t>
            </a:r>
            <a:r>
              <a:rPr lang="en-ZW" altLang="en-US" sz="2400" dirty="0" smtClean="0"/>
              <a:t> line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altLang="en-US" sz="2400" dirty="0" smtClean="0"/>
              <a:t>Clinicians must have clear </a:t>
            </a:r>
            <a:r>
              <a:rPr lang="en-GB" altLang="en-US" sz="2400" dirty="0" smtClean="0">
                <a:solidFill>
                  <a:srgbClr val="C00000"/>
                </a:solidFill>
              </a:rPr>
              <a:t>triggers</a:t>
            </a:r>
            <a:r>
              <a:rPr lang="en-GB" altLang="en-US" sz="2400" dirty="0" smtClean="0"/>
              <a:t> to remind them to take routine viral load according to their local algorithm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altLang="en-US" sz="2400" b="1" dirty="0" smtClean="0"/>
              <a:t>Any viral load &gt; </a:t>
            </a:r>
            <a:r>
              <a:rPr lang="en-GB" altLang="en-US" sz="2400" b="1" dirty="0" smtClean="0">
                <a:solidFill>
                  <a:srgbClr val="C00000"/>
                </a:solidFill>
              </a:rPr>
              <a:t>1000 copies/ml </a:t>
            </a:r>
            <a:r>
              <a:rPr lang="en-GB" altLang="en-US" sz="2400" b="1" dirty="0" smtClean="0"/>
              <a:t>needs action!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altLang="en-US" sz="2400" dirty="0" smtClean="0"/>
              <a:t>Patients with a first viral load &gt; 1000 copies/ml should start  </a:t>
            </a:r>
            <a:r>
              <a:rPr lang="en-GB" altLang="en-US" sz="2400" dirty="0" smtClean="0">
                <a:solidFill>
                  <a:srgbClr val="C00000"/>
                </a:solidFill>
              </a:rPr>
              <a:t>adherence counselling </a:t>
            </a:r>
            <a:r>
              <a:rPr lang="en-GB" altLang="en-US" sz="2400" dirty="0" smtClean="0"/>
              <a:t>and be assessed by a clinician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altLang="en-US" sz="2400" dirty="0" smtClean="0"/>
              <a:t>The repeat viral load should be taken </a:t>
            </a:r>
            <a:r>
              <a:rPr lang="en-GB" altLang="en-US" sz="2400" dirty="0" smtClean="0">
                <a:solidFill>
                  <a:srgbClr val="C00000"/>
                </a:solidFill>
              </a:rPr>
              <a:t>3-6 </a:t>
            </a:r>
            <a:r>
              <a:rPr lang="en-GB" altLang="en-US" sz="2400" dirty="0" smtClean="0"/>
              <a:t>months after the first adherence counselling session (day first viral load &gt; 1000 result given) if there has been good adherence since then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altLang="en-US" sz="2400" dirty="0" smtClean="0"/>
              <a:t>If viral load is </a:t>
            </a:r>
            <a:r>
              <a:rPr lang="en-GB" altLang="en-US" sz="2400" dirty="0" smtClean="0">
                <a:solidFill>
                  <a:srgbClr val="C00000"/>
                </a:solidFill>
              </a:rPr>
              <a:t>&lt; 1000 </a:t>
            </a:r>
            <a:r>
              <a:rPr lang="en-GB" altLang="en-US" sz="2400" dirty="0" smtClean="0"/>
              <a:t>copies/ml (initial or repeat) then maintain patient on the current ARV regimen</a:t>
            </a:r>
          </a:p>
        </p:txBody>
      </p:sp>
      <p:sp>
        <p:nvSpPr>
          <p:cNvPr id="79876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032210A-4E74-4EDA-AED5-9B4240118E49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40</a:t>
            </a:fld>
            <a:endParaRPr lang="en-GB" altLang="en-US" sz="1400" dirty="0"/>
          </a:p>
        </p:txBody>
      </p:sp>
      <p:sp>
        <p:nvSpPr>
          <p:cNvPr id="79877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rgbClr val="898989"/>
                </a:solidFill>
                <a:cs typeface="Arial" panose="020B0604020202020204" pitchFamily="34" charset="0"/>
              </a:rPr>
              <a:t>Field Pilot version-DRAFT</a:t>
            </a:r>
          </a:p>
        </p:txBody>
      </p:sp>
    </p:spTree>
    <p:extLst>
      <p:ext uri="{BB962C8B-B14F-4D97-AF65-F5344CB8AC3E}">
        <p14:creationId xmlns:p14="http://schemas.microsoft.com/office/powerpoint/2010/main" val="424763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Three Scenarios for Viral Load Results</a:t>
            </a:r>
            <a:endParaRPr lang="en-US" sz="40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4422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Field Pilot version-DRAFT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69224" y="6356350"/>
            <a:ext cx="2133600" cy="365125"/>
          </a:xfrm>
        </p:spPr>
        <p:txBody>
          <a:bodyPr/>
          <a:lstStyle/>
          <a:p>
            <a:pPr>
              <a:defRPr/>
            </a:pPr>
            <a:fld id="{860C3E41-94A6-4AD7-8E3E-000F5AC45639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  <p:sp>
        <p:nvSpPr>
          <p:cNvPr id="7" name="Rectangle 6"/>
          <p:cNvSpPr/>
          <p:nvPr/>
        </p:nvSpPr>
        <p:spPr>
          <a:xfrm>
            <a:off x="1819385" y="4149080"/>
            <a:ext cx="864096" cy="129614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819385" y="1412776"/>
            <a:ext cx="864096" cy="273630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19385" y="5445224"/>
            <a:ext cx="864096" cy="6180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704616" y="5589240"/>
            <a:ext cx="1452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Undetectable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654177" y="4293096"/>
            <a:ext cx="1879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Viral Load </a:t>
            </a:r>
            <a:r>
              <a:rPr lang="en-US" b="1" dirty="0" smtClean="0">
                <a:solidFill>
                  <a:srgbClr val="C00000"/>
                </a:solidFill>
              </a:rPr>
              <a:t>≤ </a:t>
            </a:r>
            <a:r>
              <a:rPr lang="en-US" dirty="0" smtClean="0"/>
              <a:t>1,000 copies/ml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704616" y="2278613"/>
            <a:ext cx="1879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Viral Load </a:t>
            </a:r>
            <a:r>
              <a:rPr lang="en-US" b="1" dirty="0" smtClean="0">
                <a:solidFill>
                  <a:srgbClr val="C00000"/>
                </a:solidFill>
              </a:rPr>
              <a:t>&gt;</a:t>
            </a:r>
            <a:r>
              <a:rPr lang="en-US" dirty="0" smtClean="0"/>
              <a:t> 1,000 copies/ml</a:t>
            </a:r>
            <a:endParaRPr lang="en-US" dirty="0"/>
          </a:p>
        </p:txBody>
      </p:sp>
      <p:sp>
        <p:nvSpPr>
          <p:cNvPr id="13" name="Striped Right Arrow 12"/>
          <p:cNvSpPr/>
          <p:nvPr/>
        </p:nvSpPr>
        <p:spPr>
          <a:xfrm>
            <a:off x="4502886" y="2060848"/>
            <a:ext cx="827609" cy="1008112"/>
          </a:xfrm>
          <a:prstGeom prst="striped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triped Right Arrow 13"/>
          <p:cNvSpPr/>
          <p:nvPr/>
        </p:nvSpPr>
        <p:spPr>
          <a:xfrm>
            <a:off x="4536479" y="4144218"/>
            <a:ext cx="827609" cy="1008112"/>
          </a:xfrm>
          <a:prstGeom prst="striped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triped Right Arrow 14"/>
          <p:cNvSpPr/>
          <p:nvPr/>
        </p:nvSpPr>
        <p:spPr>
          <a:xfrm>
            <a:off x="4528735" y="5281315"/>
            <a:ext cx="827609" cy="1008112"/>
          </a:xfrm>
          <a:prstGeom prst="striped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413665" y="4199810"/>
            <a:ext cx="29187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Virus is suppressed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ART is working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Continue current regimen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163601" y="4144218"/>
            <a:ext cx="2170584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07504" y="3717032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C00000"/>
                </a:solidFill>
              </a:rPr>
              <a:t>1,000 copies/ml</a:t>
            </a:r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64089" y="5445224"/>
            <a:ext cx="3914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Does not mean HIV has disappeared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HIV is still present in reservoirs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smtClean="0"/>
              <a:t>Continue current regimen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413665" y="1674674"/>
            <a:ext cx="362283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Virus is NOT suppressed:</a:t>
            </a:r>
          </a:p>
          <a:p>
            <a:pPr marL="400050" lvl="1" indent="-168275">
              <a:buFont typeface="Wingdings" panose="05000000000000000000" pitchFamily="2" charset="2"/>
              <a:buChar char="§"/>
            </a:pPr>
            <a:r>
              <a:rPr lang="en-US" dirty="0" smtClean="0"/>
              <a:t>Current ART working but patient is not taking it properly, </a:t>
            </a:r>
            <a:r>
              <a:rPr lang="en-US" b="1" dirty="0" smtClean="0">
                <a:solidFill>
                  <a:srgbClr val="C00000"/>
                </a:solidFill>
              </a:rPr>
              <a:t>OR</a:t>
            </a:r>
          </a:p>
          <a:p>
            <a:pPr marL="400050" lvl="1" indent="-168275">
              <a:buFont typeface="Wingdings" panose="05000000000000000000" pitchFamily="2" charset="2"/>
              <a:buChar char="§"/>
            </a:pPr>
            <a:r>
              <a:rPr lang="en-US" dirty="0" smtClean="0"/>
              <a:t>ART is not working due to resistance or treatment failure</a:t>
            </a:r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1186850" y="5445224"/>
            <a:ext cx="2170584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9512" y="5517233"/>
            <a:ext cx="734154" cy="1080119"/>
            <a:chOff x="179512" y="5517233"/>
            <a:chExt cx="734154" cy="1080119"/>
          </a:xfrm>
        </p:grpSpPr>
        <p:grpSp>
          <p:nvGrpSpPr>
            <p:cNvPr id="28" name="Group 27"/>
            <p:cNvGrpSpPr/>
            <p:nvPr/>
          </p:nvGrpSpPr>
          <p:grpSpPr>
            <a:xfrm>
              <a:off x="179512" y="5517233"/>
              <a:ext cx="734154" cy="833363"/>
              <a:chOff x="125916" y="74156"/>
              <a:chExt cx="917692" cy="1041704"/>
            </a:xfrm>
          </p:grpSpPr>
          <p:pic>
            <p:nvPicPr>
              <p:cNvPr id="30" name="Picture 29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5916" y="74156"/>
                <a:ext cx="917692" cy="1041704"/>
              </a:xfrm>
              <a:prstGeom prst="rect">
                <a:avLst/>
              </a:prstGeom>
            </p:spPr>
          </p:pic>
          <p:sp>
            <p:nvSpPr>
              <p:cNvPr id="31" name="TextBox 30"/>
              <p:cNvSpPr txBox="1"/>
              <p:nvPr/>
            </p:nvSpPr>
            <p:spPr>
              <a:xfrm>
                <a:off x="251785" y="188640"/>
                <a:ext cx="545342" cy="207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750" b="1" dirty="0" smtClean="0">
                    <a:solidFill>
                      <a:schemeClr val="bg1"/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Handout</a:t>
                </a:r>
                <a:endParaRPr lang="en-US" sz="750" b="1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endParaRPr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251520" y="6228020"/>
              <a:ext cx="4893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2-1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9379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393700" y="-99392"/>
            <a:ext cx="8229600" cy="790918"/>
          </a:xfrm>
        </p:spPr>
        <p:txBody>
          <a:bodyPr/>
          <a:lstStyle/>
          <a:p>
            <a:pPr eaLnBrk="1" hangingPunct="1"/>
            <a:r>
              <a:rPr lang="en-GB" altLang="en-US" dirty="0" smtClean="0"/>
              <a:t>National Viral Load Algorithm</a:t>
            </a:r>
          </a:p>
        </p:txBody>
      </p:sp>
      <p:sp>
        <p:nvSpPr>
          <p:cNvPr id="1024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D9E3E8F-F07F-4152-998B-9A80B1B4CEB9}" type="slidenum">
              <a:rPr lang="en-GB" altLang="en-US" sz="14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GB" altLang="en-US" sz="1400" dirty="0">
              <a:solidFill>
                <a:srgbClr val="898989"/>
              </a:solidFill>
            </a:endParaRPr>
          </a:p>
        </p:txBody>
      </p:sp>
      <p:sp>
        <p:nvSpPr>
          <p:cNvPr id="10245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smtClean="0">
                <a:solidFill>
                  <a:srgbClr val="898989"/>
                </a:solidFill>
                <a:cs typeface="Arial" panose="020B0604020202020204" pitchFamily="34" charset="0"/>
              </a:rPr>
              <a:t>Field Pilot version-DRAFT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504056" cy="498175"/>
          </a:xfrm>
          <a:prstGeom prst="rect">
            <a:avLst/>
          </a:prstGeom>
          <a:solidFill>
            <a:schemeClr val="tx1"/>
          </a:solidFill>
        </p:spPr>
      </p:pic>
      <p:grpSp>
        <p:nvGrpSpPr>
          <p:cNvPr id="66" name="Group 65"/>
          <p:cNvGrpSpPr/>
          <p:nvPr/>
        </p:nvGrpSpPr>
        <p:grpSpPr>
          <a:xfrm>
            <a:off x="910131" y="837441"/>
            <a:ext cx="7299143" cy="5415935"/>
            <a:chOff x="910131" y="837441"/>
            <a:chExt cx="7299143" cy="5415935"/>
          </a:xfrm>
        </p:grpSpPr>
        <p:sp>
          <p:nvSpPr>
            <p:cNvPr id="2" name="Rounded Rectangle 1"/>
            <p:cNvSpPr/>
            <p:nvPr/>
          </p:nvSpPr>
          <p:spPr>
            <a:xfrm>
              <a:off x="910131" y="849450"/>
              <a:ext cx="3312149" cy="864096"/>
            </a:xfrm>
            <a:prstGeom prst="roundRect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910131" y="849450"/>
              <a:ext cx="3312149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Targeted viral load </a:t>
              </a:r>
              <a:r>
                <a:rPr lang="en-US" b="1" dirty="0" smtClean="0">
                  <a:solidFill>
                    <a:srgbClr val="C00000"/>
                  </a:solidFill>
                </a:rPr>
                <a:t>monitoring </a:t>
              </a:r>
              <a:r>
                <a:rPr lang="en-US" sz="1600" dirty="0" smtClean="0">
                  <a:solidFill>
                    <a:srgbClr val="C00000"/>
                  </a:solidFill>
                </a:rPr>
                <a:t>(Suspected clinical </a:t>
              </a:r>
              <a:r>
                <a:rPr lang="en-US" sz="1600" dirty="0">
                  <a:solidFill>
                    <a:srgbClr val="C00000"/>
                  </a:solidFill>
                </a:rPr>
                <a:t>or immunological failure</a:t>
              </a:r>
              <a:r>
                <a:rPr lang="en-US" sz="1600" dirty="0" smtClean="0">
                  <a:solidFill>
                    <a:srgbClr val="C00000"/>
                  </a:solidFill>
                </a:rPr>
                <a:t>)</a:t>
              </a:r>
              <a:endParaRPr lang="en-US" sz="1600" dirty="0">
                <a:solidFill>
                  <a:srgbClr val="C00000"/>
                </a:solidFill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4897125" y="837441"/>
              <a:ext cx="3312149" cy="864096"/>
            </a:xfrm>
            <a:prstGeom prst="roundRect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 lang="en-US" dirty="0" smtClean="0"/>
            </a:p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905404" y="837441"/>
              <a:ext cx="3303869" cy="61555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C00000"/>
                  </a:solidFill>
                </a:rPr>
                <a:t>Routine viral </a:t>
              </a:r>
              <a:r>
                <a:rPr lang="en-US" b="1" dirty="0">
                  <a:solidFill>
                    <a:srgbClr val="C00000"/>
                  </a:solidFill>
                </a:rPr>
                <a:t>load </a:t>
              </a:r>
              <a:r>
                <a:rPr lang="en-US" b="1" dirty="0" smtClean="0">
                  <a:solidFill>
                    <a:srgbClr val="C00000"/>
                  </a:solidFill>
                </a:rPr>
                <a:t>monitoring </a:t>
              </a:r>
              <a:r>
                <a:rPr lang="en-US" sz="1600" dirty="0" smtClean="0">
                  <a:solidFill>
                    <a:srgbClr val="C00000"/>
                  </a:solidFill>
                </a:rPr>
                <a:t>(Early detection of </a:t>
              </a:r>
              <a:r>
                <a:rPr lang="en-US" sz="1600" dirty="0" err="1" smtClean="0">
                  <a:solidFill>
                    <a:srgbClr val="C00000"/>
                  </a:solidFill>
                </a:rPr>
                <a:t>virological</a:t>
              </a:r>
              <a:r>
                <a:rPr lang="en-US" sz="1600" dirty="0" smtClean="0">
                  <a:solidFill>
                    <a:srgbClr val="C00000"/>
                  </a:solidFill>
                </a:rPr>
                <a:t> failure)</a:t>
              </a:r>
              <a:endParaRPr lang="en-US" sz="1600" dirty="0">
                <a:solidFill>
                  <a:srgbClr val="C00000"/>
                </a:solidFill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2483768" y="2040255"/>
              <a:ext cx="4176464" cy="437080"/>
            </a:xfrm>
            <a:prstGeom prst="roundRect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569354" y="2108003"/>
              <a:ext cx="39838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Test viral load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2483768" y="2760773"/>
              <a:ext cx="4176464" cy="437080"/>
            </a:xfrm>
            <a:prstGeom prst="roundRect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569354" y="2819430"/>
              <a:ext cx="39838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C00000"/>
                  </a:solidFill>
                </a:rPr>
                <a:t>Viral load &gt; 1000 copies/ml</a:t>
              </a: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2513468" y="3469242"/>
              <a:ext cx="4176464" cy="437080"/>
            </a:xfrm>
            <a:prstGeom prst="roundRect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569354" y="3517185"/>
              <a:ext cx="40908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Evaluate for adherence concerns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2498628" y="4177711"/>
              <a:ext cx="4176464" cy="437080"/>
            </a:xfrm>
            <a:prstGeom prst="roundRect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569354" y="4239820"/>
              <a:ext cx="41154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Repeat viral load testing after 3-6 months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1189583" y="5022066"/>
              <a:ext cx="2950369" cy="437080"/>
            </a:xfrm>
            <a:prstGeom prst="roundRect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259632" y="5086074"/>
              <a:ext cx="28063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Viral load ≤ 1000 copies/ml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5037708" y="5008144"/>
              <a:ext cx="2950369" cy="437080"/>
            </a:xfrm>
            <a:prstGeom prst="roundRect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107757" y="5072152"/>
              <a:ext cx="28063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Viral load &gt; 1000 copies/ml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5010676" y="5816296"/>
              <a:ext cx="2950369" cy="437080"/>
            </a:xfrm>
            <a:prstGeom prst="roundRect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010676" y="5880304"/>
              <a:ext cx="29503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Switch to second-line therapy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1189583" y="5777410"/>
              <a:ext cx="2950369" cy="437080"/>
            </a:xfrm>
            <a:prstGeom prst="roundRect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259632" y="5841418"/>
              <a:ext cx="28063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Maintain first-line therapy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3419872" y="1711224"/>
              <a:ext cx="0" cy="32903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5724128" y="1711224"/>
              <a:ext cx="0" cy="32903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15" idx="2"/>
              <a:endCxn id="23" idx="0"/>
            </p:cNvCxnSpPr>
            <p:nvPr/>
          </p:nvCxnSpPr>
          <p:spPr>
            <a:xfrm>
              <a:off x="4572000" y="2477335"/>
              <a:ext cx="0" cy="283438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>
            <a:xfrm>
              <a:off x="4572000" y="3217570"/>
              <a:ext cx="0" cy="283438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>
              <a:off x="4572000" y="3937650"/>
              <a:ext cx="0" cy="283438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>
              <a:off x="3419872" y="4609152"/>
              <a:ext cx="0" cy="404024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5724128" y="4609152"/>
              <a:ext cx="0" cy="404024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>
              <a:off x="3419872" y="5445224"/>
              <a:ext cx="0" cy="332016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>
              <a:off x="5724128" y="5445224"/>
              <a:ext cx="0" cy="332016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179512" y="5517233"/>
            <a:ext cx="734154" cy="1080119"/>
            <a:chOff x="179512" y="5517233"/>
            <a:chExt cx="734154" cy="1080119"/>
          </a:xfrm>
        </p:grpSpPr>
        <p:grpSp>
          <p:nvGrpSpPr>
            <p:cNvPr id="7" name="Group 6"/>
            <p:cNvGrpSpPr/>
            <p:nvPr/>
          </p:nvGrpSpPr>
          <p:grpSpPr>
            <a:xfrm>
              <a:off x="179512" y="5517233"/>
              <a:ext cx="734154" cy="833363"/>
              <a:chOff x="125916" y="74156"/>
              <a:chExt cx="917692" cy="1041704"/>
            </a:xfrm>
          </p:grpSpPr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5916" y="74156"/>
                <a:ext cx="917692" cy="1041704"/>
              </a:xfrm>
              <a:prstGeom prst="rect">
                <a:avLst/>
              </a:prstGeom>
            </p:spPr>
          </p:pic>
          <p:sp>
            <p:nvSpPr>
              <p:cNvPr id="9" name="TextBox 8"/>
              <p:cNvSpPr txBox="1"/>
              <p:nvPr/>
            </p:nvSpPr>
            <p:spPr>
              <a:xfrm>
                <a:off x="251785" y="188640"/>
                <a:ext cx="545342" cy="207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750" b="1" dirty="0" smtClean="0">
                    <a:solidFill>
                      <a:schemeClr val="bg1"/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Handout</a:t>
                </a:r>
                <a:endParaRPr lang="en-US" sz="750" b="1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endParaRPr>
              </a:p>
            </p:txBody>
          </p:sp>
        </p:grpSp>
        <p:sp>
          <p:nvSpPr>
            <p:cNvPr id="4" name="TextBox 3"/>
            <p:cNvSpPr txBox="1"/>
            <p:nvPr/>
          </p:nvSpPr>
          <p:spPr>
            <a:xfrm>
              <a:off x="251520" y="6228020"/>
              <a:ext cx="4893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2-2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9215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33" y="274638"/>
            <a:ext cx="8852534" cy="1143000"/>
          </a:xfrm>
        </p:spPr>
        <p:txBody>
          <a:bodyPr/>
          <a:lstStyle/>
          <a:p>
            <a:r>
              <a:rPr lang="en-GB" altLang="en-US" sz="3600" dirty="0"/>
              <a:t>Applying the National Viral Load Algorithm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556793"/>
            <a:ext cx="8229600" cy="1440160"/>
          </a:xfrm>
        </p:spPr>
        <p:txBody>
          <a:bodyPr/>
          <a:lstStyle/>
          <a:p>
            <a:pPr marL="0" indent="0">
              <a:buNone/>
            </a:pPr>
            <a:r>
              <a:rPr lang="en-US" sz="2000" u="sng" dirty="0" smtClean="0"/>
              <a:t>Scenario 1</a:t>
            </a:r>
            <a:r>
              <a:rPr lang="en-US" sz="2000" dirty="0" smtClean="0"/>
              <a:t> - A </a:t>
            </a:r>
            <a:r>
              <a:rPr lang="en-US" sz="2000" dirty="0"/>
              <a:t>36 year old male patient had his first viral load test </a:t>
            </a:r>
            <a:r>
              <a:rPr lang="en-US" sz="2000" dirty="0" smtClean="0"/>
              <a:t>performed after 6 months on ART.  </a:t>
            </a:r>
            <a:r>
              <a:rPr lang="en-US" sz="2000" dirty="0"/>
              <a:t>The result </a:t>
            </a:r>
            <a:r>
              <a:rPr lang="en-US" sz="2000" dirty="0" smtClean="0"/>
              <a:t>was </a:t>
            </a:r>
            <a:r>
              <a:rPr lang="en-US" sz="2000" b="1" dirty="0" smtClean="0"/>
              <a:t>&lt;1,000 </a:t>
            </a:r>
            <a:r>
              <a:rPr lang="en-US" sz="2000" dirty="0"/>
              <a:t>copies/ml</a:t>
            </a:r>
            <a:r>
              <a:rPr lang="en-US" sz="2000" dirty="0" smtClean="0"/>
              <a:t>. Six months later repeat Viral Load test was also </a:t>
            </a:r>
            <a:r>
              <a:rPr lang="en-US" sz="2000" b="1" dirty="0" smtClean="0"/>
              <a:t>&lt;1,000 </a:t>
            </a:r>
            <a:r>
              <a:rPr lang="en-US" sz="2000" dirty="0" smtClean="0"/>
              <a:t>copies/ml. What should be the next steps? When should the next Viral Load test be performed? Select the appropriate cut-outs and map out the scenario.</a:t>
            </a:r>
            <a:endParaRPr lang="en-US" sz="20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Field Pilot version-DRAFT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C3E41-94A6-4AD7-8E3E-000F5AC45639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  <p:sp>
        <p:nvSpPr>
          <p:cNvPr id="58" name="Right Arrow 57"/>
          <p:cNvSpPr/>
          <p:nvPr/>
        </p:nvSpPr>
        <p:spPr>
          <a:xfrm>
            <a:off x="478631" y="4788238"/>
            <a:ext cx="8519636" cy="519248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cxnSp>
        <p:nvCxnSpPr>
          <p:cNvPr id="59" name="Straight Connector 58"/>
          <p:cNvCxnSpPr/>
          <p:nvPr/>
        </p:nvCxnSpPr>
        <p:spPr>
          <a:xfrm flipV="1">
            <a:off x="3267498" y="5034035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0" name="Group 59"/>
          <p:cNvGrpSpPr/>
          <p:nvPr/>
        </p:nvGrpSpPr>
        <p:grpSpPr>
          <a:xfrm>
            <a:off x="236537" y="5031338"/>
            <a:ext cx="3063659" cy="393368"/>
            <a:chOff x="147743" y="5565448"/>
            <a:chExt cx="4084879" cy="524490"/>
          </a:xfrm>
        </p:grpSpPr>
        <p:cxnSp>
          <p:nvCxnSpPr>
            <p:cNvPr id="61" name="Straight Connector 60"/>
            <p:cNvCxnSpPr/>
            <p:nvPr/>
          </p:nvCxnSpPr>
          <p:spPr>
            <a:xfrm flipV="1">
              <a:off x="663467" y="5565451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flipV="1">
              <a:off x="963985" y="5565450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flipV="1">
              <a:off x="1255150" y="5565449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V="1">
              <a:off x="1543487" y="5565449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V="1">
              <a:off x="1826168" y="5565448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V="1">
              <a:off x="2117333" y="5569046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V="1">
              <a:off x="2409934" y="5569314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V="1">
              <a:off x="2716108" y="5571801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V="1">
              <a:off x="3016626" y="5571800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flipV="1">
              <a:off x="3317316" y="5571799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V="1">
              <a:off x="3615178" y="5571799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flipV="1">
              <a:off x="3897859" y="5571798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3" name="TextBox 72"/>
            <p:cNvSpPr txBox="1"/>
            <p:nvPr/>
          </p:nvSpPr>
          <p:spPr>
            <a:xfrm>
              <a:off x="147743" y="5797550"/>
              <a:ext cx="4084879" cy="2923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25" dirty="0">
                  <a:latin typeface="+mj-lt"/>
                </a:rPr>
                <a:t>          </a:t>
              </a:r>
              <a:r>
                <a:rPr lang="en-US" sz="825" b="1" dirty="0">
                  <a:latin typeface="+mj-lt"/>
                </a:rPr>
                <a:t>M1</a:t>
              </a:r>
              <a:r>
                <a:rPr lang="en-US" sz="825" dirty="0">
                  <a:latin typeface="+mj-lt"/>
                </a:rPr>
                <a:t>    M2    M3   M4   M5   M6   M7  M8    M9   M10  M11 M12</a:t>
              </a:r>
            </a:p>
          </p:txBody>
        </p:sp>
      </p:grpSp>
      <p:cxnSp>
        <p:nvCxnSpPr>
          <p:cNvPr id="74" name="Straight Connector 73"/>
          <p:cNvCxnSpPr/>
          <p:nvPr/>
        </p:nvCxnSpPr>
        <p:spPr>
          <a:xfrm flipV="1">
            <a:off x="3489773" y="5033121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3715161" y="5033120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V="1">
            <a:off x="3933535" y="5033119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4149788" y="5033119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flipV="1">
            <a:off x="4361798" y="5033119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V="1">
            <a:off x="4580172" y="5035817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V="1">
            <a:off x="4799623" y="5036018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5029253" y="5037883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5254642" y="5037883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5473016" y="5037882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V="1">
            <a:off x="5703556" y="5037882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3141713" y="5212781"/>
            <a:ext cx="2823209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25" b="1" dirty="0">
                <a:latin typeface="+mj-lt"/>
              </a:rPr>
              <a:t>M1 </a:t>
            </a:r>
            <a:r>
              <a:rPr lang="en-US" sz="825" dirty="0">
                <a:latin typeface="+mj-lt"/>
              </a:rPr>
              <a:t>   M2    M3   M4   M5   M6   M7  M8    M9   M10  M11 M12</a:t>
            </a:r>
          </a:p>
        </p:txBody>
      </p:sp>
      <p:cxnSp>
        <p:nvCxnSpPr>
          <p:cNvPr id="86" name="Straight Connector 85"/>
          <p:cNvCxnSpPr/>
          <p:nvPr/>
        </p:nvCxnSpPr>
        <p:spPr>
          <a:xfrm flipV="1">
            <a:off x="5958681" y="5034236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V="1">
            <a:off x="6188312" y="5031339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6413700" y="5031338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6632074" y="5031337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6848327" y="5031337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V="1">
            <a:off x="7060337" y="5031337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V="1">
            <a:off x="7278711" y="5034035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V="1">
            <a:off x="7498162" y="5034236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7727792" y="5036101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V="1">
            <a:off x="7953181" y="5036101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V="1">
            <a:off x="8178698" y="5036100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V="1">
            <a:off x="8402095" y="5036100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5830094" y="5205413"/>
            <a:ext cx="2823209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25" b="1" dirty="0">
                <a:latin typeface="+mj-lt"/>
              </a:rPr>
              <a:t>M1</a:t>
            </a:r>
            <a:r>
              <a:rPr lang="en-US" sz="825" dirty="0">
                <a:latin typeface="+mj-lt"/>
              </a:rPr>
              <a:t>    M2    M3   M4   M5   M6   M7  M8    M9   M10  M11 M12</a:t>
            </a:r>
          </a:p>
        </p:txBody>
      </p:sp>
      <p:sp>
        <p:nvSpPr>
          <p:cNvPr id="99" name="Oval 98"/>
          <p:cNvSpPr/>
          <p:nvPr/>
        </p:nvSpPr>
        <p:spPr>
          <a:xfrm>
            <a:off x="6939514" y="3354720"/>
            <a:ext cx="1013667" cy="535781"/>
          </a:xfrm>
          <a:prstGeom prst="ellipse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&gt;1,000 copies/ml</a:t>
            </a:r>
          </a:p>
        </p:txBody>
      </p:sp>
      <p:sp>
        <p:nvSpPr>
          <p:cNvPr id="100" name="Oval 99"/>
          <p:cNvSpPr/>
          <p:nvPr/>
        </p:nvSpPr>
        <p:spPr>
          <a:xfrm>
            <a:off x="5887127" y="3378602"/>
            <a:ext cx="1013667" cy="535781"/>
          </a:xfrm>
          <a:prstGeom prst="ellipse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&gt;1,000 copies/ml</a:t>
            </a:r>
          </a:p>
        </p:txBody>
      </p:sp>
      <p:sp>
        <p:nvSpPr>
          <p:cNvPr id="101" name="Oval 100"/>
          <p:cNvSpPr/>
          <p:nvPr/>
        </p:nvSpPr>
        <p:spPr>
          <a:xfrm>
            <a:off x="3762995" y="3413978"/>
            <a:ext cx="1013667" cy="535781"/>
          </a:xfrm>
          <a:prstGeom prst="ellipse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&lt;1,000 copies/ml</a:t>
            </a:r>
          </a:p>
        </p:txBody>
      </p:sp>
      <p:sp>
        <p:nvSpPr>
          <p:cNvPr id="102" name="Oval 101"/>
          <p:cNvSpPr/>
          <p:nvPr/>
        </p:nvSpPr>
        <p:spPr>
          <a:xfrm>
            <a:off x="4854101" y="3395509"/>
            <a:ext cx="1013667" cy="535781"/>
          </a:xfrm>
          <a:prstGeom prst="ellipse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&lt;1,000 copies/ml</a:t>
            </a:r>
          </a:p>
        </p:txBody>
      </p:sp>
      <p:sp>
        <p:nvSpPr>
          <p:cNvPr id="103" name="Rounded Rectangle 102"/>
          <p:cNvSpPr/>
          <p:nvPr/>
        </p:nvSpPr>
        <p:spPr>
          <a:xfrm>
            <a:off x="35496" y="4365104"/>
            <a:ext cx="874506" cy="509050"/>
          </a:xfrm>
          <a:prstGeom prst="round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/>
              <a:t>Initiation </a:t>
            </a:r>
            <a:endParaRPr lang="en-US" sz="1050" dirty="0" smtClean="0"/>
          </a:p>
          <a:p>
            <a:pPr algn="ctr"/>
            <a:r>
              <a:rPr lang="en-US" sz="1050" dirty="0" smtClean="0"/>
              <a:t>of ART</a:t>
            </a:r>
            <a:endParaRPr lang="en-US" sz="1050" dirty="0"/>
          </a:p>
        </p:txBody>
      </p:sp>
      <p:sp>
        <p:nvSpPr>
          <p:cNvPr id="104" name="Rounded Rectangle 103"/>
          <p:cNvSpPr/>
          <p:nvPr/>
        </p:nvSpPr>
        <p:spPr>
          <a:xfrm>
            <a:off x="8049959" y="3984782"/>
            <a:ext cx="742950" cy="509050"/>
          </a:xfrm>
          <a:prstGeom prst="round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/>
              <a:t>Maintain current regimen</a:t>
            </a:r>
          </a:p>
        </p:txBody>
      </p:sp>
      <p:sp>
        <p:nvSpPr>
          <p:cNvPr id="105" name="Rounded Rectangle 104"/>
          <p:cNvSpPr/>
          <p:nvPr/>
        </p:nvSpPr>
        <p:spPr>
          <a:xfrm>
            <a:off x="8030620" y="3350088"/>
            <a:ext cx="742950" cy="50905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Switch to 2</a:t>
            </a:r>
            <a:r>
              <a:rPr lang="en-US" sz="1050" baseline="30000" dirty="0"/>
              <a:t>nd</a:t>
            </a:r>
            <a:r>
              <a:rPr lang="en-US" sz="1050" dirty="0"/>
              <a:t> line</a:t>
            </a:r>
          </a:p>
        </p:txBody>
      </p:sp>
      <p:sp>
        <p:nvSpPr>
          <p:cNvPr id="106" name="Regular Pentagon 105"/>
          <p:cNvSpPr/>
          <p:nvPr/>
        </p:nvSpPr>
        <p:spPr>
          <a:xfrm>
            <a:off x="5978815" y="3948892"/>
            <a:ext cx="579464" cy="576956"/>
          </a:xfrm>
          <a:prstGeom prst="pent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VL</a:t>
            </a:r>
          </a:p>
        </p:txBody>
      </p:sp>
      <p:sp>
        <p:nvSpPr>
          <p:cNvPr id="107" name="Regular Pentagon 106"/>
          <p:cNvSpPr/>
          <p:nvPr/>
        </p:nvSpPr>
        <p:spPr>
          <a:xfrm>
            <a:off x="7271714" y="3931966"/>
            <a:ext cx="579464" cy="576956"/>
          </a:xfrm>
          <a:prstGeom prst="pent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VL</a:t>
            </a:r>
          </a:p>
        </p:txBody>
      </p:sp>
      <p:sp>
        <p:nvSpPr>
          <p:cNvPr id="108" name="Regular Pentagon 107"/>
          <p:cNvSpPr/>
          <p:nvPr/>
        </p:nvSpPr>
        <p:spPr>
          <a:xfrm>
            <a:off x="6649782" y="3939093"/>
            <a:ext cx="579464" cy="576956"/>
          </a:xfrm>
          <a:prstGeom prst="pent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VL</a:t>
            </a:r>
          </a:p>
        </p:txBody>
      </p:sp>
      <p:pic>
        <p:nvPicPr>
          <p:cNvPr id="110" name="Picture 10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504056" cy="498175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937464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4.07407E-6 L -0.49818 0.0622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909" y="3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4.07407E-6 L -0.27956 0.0583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84" y="2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38 -2.59259E-6 L -0.42643 0.0594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641" y="2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11111E-6 L -0.25274 0.0520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43" y="2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2.59259E-6 L -0.43346 0.0087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680" y="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0.01296 L -0.20312 0.0604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56" y="3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animBg="1"/>
      <p:bldP spid="102" grpId="0" animBg="1"/>
      <p:bldP spid="104" grpId="0" animBg="1"/>
      <p:bldP spid="106" grpId="0" animBg="1"/>
      <p:bldP spid="107" grpId="0" animBg="1"/>
      <p:bldP spid="10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-99392"/>
            <a:ext cx="8496944" cy="1143000"/>
          </a:xfrm>
        </p:spPr>
        <p:txBody>
          <a:bodyPr/>
          <a:lstStyle/>
          <a:p>
            <a:r>
              <a:rPr lang="en-GB" altLang="en-US" sz="3600" dirty="0"/>
              <a:t>Applying the National Viral Load Algorithm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08720"/>
            <a:ext cx="8509808" cy="1440160"/>
          </a:xfrm>
        </p:spPr>
        <p:txBody>
          <a:bodyPr/>
          <a:lstStyle/>
          <a:p>
            <a:pPr marL="0" indent="0">
              <a:buNone/>
            </a:pPr>
            <a:r>
              <a:rPr lang="en-US" sz="2000" u="sng" dirty="0" smtClean="0"/>
              <a:t>Scenario 2</a:t>
            </a:r>
            <a:r>
              <a:rPr lang="en-US" sz="2000" dirty="0" smtClean="0"/>
              <a:t> - A 30 </a:t>
            </a:r>
            <a:r>
              <a:rPr lang="en-US" sz="2000" dirty="0"/>
              <a:t>year old </a:t>
            </a:r>
            <a:r>
              <a:rPr lang="en-US" sz="2000" dirty="0" smtClean="0"/>
              <a:t>female patient </a:t>
            </a:r>
            <a:r>
              <a:rPr lang="en-US" sz="2000" dirty="0"/>
              <a:t>had </a:t>
            </a:r>
            <a:r>
              <a:rPr lang="en-US" sz="2000" dirty="0" smtClean="0"/>
              <a:t>her </a:t>
            </a:r>
            <a:r>
              <a:rPr lang="en-US" sz="2000" dirty="0"/>
              <a:t>first viral load test </a:t>
            </a:r>
            <a:r>
              <a:rPr lang="en-US" sz="2000" dirty="0" smtClean="0"/>
              <a:t>performed after 6 months on ART.  </a:t>
            </a:r>
            <a:r>
              <a:rPr lang="en-US" sz="2000" dirty="0"/>
              <a:t>The result </a:t>
            </a:r>
            <a:r>
              <a:rPr lang="en-US" sz="2000" dirty="0" smtClean="0"/>
              <a:t>was </a:t>
            </a:r>
            <a:r>
              <a:rPr lang="en-US" sz="2000" b="1" dirty="0" smtClean="0"/>
              <a:t>5,000</a:t>
            </a:r>
            <a:r>
              <a:rPr lang="en-US" sz="2000" dirty="0" smtClean="0"/>
              <a:t> copies/ml. What should be the next steps? Assuming another Viral Load test was ordered according to the national algorithm and the result was </a:t>
            </a:r>
            <a:r>
              <a:rPr lang="en-US" sz="2000" b="1" dirty="0" smtClean="0"/>
              <a:t>&lt;1,000 </a:t>
            </a:r>
            <a:r>
              <a:rPr lang="en-US" sz="2000" dirty="0" smtClean="0"/>
              <a:t>copies/ml, what </a:t>
            </a:r>
            <a:r>
              <a:rPr lang="en-US" sz="2000" dirty="0"/>
              <a:t>should be</a:t>
            </a:r>
            <a:r>
              <a:rPr lang="en-US" sz="2000" dirty="0" smtClean="0"/>
              <a:t> the next steps? When should the next Viral Load test be? Select the appropriate cut-outs and map the scenario.</a:t>
            </a:r>
            <a:endParaRPr lang="en-US" sz="20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091541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GB" smtClean="0"/>
              <a:t>Field Pilot version-DRAFT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091541"/>
            <a:ext cx="2133600" cy="365125"/>
          </a:xfrm>
        </p:spPr>
        <p:txBody>
          <a:bodyPr/>
          <a:lstStyle/>
          <a:p>
            <a:pPr>
              <a:defRPr/>
            </a:pPr>
            <a:fld id="{860C3E41-94A6-4AD7-8E3E-000F5AC45639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  <p:sp>
        <p:nvSpPr>
          <p:cNvPr id="57" name="Oval 56"/>
          <p:cNvSpPr/>
          <p:nvPr/>
        </p:nvSpPr>
        <p:spPr>
          <a:xfrm>
            <a:off x="7968214" y="3121968"/>
            <a:ext cx="1013667" cy="535781"/>
          </a:xfrm>
          <a:prstGeom prst="ellipse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&gt;1,000 copies/ml</a:t>
            </a:r>
          </a:p>
        </p:txBody>
      </p:sp>
      <p:sp>
        <p:nvSpPr>
          <p:cNvPr id="109" name="Oval 108"/>
          <p:cNvSpPr/>
          <p:nvPr/>
        </p:nvSpPr>
        <p:spPr>
          <a:xfrm>
            <a:off x="6915827" y="3145850"/>
            <a:ext cx="1013667" cy="535781"/>
          </a:xfrm>
          <a:prstGeom prst="ellipse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&gt;1,000 copies/ml</a:t>
            </a:r>
          </a:p>
        </p:txBody>
      </p:sp>
      <p:sp>
        <p:nvSpPr>
          <p:cNvPr id="110" name="Oval 109"/>
          <p:cNvSpPr/>
          <p:nvPr/>
        </p:nvSpPr>
        <p:spPr>
          <a:xfrm>
            <a:off x="4791695" y="3181226"/>
            <a:ext cx="1013667" cy="535781"/>
          </a:xfrm>
          <a:prstGeom prst="ellipse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&lt;1,000 copies/ml</a:t>
            </a:r>
          </a:p>
        </p:txBody>
      </p:sp>
      <p:sp>
        <p:nvSpPr>
          <p:cNvPr id="111" name="Oval 110"/>
          <p:cNvSpPr/>
          <p:nvPr/>
        </p:nvSpPr>
        <p:spPr>
          <a:xfrm>
            <a:off x="5882801" y="3162757"/>
            <a:ext cx="1013667" cy="535781"/>
          </a:xfrm>
          <a:prstGeom prst="ellipse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&lt;1,000 copies/ml</a:t>
            </a:r>
          </a:p>
        </p:txBody>
      </p:sp>
      <p:sp>
        <p:nvSpPr>
          <p:cNvPr id="112" name="Right Arrow 111"/>
          <p:cNvSpPr/>
          <p:nvPr/>
        </p:nvSpPr>
        <p:spPr>
          <a:xfrm>
            <a:off x="478631" y="5400677"/>
            <a:ext cx="8519636" cy="519248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cxnSp>
        <p:nvCxnSpPr>
          <p:cNvPr id="113" name="Straight Connector 112"/>
          <p:cNvCxnSpPr/>
          <p:nvPr/>
        </p:nvCxnSpPr>
        <p:spPr>
          <a:xfrm flipV="1">
            <a:off x="3267498" y="5646474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14" name="Group 113"/>
          <p:cNvGrpSpPr/>
          <p:nvPr/>
        </p:nvGrpSpPr>
        <p:grpSpPr>
          <a:xfrm>
            <a:off x="236537" y="5643777"/>
            <a:ext cx="3063659" cy="393368"/>
            <a:chOff x="147743" y="5565448"/>
            <a:chExt cx="4084879" cy="524490"/>
          </a:xfrm>
        </p:grpSpPr>
        <p:cxnSp>
          <p:nvCxnSpPr>
            <p:cNvPr id="115" name="Straight Connector 114"/>
            <p:cNvCxnSpPr/>
            <p:nvPr/>
          </p:nvCxnSpPr>
          <p:spPr>
            <a:xfrm flipV="1">
              <a:off x="663467" y="5565451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flipV="1">
              <a:off x="963985" y="5565450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flipV="1">
              <a:off x="1255150" y="5565449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flipV="1">
              <a:off x="1543487" y="5565449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flipV="1">
              <a:off x="1826168" y="5565448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V="1">
              <a:off x="2117333" y="5569046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flipV="1">
              <a:off x="2409934" y="5569314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flipV="1">
              <a:off x="2716108" y="5571801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flipV="1">
              <a:off x="3016626" y="5571800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flipV="1">
              <a:off x="3317316" y="5571799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flipV="1">
              <a:off x="3615178" y="5571799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flipV="1">
              <a:off x="3897859" y="5571798"/>
              <a:ext cx="5656" cy="1968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7" name="TextBox 126"/>
            <p:cNvSpPr txBox="1"/>
            <p:nvPr/>
          </p:nvSpPr>
          <p:spPr>
            <a:xfrm>
              <a:off x="147743" y="5797550"/>
              <a:ext cx="4084879" cy="2923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25" dirty="0">
                  <a:latin typeface="+mj-lt"/>
                </a:rPr>
                <a:t>          </a:t>
              </a:r>
              <a:r>
                <a:rPr lang="en-US" sz="825" b="1" dirty="0">
                  <a:latin typeface="+mj-lt"/>
                </a:rPr>
                <a:t>M1</a:t>
              </a:r>
              <a:r>
                <a:rPr lang="en-US" sz="825" dirty="0">
                  <a:latin typeface="+mj-lt"/>
                </a:rPr>
                <a:t>    M2    M3   M4   M5   M6   M7  M8    M9   M10  M11 M12</a:t>
              </a:r>
            </a:p>
          </p:txBody>
        </p:sp>
      </p:grpSp>
      <p:cxnSp>
        <p:nvCxnSpPr>
          <p:cNvPr id="128" name="Straight Connector 127"/>
          <p:cNvCxnSpPr/>
          <p:nvPr/>
        </p:nvCxnSpPr>
        <p:spPr>
          <a:xfrm flipV="1">
            <a:off x="3489773" y="5645560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 flipV="1">
            <a:off x="3715161" y="5645559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 flipV="1">
            <a:off x="3933535" y="5645558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 flipV="1">
            <a:off x="4149788" y="5645558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 flipV="1">
            <a:off x="4361798" y="5645558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 flipV="1">
            <a:off x="4580172" y="5648256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 flipV="1">
            <a:off x="4799623" y="5648457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flipV="1">
            <a:off x="5029253" y="5650322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flipV="1">
            <a:off x="5254642" y="5650322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flipV="1">
            <a:off x="5473016" y="5650321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 flipV="1">
            <a:off x="5703556" y="5650321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3141713" y="5825220"/>
            <a:ext cx="2823209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25" b="1" dirty="0">
                <a:latin typeface="+mj-lt"/>
              </a:rPr>
              <a:t>M1 </a:t>
            </a:r>
            <a:r>
              <a:rPr lang="en-US" sz="825" dirty="0">
                <a:latin typeface="+mj-lt"/>
              </a:rPr>
              <a:t>   M2    M3   M4   M5   M6   M7  M8    M9   M10  M11 M12</a:t>
            </a:r>
          </a:p>
        </p:txBody>
      </p:sp>
      <p:cxnSp>
        <p:nvCxnSpPr>
          <p:cNvPr id="140" name="Straight Connector 139"/>
          <p:cNvCxnSpPr/>
          <p:nvPr/>
        </p:nvCxnSpPr>
        <p:spPr>
          <a:xfrm flipV="1">
            <a:off x="5958681" y="5646675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 flipV="1">
            <a:off x="6188312" y="5643778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 flipV="1">
            <a:off x="6413700" y="5643777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 flipV="1">
            <a:off x="6632074" y="5643776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6848327" y="5643776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 flipV="1">
            <a:off x="7060337" y="5643776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 flipV="1">
            <a:off x="7278711" y="5646474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 flipV="1">
            <a:off x="7498162" y="5646675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 flipV="1">
            <a:off x="7727792" y="5648540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flipV="1">
            <a:off x="7953181" y="5648540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 flipV="1">
            <a:off x="8178698" y="5648539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 flipV="1">
            <a:off x="8402095" y="5648539"/>
            <a:ext cx="4242" cy="147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5830094" y="5817852"/>
            <a:ext cx="2823209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25" b="1" dirty="0">
                <a:latin typeface="+mj-lt"/>
              </a:rPr>
              <a:t>M1</a:t>
            </a:r>
            <a:r>
              <a:rPr lang="en-US" sz="825" dirty="0">
                <a:latin typeface="+mj-lt"/>
              </a:rPr>
              <a:t>    M2    M3   M4   M5   M6   M7  M8    M9   M10  M11 M12</a:t>
            </a:r>
          </a:p>
        </p:txBody>
      </p:sp>
      <p:sp>
        <p:nvSpPr>
          <p:cNvPr id="153" name="Rounded Rectangle 152"/>
          <p:cNvSpPr/>
          <p:nvPr/>
        </p:nvSpPr>
        <p:spPr>
          <a:xfrm>
            <a:off x="107504" y="5013176"/>
            <a:ext cx="736480" cy="509050"/>
          </a:xfrm>
          <a:prstGeom prst="roundRect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/>
              <a:t>Initiation of </a:t>
            </a:r>
            <a:r>
              <a:rPr lang="en-US" sz="1050" dirty="0" smtClean="0"/>
              <a:t>ART</a:t>
            </a:r>
            <a:endParaRPr lang="en-US" sz="1050" dirty="0"/>
          </a:p>
        </p:txBody>
      </p:sp>
      <p:sp>
        <p:nvSpPr>
          <p:cNvPr id="154" name="Rounded Rectangle 153"/>
          <p:cNvSpPr/>
          <p:nvPr/>
        </p:nvSpPr>
        <p:spPr>
          <a:xfrm>
            <a:off x="6105377" y="2540123"/>
            <a:ext cx="742950" cy="509050"/>
          </a:xfrm>
          <a:prstGeom prst="round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/>
              <a:t>Maintain current regimen</a:t>
            </a:r>
          </a:p>
        </p:txBody>
      </p:sp>
      <p:sp>
        <p:nvSpPr>
          <p:cNvPr id="155" name="Rounded Rectangle 154"/>
          <p:cNvSpPr/>
          <p:nvPr/>
        </p:nvSpPr>
        <p:spPr>
          <a:xfrm>
            <a:off x="6984842" y="2529690"/>
            <a:ext cx="742950" cy="50905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/>
              <a:t>Switch to 2</a:t>
            </a:r>
            <a:r>
              <a:rPr lang="en-US" sz="1050" baseline="30000" dirty="0"/>
              <a:t>nd</a:t>
            </a:r>
            <a:r>
              <a:rPr lang="en-US" sz="1050" dirty="0"/>
              <a:t> line</a:t>
            </a:r>
          </a:p>
        </p:txBody>
      </p:sp>
      <p:sp>
        <p:nvSpPr>
          <p:cNvPr id="156" name="Regular Pentagon 155"/>
          <p:cNvSpPr/>
          <p:nvPr/>
        </p:nvSpPr>
        <p:spPr>
          <a:xfrm>
            <a:off x="5978815" y="3716140"/>
            <a:ext cx="579464" cy="576956"/>
          </a:xfrm>
          <a:prstGeom prst="pent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VL</a:t>
            </a:r>
          </a:p>
        </p:txBody>
      </p:sp>
      <p:sp>
        <p:nvSpPr>
          <p:cNvPr id="157" name="Regular Pentagon 156"/>
          <p:cNvSpPr/>
          <p:nvPr/>
        </p:nvSpPr>
        <p:spPr>
          <a:xfrm>
            <a:off x="7271714" y="3699214"/>
            <a:ext cx="579464" cy="576956"/>
          </a:xfrm>
          <a:prstGeom prst="pent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VL</a:t>
            </a:r>
          </a:p>
        </p:txBody>
      </p:sp>
      <p:sp>
        <p:nvSpPr>
          <p:cNvPr id="158" name="Regular Pentagon 157"/>
          <p:cNvSpPr/>
          <p:nvPr/>
        </p:nvSpPr>
        <p:spPr>
          <a:xfrm>
            <a:off x="6649782" y="3706341"/>
            <a:ext cx="579464" cy="576956"/>
          </a:xfrm>
          <a:prstGeom prst="pent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VL</a:t>
            </a:r>
          </a:p>
        </p:txBody>
      </p:sp>
      <p:sp>
        <p:nvSpPr>
          <p:cNvPr id="159" name="Hexagon 158"/>
          <p:cNvSpPr/>
          <p:nvPr/>
        </p:nvSpPr>
        <p:spPr>
          <a:xfrm>
            <a:off x="7837182" y="2496887"/>
            <a:ext cx="1129826" cy="528426"/>
          </a:xfrm>
          <a:prstGeom prst="hexagon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Adherence Counseling</a:t>
            </a:r>
            <a:endParaRPr lang="en-US" sz="1100" dirty="0"/>
          </a:p>
        </p:txBody>
      </p:sp>
      <p:sp>
        <p:nvSpPr>
          <p:cNvPr id="160" name="Regular Pentagon 159"/>
          <p:cNvSpPr/>
          <p:nvPr/>
        </p:nvSpPr>
        <p:spPr>
          <a:xfrm>
            <a:off x="7870385" y="3688282"/>
            <a:ext cx="579464" cy="576956"/>
          </a:xfrm>
          <a:prstGeom prst="pent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VL</a:t>
            </a:r>
          </a:p>
        </p:txBody>
      </p:sp>
      <p:pic>
        <p:nvPicPr>
          <p:cNvPr id="161" name="Picture 16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504056" cy="498175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112013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-0.49792 0.178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896" y="8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81481E-6 L -0.62413 0.1703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15" y="8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3.7037E-6 L -0.68246 0.1960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132" y="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59259E-6 L -0.49774 0.1800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896" y="90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19 -0.00047 L -0.28628 0.1752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55" y="87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59259E-6 L -0.28715 0.3340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58" y="16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48148E-6 L -0.27691 0.1810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54" y="9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 animBg="1"/>
      <p:bldP spid="110" grpId="0" animBg="1"/>
      <p:bldP spid="154" grpId="0" animBg="1"/>
      <p:bldP spid="156" grpId="0" animBg="1"/>
      <p:bldP spid="157" grpId="0" animBg="1"/>
      <p:bldP spid="158" grpId="0" animBg="1"/>
      <p:bldP spid="15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Activity 2A: </a:t>
            </a:r>
            <a:r>
              <a:rPr lang="en-GB" altLang="en-US" dirty="0" smtClean="0"/>
              <a:t>Applying the National Viral Load Algorithm</a:t>
            </a:r>
            <a:endParaRPr lang="en-US" altLang="en-US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40877"/>
            <a:ext cx="4267200" cy="400929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2215" dirty="0">
                <a:solidFill>
                  <a:srgbClr val="336600"/>
                </a:solidFill>
                <a:latin typeface="Impact" panose="020B0806030902050204" pitchFamily="34" charset="0"/>
              </a:rPr>
              <a:t>Purpose</a:t>
            </a:r>
            <a:r>
              <a:rPr lang="en-US" altLang="en-US" sz="2215" dirty="0"/>
              <a:t> </a:t>
            </a:r>
            <a:r>
              <a:rPr lang="en-US" altLang="en-US" sz="3323" dirty="0"/>
              <a:t> </a:t>
            </a:r>
          </a:p>
          <a:p>
            <a:pPr marL="0" indent="0" eaLnBrk="1" hangingPunct="1">
              <a:buClr>
                <a:srgbClr val="660066"/>
              </a:buClr>
              <a:buSzPct val="60000"/>
              <a:buNone/>
            </a:pPr>
            <a:r>
              <a:rPr lang="en-US" altLang="en-US" sz="1846" dirty="0"/>
              <a:t>Practice different scenarios using </a:t>
            </a:r>
            <a:r>
              <a:rPr lang="en-US" altLang="en-US" sz="1846" dirty="0" smtClean="0"/>
              <a:t>the national viral load algorithm in</a:t>
            </a:r>
            <a:endParaRPr lang="en-US" altLang="en-US" sz="1846" dirty="0"/>
          </a:p>
          <a:p>
            <a:pPr marL="0" indent="0" eaLnBrk="1" hangingPunct="1">
              <a:buClr>
                <a:srgbClr val="660066"/>
              </a:buClr>
              <a:buSzPct val="60000"/>
              <a:buNone/>
            </a:pPr>
            <a:endParaRPr lang="en-US" altLang="en-US" sz="1846" dirty="0">
              <a:solidFill>
                <a:srgbClr val="336600"/>
              </a:solidFill>
              <a:latin typeface="Impact" panose="020B0806030902050204" pitchFamily="34" charset="0"/>
            </a:endParaRPr>
          </a:p>
          <a:p>
            <a:pPr marL="0" indent="0" eaLnBrk="1" hangingPunct="1">
              <a:buClr>
                <a:srgbClr val="660066"/>
              </a:buClr>
              <a:buSzPct val="60000"/>
              <a:buNone/>
            </a:pPr>
            <a:r>
              <a:rPr lang="en-US" altLang="en-US" sz="2215" dirty="0">
                <a:solidFill>
                  <a:srgbClr val="336600"/>
                </a:solidFill>
                <a:latin typeface="Impact" panose="020B0806030902050204" pitchFamily="34" charset="0"/>
              </a:rPr>
              <a:t>What will you need?</a:t>
            </a:r>
            <a:r>
              <a:rPr lang="en-US" altLang="en-US" sz="3323" dirty="0"/>
              <a:t> </a:t>
            </a:r>
          </a:p>
          <a:p>
            <a:pPr eaLnBrk="1" hangingPunct="1">
              <a:buClr>
                <a:srgbClr val="660066"/>
              </a:buClr>
              <a:buSzPct val="100000"/>
            </a:pPr>
            <a:r>
              <a:rPr lang="en-US" altLang="en-US" sz="1846" dirty="0" smtClean="0"/>
              <a:t>Activity 2A Scenario Sheet</a:t>
            </a:r>
          </a:p>
          <a:p>
            <a:pPr eaLnBrk="1" hangingPunct="1">
              <a:buClr>
                <a:srgbClr val="660066"/>
              </a:buClr>
              <a:buSzPct val="100000"/>
            </a:pPr>
            <a:r>
              <a:rPr lang="en-US" altLang="en-US" sz="1846" dirty="0" smtClean="0"/>
              <a:t>Cut-outs for each scenario</a:t>
            </a:r>
          </a:p>
          <a:p>
            <a:pPr eaLnBrk="1" hangingPunct="1">
              <a:buClr>
                <a:srgbClr val="660066"/>
              </a:buClr>
              <a:buSzPct val="100000"/>
            </a:pPr>
            <a:r>
              <a:rPr lang="en-US" altLang="en-US" sz="1846" dirty="0" smtClean="0"/>
              <a:t>Scissors, yellow tape for timeline, and scotch tape/glue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4648200" y="1881336"/>
            <a:ext cx="4267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9438" indent="-2365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660066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2215" dirty="0">
                <a:solidFill>
                  <a:srgbClr val="336600"/>
                </a:solidFill>
                <a:latin typeface="Impact" panose="020B0806030902050204" pitchFamily="34" charset="0"/>
              </a:rPr>
              <a:t>What will you do?</a:t>
            </a:r>
            <a:r>
              <a:rPr lang="en-US" altLang="en-US" sz="2215" dirty="0">
                <a:latin typeface="Impact" panose="020B0806030902050204" pitchFamily="34" charset="0"/>
              </a:rPr>
              <a:t>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rgbClr val="660066"/>
              </a:buClr>
              <a:buSzPct val="60000"/>
              <a:buFont typeface="Wingdings" panose="05000000000000000000" pitchFamily="2" charset="2"/>
              <a:buNone/>
            </a:pPr>
            <a:endParaRPr lang="en-US" altLang="en-US" sz="1846" dirty="0" smtClean="0"/>
          </a:p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Clr>
                <a:srgbClr val="660066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1846" dirty="0" smtClean="0"/>
              <a:t>Divide into 3 groups – scenario A, B, or C.</a:t>
            </a:r>
            <a:endParaRPr lang="en-US" altLang="en-US" sz="1846" dirty="0"/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Clr>
                <a:srgbClr val="996633"/>
              </a:buClr>
              <a:buFont typeface="Wingdings" panose="05000000000000000000" pitchFamily="2" charset="2"/>
              <a:buChar char="§"/>
            </a:pPr>
            <a:r>
              <a:rPr lang="en-US" altLang="en-US" sz="2000" dirty="0" smtClean="0"/>
              <a:t>Review the scenario and discuss within your group.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Clr>
                <a:srgbClr val="996633"/>
              </a:buClr>
              <a:buFont typeface="Wingdings" panose="05000000000000000000" pitchFamily="2" charset="2"/>
              <a:buChar char="§"/>
            </a:pPr>
            <a:r>
              <a:rPr lang="en-US" sz="2000" dirty="0" smtClean="0"/>
              <a:t>Select </a:t>
            </a:r>
            <a:r>
              <a:rPr lang="en-US" sz="2000" dirty="0"/>
              <a:t>the appropriate cut-outs </a:t>
            </a:r>
            <a:r>
              <a:rPr lang="en-US" sz="2000" dirty="0" smtClean="0"/>
              <a:t>and map out </a:t>
            </a:r>
            <a:r>
              <a:rPr lang="en-US" sz="2000" dirty="0"/>
              <a:t>the </a:t>
            </a:r>
            <a:r>
              <a:rPr lang="en-US" sz="2000" dirty="0" smtClean="0"/>
              <a:t>scenario on the wall or a piece of flipchart paper.</a:t>
            </a:r>
            <a:endParaRPr lang="en-US" sz="2000" dirty="0"/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Clr>
                <a:srgbClr val="996633"/>
              </a:buClr>
              <a:buFont typeface="Wingdings" panose="05000000000000000000" pitchFamily="2" charset="2"/>
              <a:buChar char="§"/>
            </a:pPr>
            <a:r>
              <a:rPr lang="en-US" altLang="en-US" sz="1846" dirty="0" smtClean="0"/>
              <a:t>Participate in large-group discussion.</a:t>
            </a:r>
            <a:endParaRPr lang="en-US" altLang="en-US" sz="1846" dirty="0"/>
          </a:p>
        </p:txBody>
      </p:sp>
      <p:pic>
        <p:nvPicPr>
          <p:cNvPr id="10245" name="Picture 5" descr="MCj0424214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7471" y="5462954"/>
            <a:ext cx="666750" cy="849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7574852" y="6266784"/>
            <a:ext cx="13131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/>
              <a:t>15 </a:t>
            </a:r>
            <a:r>
              <a:rPr lang="en-US" altLang="en-US" dirty="0"/>
              <a:t>minutes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46136" y="5517233"/>
            <a:ext cx="904415" cy="1103212"/>
            <a:chOff x="46136" y="5517233"/>
            <a:chExt cx="904415" cy="1103212"/>
          </a:xfrm>
        </p:grpSpPr>
        <p:grpSp>
          <p:nvGrpSpPr>
            <p:cNvPr id="12" name="Group 11"/>
            <p:cNvGrpSpPr/>
            <p:nvPr/>
          </p:nvGrpSpPr>
          <p:grpSpPr>
            <a:xfrm>
              <a:off x="179512" y="5517233"/>
              <a:ext cx="734154" cy="833363"/>
              <a:chOff x="125916" y="74156"/>
              <a:chExt cx="917692" cy="1041704"/>
            </a:xfrm>
          </p:grpSpPr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5916" y="74156"/>
                <a:ext cx="917692" cy="1041704"/>
              </a:xfrm>
              <a:prstGeom prst="rect">
                <a:avLst/>
              </a:prstGeom>
            </p:spPr>
          </p:pic>
          <p:sp>
            <p:nvSpPr>
              <p:cNvPr id="15" name="TextBox 14"/>
              <p:cNvSpPr txBox="1"/>
              <p:nvPr/>
            </p:nvSpPr>
            <p:spPr>
              <a:xfrm>
                <a:off x="251785" y="188640"/>
                <a:ext cx="545342" cy="207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750" b="1" dirty="0" smtClean="0">
                    <a:solidFill>
                      <a:schemeClr val="bg1"/>
                    </a:solidFill>
                    <a:latin typeface="Arial Unicode MS" panose="020B0604020202020204" pitchFamily="34" charset="-128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Handout</a:t>
                </a:r>
                <a:endParaRPr lang="en-US" sz="750" b="1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endParaRPr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46136" y="6251113"/>
              <a:ext cx="9044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2-3, 2-4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5257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4451</TotalTime>
  <Words>2977</Words>
  <Application>Microsoft Office PowerPoint</Application>
  <PresentationFormat>On-screen Show (4:3)</PresentationFormat>
  <Paragraphs>464</Paragraphs>
  <Slides>40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50" baseType="lpstr">
      <vt:lpstr>Arial Unicode MS</vt:lpstr>
      <vt:lpstr>MS PGothic</vt:lpstr>
      <vt:lpstr>MS PGothic</vt:lpstr>
      <vt:lpstr>Aharoni</vt:lpstr>
      <vt:lpstr>Arial</vt:lpstr>
      <vt:lpstr>Arial Black</vt:lpstr>
      <vt:lpstr>Calibri</vt:lpstr>
      <vt:lpstr>Impact</vt:lpstr>
      <vt:lpstr>Wingdings</vt:lpstr>
      <vt:lpstr>Office Theme</vt:lpstr>
      <vt:lpstr>Module 2:  Implementing the Viral Load Algorithm</vt:lpstr>
      <vt:lpstr>Module 2: Objectives</vt:lpstr>
      <vt:lpstr>Knowledge Check</vt:lpstr>
      <vt:lpstr>Accurately following a national algorithm</vt:lpstr>
      <vt:lpstr>Three Scenarios for Viral Load Results</vt:lpstr>
      <vt:lpstr>National Viral Load Algorithm</vt:lpstr>
      <vt:lpstr>Applying the National Viral Load Algorithm</vt:lpstr>
      <vt:lpstr>Applying the National Viral Load Algorithm</vt:lpstr>
      <vt:lpstr>Activity 2A: Applying the National Viral Load Algorithm</vt:lpstr>
      <vt:lpstr>Applying the National Viral Load Algorithm</vt:lpstr>
      <vt:lpstr>Applying the National Viral Load Algorithm</vt:lpstr>
      <vt:lpstr>Applying the National Viral Load Algorithm</vt:lpstr>
      <vt:lpstr>Choosing the appropriate course of action given a patient’s viral load result</vt:lpstr>
      <vt:lpstr>All viral loads &gt; 1,000 copies/ml need further investigation </vt:lpstr>
      <vt:lpstr>Reasons for Viral Load &gt;1,000 copies/mL</vt:lpstr>
      <vt:lpstr>Reasons for Viral Load &gt;1,000 copies/mL</vt:lpstr>
      <vt:lpstr>All Viral loads &gt; 1,000 copies/ml require action</vt:lpstr>
      <vt:lpstr>All Viral loads &gt; 1,000 copies/ml require action</vt:lpstr>
      <vt:lpstr>Why is Adherence so Important?</vt:lpstr>
      <vt:lpstr>Why is Adherence Counseling so Important?</vt:lpstr>
      <vt:lpstr>When to Take the Repeat Viral Load</vt:lpstr>
      <vt:lpstr>If the Repeat Viral Load Result is  &lt; 1,000 copies/ml</vt:lpstr>
      <vt:lpstr>If the Repeat Viral Load Result is  &gt; 1,000 copies/ml</vt:lpstr>
      <vt:lpstr>Viral Load &gt;1,000 copies/ml means Treatment Failure when…</vt:lpstr>
      <vt:lpstr>Resistance Can Be…. </vt:lpstr>
      <vt:lpstr>Second Line Regimen </vt:lpstr>
      <vt:lpstr>Identifying programmatic strategy to enhance uptake of viral load</vt:lpstr>
      <vt:lpstr>Programmatic Strategies to  Enhance Uptake of Routine Viral Load </vt:lpstr>
      <vt:lpstr>Enhancing Uptake of Viral Load Monitoring</vt:lpstr>
      <vt:lpstr>Enhancing Uptake of Viral Load Monitoring</vt:lpstr>
      <vt:lpstr>Enhancing Uptake of Viral Load Monitoring</vt:lpstr>
      <vt:lpstr>Example of a Standard Operating Procedure (SOP) </vt:lpstr>
      <vt:lpstr>Use a High Viral Load Form for each patient requiring a repeat viral load </vt:lpstr>
      <vt:lpstr>Use an Enhanced Adherence Register to capture and monitor all patients with repeat viral load</vt:lpstr>
      <vt:lpstr>Activity 2B: Algorithm Case Studies</vt:lpstr>
      <vt:lpstr>Case A: Discussion Points</vt:lpstr>
      <vt:lpstr>Case B: Discussion Points</vt:lpstr>
      <vt:lpstr>Case C: Discussion Points</vt:lpstr>
      <vt:lpstr>Module 2: Key Messages</vt:lpstr>
      <vt:lpstr>Module 2: Key Messages</vt:lpstr>
    </vt:vector>
  </TitlesOfParts>
  <Company>MSF UK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Bygrave;Katy Yao;Holly Haberman</dc:creator>
  <cp:lastModifiedBy>Yao, Katy (CDC/CGH/DGHA)</cp:lastModifiedBy>
  <cp:revision>350</cp:revision>
  <cp:lastPrinted>2016-07-28T20:42:51Z</cp:lastPrinted>
  <dcterms:created xsi:type="dcterms:W3CDTF">2016-01-11T16:05:47Z</dcterms:created>
  <dcterms:modified xsi:type="dcterms:W3CDTF">2016-11-22T16:54:03Z</dcterms:modified>
</cp:coreProperties>
</file>