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3"/>
  </p:notesMasterIdLst>
  <p:handoutMasterIdLst>
    <p:handoutMasterId r:id="rId54"/>
  </p:handoutMasterIdLst>
  <p:sldIdLst>
    <p:sldId id="453" r:id="rId3"/>
    <p:sldId id="454" r:id="rId4"/>
    <p:sldId id="695" r:id="rId5"/>
    <p:sldId id="693" r:id="rId6"/>
    <p:sldId id="698" r:id="rId7"/>
    <p:sldId id="645" r:id="rId8"/>
    <p:sldId id="622" r:id="rId9"/>
    <p:sldId id="623" r:id="rId10"/>
    <p:sldId id="652" r:id="rId11"/>
    <p:sldId id="707" r:id="rId12"/>
    <p:sldId id="628" r:id="rId13"/>
    <p:sldId id="625" r:id="rId14"/>
    <p:sldId id="643" r:id="rId15"/>
    <p:sldId id="632" r:id="rId16"/>
    <p:sldId id="631" r:id="rId17"/>
    <p:sldId id="641" r:id="rId18"/>
    <p:sldId id="636" r:id="rId19"/>
    <p:sldId id="642" r:id="rId20"/>
    <p:sldId id="706" r:id="rId21"/>
    <p:sldId id="718" r:id="rId22"/>
    <p:sldId id="710" r:id="rId23"/>
    <p:sldId id="711" r:id="rId24"/>
    <p:sldId id="709" r:id="rId25"/>
    <p:sldId id="455" r:id="rId26"/>
    <p:sldId id="456" r:id="rId27"/>
    <p:sldId id="457" r:id="rId28"/>
    <p:sldId id="458" r:id="rId29"/>
    <p:sldId id="688" r:id="rId30"/>
    <p:sldId id="687" r:id="rId31"/>
    <p:sldId id="712" r:id="rId32"/>
    <p:sldId id="697" r:id="rId33"/>
    <p:sldId id="690" r:id="rId34"/>
    <p:sldId id="682" r:id="rId35"/>
    <p:sldId id="691" r:id="rId36"/>
    <p:sldId id="699" r:id="rId37"/>
    <p:sldId id="686" r:id="rId38"/>
    <p:sldId id="685" r:id="rId39"/>
    <p:sldId id="714" r:id="rId40"/>
    <p:sldId id="715" r:id="rId41"/>
    <p:sldId id="713" r:id="rId42"/>
    <p:sldId id="673" r:id="rId43"/>
    <p:sldId id="681" r:id="rId44"/>
    <p:sldId id="684" r:id="rId45"/>
    <p:sldId id="716" r:id="rId46"/>
    <p:sldId id="488" r:id="rId47"/>
    <p:sldId id="696" r:id="rId48"/>
    <p:sldId id="701" r:id="rId49"/>
    <p:sldId id="703" r:id="rId50"/>
    <p:sldId id="705" r:id="rId51"/>
    <p:sldId id="717"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rd, Rachel S. (CDC/CGH/DGHA)" initials="BRS(" lastIdx="7" clrIdx="0">
    <p:extLst>
      <p:ext uri="{19B8F6BF-5375-455C-9EA6-DF929625EA0E}">
        <p15:presenceInfo xmlns:p15="http://schemas.microsoft.com/office/powerpoint/2012/main" userId="S-1-5-21-1207783550-2075000910-922709458-379095" providerId="AD"/>
      </p:ext>
    </p:extLst>
  </p:cmAuthor>
  <p:cmAuthor id="2" name="CDC User" initials="CU" lastIdx="3" clrIdx="1">
    <p:extLst>
      <p:ext uri="{19B8F6BF-5375-455C-9EA6-DF929625EA0E}">
        <p15:presenceInfo xmlns:p15="http://schemas.microsoft.com/office/powerpoint/2012/main" userId="CDC User" providerId="None"/>
      </p:ext>
    </p:extLst>
  </p:cmAuthor>
  <p:cmAuthor id="3" name="Chang, Joy Chih-Wei (CDC/CGH/DGHA)" initials="CJC(" lastIdx="15" clrIdx="2">
    <p:extLst>
      <p:ext uri="{19B8F6BF-5375-455C-9EA6-DF929625EA0E}">
        <p15:presenceInfo xmlns:p15="http://schemas.microsoft.com/office/powerpoint/2012/main" userId="S-1-5-21-1207783550-2075000910-922709458-192354" providerId="AD"/>
      </p:ext>
    </p:extLst>
  </p:cmAuthor>
  <p:cmAuthor id="4" name="Hurlston, Mackenzie (CDC/CGH/DGHA)" initials="HM(" lastIdx="63" clrIdx="3">
    <p:extLst>
      <p:ext uri="{19B8F6BF-5375-455C-9EA6-DF929625EA0E}">
        <p15:presenceInfo xmlns:p15="http://schemas.microsoft.com/office/powerpoint/2012/main" userId="S-1-5-21-1207783550-2075000910-922709458-367803" providerId="AD"/>
      </p:ext>
    </p:extLst>
  </p:cmAuthor>
  <p:cmAuthor id="5" name="Jadczak, Stephen (CDC/CGH/DGHT) (CTR)" initials="JS((" lastIdx="6" clrIdx="4">
    <p:extLst>
      <p:ext uri="{19B8F6BF-5375-455C-9EA6-DF929625EA0E}">
        <p15:presenceInfo xmlns:p15="http://schemas.microsoft.com/office/powerpoint/2012/main" userId="S-1-5-21-1207783550-2075000910-922709458-477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5071" autoAdjust="0"/>
  </p:normalViewPr>
  <p:slideViewPr>
    <p:cSldViewPr>
      <p:cViewPr varScale="1">
        <p:scale>
          <a:sx n="75" d="100"/>
          <a:sy n="75" d="100"/>
        </p:scale>
        <p:origin x="432" y="67"/>
      </p:cViewPr>
      <p:guideLst>
        <p:guide orient="horz" pos="2160"/>
        <p:guide pos="2880"/>
      </p:guideLst>
    </p:cSldViewPr>
  </p:slideViewPr>
  <p:outlineViewPr>
    <p:cViewPr>
      <p:scale>
        <a:sx n="33" d="100"/>
        <a:sy n="33" d="100"/>
      </p:scale>
      <p:origin x="0" y="-7285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F9DDF-3F70-4819-B975-73189849878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815A02E-BE45-4E56-991B-B51F16268432}">
      <dgm:prSet custT="1"/>
      <dgm:spPr>
        <a:solidFill>
          <a:schemeClr val="tx2"/>
        </a:solidFill>
      </dgm:spPr>
      <dgm:t>
        <a:bodyPr/>
        <a:lstStyle/>
        <a:p>
          <a:pPr rtl="0"/>
          <a:r>
            <a:rPr lang="en-US" sz="1600" b="1" dirty="0" smtClean="0">
              <a:solidFill>
                <a:schemeClr val="bg1"/>
              </a:solidFill>
            </a:rPr>
            <a:t>Specimen receipt</a:t>
          </a:r>
          <a:endParaRPr lang="en-US" sz="1600" b="1" dirty="0">
            <a:solidFill>
              <a:schemeClr val="bg1"/>
            </a:solidFill>
          </a:endParaRPr>
        </a:p>
      </dgm:t>
    </dgm:pt>
    <dgm:pt modelId="{665F7210-8939-4F19-89AA-15A1808B3CA2}" type="parTrans" cxnId="{21741A6C-D04F-43EF-9B50-17AA46D6B4AD}">
      <dgm:prSet/>
      <dgm:spPr/>
      <dgm:t>
        <a:bodyPr/>
        <a:lstStyle/>
        <a:p>
          <a:endParaRPr lang="en-US"/>
        </a:p>
      </dgm:t>
    </dgm:pt>
    <dgm:pt modelId="{7FE7FAB2-2597-4471-AB7C-7FA1B623D342}" type="sibTrans" cxnId="{21741A6C-D04F-43EF-9B50-17AA46D6B4AD}">
      <dgm:prSet/>
      <dgm:spPr/>
      <dgm:t>
        <a:bodyPr/>
        <a:lstStyle/>
        <a:p>
          <a:endParaRPr lang="en-US"/>
        </a:p>
      </dgm:t>
    </dgm:pt>
    <dgm:pt modelId="{7E54C1E0-0902-4F69-BC38-46A77AA570CA}">
      <dgm:prSet custT="1"/>
      <dgm:spPr>
        <a:solidFill>
          <a:schemeClr val="tx2"/>
        </a:solidFill>
      </dgm:spPr>
      <dgm:t>
        <a:bodyPr/>
        <a:lstStyle/>
        <a:p>
          <a:pPr rtl="0"/>
          <a:r>
            <a:rPr lang="en-US" sz="1600" b="1" dirty="0" smtClean="0">
              <a:solidFill>
                <a:schemeClr val="bg1"/>
              </a:solidFill>
            </a:rPr>
            <a:t>Specimen check-in</a:t>
          </a:r>
          <a:endParaRPr lang="en-US" sz="1600" b="1" dirty="0">
            <a:solidFill>
              <a:schemeClr val="bg1"/>
            </a:solidFill>
          </a:endParaRPr>
        </a:p>
      </dgm:t>
    </dgm:pt>
    <dgm:pt modelId="{87030895-DA98-407D-96A9-44ACE1FCFF1C}" type="parTrans" cxnId="{5578D77F-9693-44E6-9181-0A61E8110C91}">
      <dgm:prSet/>
      <dgm:spPr/>
      <dgm:t>
        <a:bodyPr/>
        <a:lstStyle/>
        <a:p>
          <a:endParaRPr lang="en-US"/>
        </a:p>
      </dgm:t>
    </dgm:pt>
    <dgm:pt modelId="{894DBD39-13BC-42FB-966C-60DC5D6DCECB}" type="sibTrans" cxnId="{5578D77F-9693-44E6-9181-0A61E8110C91}">
      <dgm:prSet/>
      <dgm:spPr/>
      <dgm:t>
        <a:bodyPr/>
        <a:lstStyle/>
        <a:p>
          <a:endParaRPr lang="en-US"/>
        </a:p>
      </dgm:t>
    </dgm:pt>
    <dgm:pt modelId="{C4666BA7-F4DB-4193-99B5-2875241E9242}">
      <dgm:prSet custT="1"/>
      <dgm:spPr>
        <a:solidFill>
          <a:schemeClr val="tx2"/>
        </a:solidFill>
      </dgm:spPr>
      <dgm:t>
        <a:bodyPr/>
        <a:lstStyle/>
        <a:p>
          <a:pPr rtl="0"/>
          <a:r>
            <a:rPr lang="en-US" sz="1600" b="1" dirty="0" smtClean="0">
              <a:solidFill>
                <a:schemeClr val="bg1"/>
              </a:solidFill>
            </a:rPr>
            <a:t>Viral Load Testing</a:t>
          </a:r>
          <a:endParaRPr lang="en-US" sz="1600" b="1" dirty="0">
            <a:solidFill>
              <a:schemeClr val="bg1"/>
            </a:solidFill>
          </a:endParaRPr>
        </a:p>
      </dgm:t>
    </dgm:pt>
    <dgm:pt modelId="{5112B57A-ED22-4B93-B40A-836A5045898D}" type="parTrans" cxnId="{8CD7C3CB-7019-4C37-B2EE-EC858ECB49F9}">
      <dgm:prSet/>
      <dgm:spPr/>
      <dgm:t>
        <a:bodyPr/>
        <a:lstStyle/>
        <a:p>
          <a:endParaRPr lang="en-US"/>
        </a:p>
      </dgm:t>
    </dgm:pt>
    <dgm:pt modelId="{333DB38B-ACBB-46B2-8083-F5FEF4E76E4C}" type="sibTrans" cxnId="{8CD7C3CB-7019-4C37-B2EE-EC858ECB49F9}">
      <dgm:prSet/>
      <dgm:spPr/>
      <dgm:t>
        <a:bodyPr/>
        <a:lstStyle/>
        <a:p>
          <a:endParaRPr lang="en-US"/>
        </a:p>
      </dgm:t>
    </dgm:pt>
    <dgm:pt modelId="{DC3499BB-657E-48DB-A059-EF7DAADB437D}">
      <dgm:prSet custT="1"/>
      <dgm:spPr>
        <a:solidFill>
          <a:schemeClr val="tx2"/>
        </a:solidFill>
      </dgm:spPr>
      <dgm:t>
        <a:bodyPr/>
        <a:lstStyle/>
        <a:p>
          <a:pPr rtl="0"/>
          <a:r>
            <a:rPr lang="en-US" sz="1600" b="1" dirty="0" smtClean="0">
              <a:solidFill>
                <a:schemeClr val="bg1"/>
              </a:solidFill>
            </a:rPr>
            <a:t>Result validation/ recording</a:t>
          </a:r>
          <a:endParaRPr lang="en-US" sz="1600" b="1" dirty="0">
            <a:solidFill>
              <a:schemeClr val="bg1"/>
            </a:solidFill>
          </a:endParaRPr>
        </a:p>
      </dgm:t>
    </dgm:pt>
    <dgm:pt modelId="{B1B98927-5DF5-4489-9BBA-B813E3D6FF7E}" type="parTrans" cxnId="{65B27110-CCD7-42F4-93BA-060D3F16978D}">
      <dgm:prSet/>
      <dgm:spPr/>
      <dgm:t>
        <a:bodyPr/>
        <a:lstStyle/>
        <a:p>
          <a:endParaRPr lang="en-US"/>
        </a:p>
      </dgm:t>
    </dgm:pt>
    <dgm:pt modelId="{7990869C-954F-48F1-985C-187619668D32}" type="sibTrans" cxnId="{65B27110-CCD7-42F4-93BA-060D3F16978D}">
      <dgm:prSet/>
      <dgm:spPr/>
      <dgm:t>
        <a:bodyPr/>
        <a:lstStyle/>
        <a:p>
          <a:endParaRPr lang="en-US"/>
        </a:p>
      </dgm:t>
    </dgm:pt>
    <dgm:pt modelId="{82567A07-B300-49BC-A394-64429EEE14AB}">
      <dgm:prSet custT="1"/>
      <dgm:spPr>
        <a:solidFill>
          <a:schemeClr val="tx2"/>
        </a:solidFill>
      </dgm:spPr>
      <dgm:t>
        <a:bodyPr/>
        <a:lstStyle/>
        <a:p>
          <a:pPr rtl="0"/>
          <a:r>
            <a:rPr lang="en-US" sz="1600" b="1" dirty="0" smtClean="0">
              <a:solidFill>
                <a:schemeClr val="bg1"/>
              </a:solidFill>
            </a:rPr>
            <a:t>Result</a:t>
          </a:r>
        </a:p>
        <a:p>
          <a:pPr rtl="0"/>
          <a:r>
            <a:rPr lang="en-US" sz="1600" b="1" dirty="0" smtClean="0">
              <a:solidFill>
                <a:schemeClr val="bg1"/>
              </a:solidFill>
            </a:rPr>
            <a:t>reporting</a:t>
          </a:r>
          <a:endParaRPr lang="en-US" sz="1600" b="1" dirty="0">
            <a:solidFill>
              <a:schemeClr val="bg1"/>
            </a:solidFill>
          </a:endParaRPr>
        </a:p>
      </dgm:t>
    </dgm:pt>
    <dgm:pt modelId="{D5F0C926-C0A6-4B38-8D5B-9EBCF411D6A4}" type="parTrans" cxnId="{1F79AF4B-F841-4D72-A464-DE7BBB25AEBB}">
      <dgm:prSet/>
      <dgm:spPr/>
      <dgm:t>
        <a:bodyPr/>
        <a:lstStyle/>
        <a:p>
          <a:endParaRPr lang="en-US"/>
        </a:p>
      </dgm:t>
    </dgm:pt>
    <dgm:pt modelId="{E8FDA912-CB7D-4086-89FB-739CDBC962A0}" type="sibTrans" cxnId="{1F79AF4B-F841-4D72-A464-DE7BBB25AEBB}">
      <dgm:prSet/>
      <dgm:spPr/>
      <dgm:t>
        <a:bodyPr/>
        <a:lstStyle/>
        <a:p>
          <a:endParaRPr lang="en-US"/>
        </a:p>
      </dgm:t>
    </dgm:pt>
    <dgm:pt modelId="{844DA410-36AC-484D-9C5A-FC1DAB0A4698}" type="pres">
      <dgm:prSet presAssocID="{1D8F9DDF-3F70-4819-B975-731898498781}" presName="CompostProcess" presStyleCnt="0">
        <dgm:presLayoutVars>
          <dgm:dir/>
          <dgm:resizeHandles val="exact"/>
        </dgm:presLayoutVars>
      </dgm:prSet>
      <dgm:spPr/>
      <dgm:t>
        <a:bodyPr/>
        <a:lstStyle/>
        <a:p>
          <a:endParaRPr lang="en-US"/>
        </a:p>
      </dgm:t>
    </dgm:pt>
    <dgm:pt modelId="{4A476E6C-6D05-48BF-BE6D-16CD42A50F35}" type="pres">
      <dgm:prSet presAssocID="{1D8F9DDF-3F70-4819-B975-731898498781}" presName="arrow" presStyleLbl="bgShp" presStyleIdx="0" presStyleCnt="1" custScaleX="117647"/>
      <dgm:spPr/>
    </dgm:pt>
    <dgm:pt modelId="{B71A9BD3-E569-429A-AA4E-2D81EFEE097C}" type="pres">
      <dgm:prSet presAssocID="{1D8F9DDF-3F70-4819-B975-731898498781}" presName="linearProcess" presStyleCnt="0"/>
      <dgm:spPr/>
    </dgm:pt>
    <dgm:pt modelId="{D787460E-A284-4B75-903E-8C73E26E1520}" type="pres">
      <dgm:prSet presAssocID="{6815A02E-BE45-4E56-991B-B51F16268432}" presName="textNode" presStyleLbl="node1" presStyleIdx="0" presStyleCnt="5" custScaleX="48652" custScaleY="76684" custLinFactX="32879" custLinFactNeighborX="100000" custLinFactNeighborY="1111">
        <dgm:presLayoutVars>
          <dgm:bulletEnabled val="1"/>
        </dgm:presLayoutVars>
      </dgm:prSet>
      <dgm:spPr/>
      <dgm:t>
        <a:bodyPr/>
        <a:lstStyle/>
        <a:p>
          <a:endParaRPr lang="en-US"/>
        </a:p>
      </dgm:t>
    </dgm:pt>
    <dgm:pt modelId="{8DA14BA5-2D7F-4EA2-9C56-CD852B3A1F61}" type="pres">
      <dgm:prSet presAssocID="{7FE7FAB2-2597-4471-AB7C-7FA1B623D342}" presName="sibTrans" presStyleCnt="0"/>
      <dgm:spPr/>
    </dgm:pt>
    <dgm:pt modelId="{B490BC6C-9D6B-451A-871F-D6A81AD1E224}" type="pres">
      <dgm:prSet presAssocID="{7E54C1E0-0902-4F69-BC38-46A77AA570CA}" presName="textNode" presStyleLbl="node1" presStyleIdx="1" presStyleCnt="5" custScaleX="48652" custScaleY="76684" custLinFactX="20505" custLinFactNeighborX="100000" custLinFactNeighborY="1111">
        <dgm:presLayoutVars>
          <dgm:bulletEnabled val="1"/>
        </dgm:presLayoutVars>
      </dgm:prSet>
      <dgm:spPr/>
      <dgm:t>
        <a:bodyPr/>
        <a:lstStyle/>
        <a:p>
          <a:endParaRPr lang="en-US"/>
        </a:p>
      </dgm:t>
    </dgm:pt>
    <dgm:pt modelId="{C267898F-9096-4D77-A667-56D4A65FCF82}" type="pres">
      <dgm:prSet presAssocID="{894DBD39-13BC-42FB-966C-60DC5D6DCECB}" presName="sibTrans" presStyleCnt="0"/>
      <dgm:spPr/>
    </dgm:pt>
    <dgm:pt modelId="{B44F128E-E823-4E12-B8A9-1CB086C0E671}" type="pres">
      <dgm:prSet presAssocID="{C4666BA7-F4DB-4193-99B5-2875241E9242}" presName="textNode" presStyleLbl="node1" presStyleIdx="2" presStyleCnt="5" custScaleX="48652" custScaleY="76684" custLinFactX="7240" custLinFactNeighborX="100000" custLinFactNeighborY="1111">
        <dgm:presLayoutVars>
          <dgm:bulletEnabled val="1"/>
        </dgm:presLayoutVars>
      </dgm:prSet>
      <dgm:spPr/>
      <dgm:t>
        <a:bodyPr/>
        <a:lstStyle/>
        <a:p>
          <a:endParaRPr lang="en-US"/>
        </a:p>
      </dgm:t>
    </dgm:pt>
    <dgm:pt modelId="{D9724EDC-D629-4BF5-A5C7-81A833D79013}" type="pres">
      <dgm:prSet presAssocID="{333DB38B-ACBB-46B2-8083-F5FEF4E76E4C}" presName="sibTrans" presStyleCnt="0"/>
      <dgm:spPr/>
    </dgm:pt>
    <dgm:pt modelId="{6AA41585-C09B-4164-90D0-FB19465EA4D3}" type="pres">
      <dgm:prSet presAssocID="{DC3499BB-657E-48DB-A059-EF7DAADB437D}" presName="textNode" presStyleLbl="node1" presStyleIdx="3" presStyleCnt="5" custScaleX="48652" custScaleY="76684" custLinFactNeighborX="71867" custLinFactNeighborY="1111">
        <dgm:presLayoutVars>
          <dgm:bulletEnabled val="1"/>
        </dgm:presLayoutVars>
      </dgm:prSet>
      <dgm:spPr/>
      <dgm:t>
        <a:bodyPr/>
        <a:lstStyle/>
        <a:p>
          <a:endParaRPr lang="en-US"/>
        </a:p>
      </dgm:t>
    </dgm:pt>
    <dgm:pt modelId="{28DCCCB2-3AA3-4CB5-AA46-5970AD4FC9C7}" type="pres">
      <dgm:prSet presAssocID="{7990869C-954F-48F1-985C-187619668D32}" presName="sibTrans" presStyleCnt="0"/>
      <dgm:spPr/>
    </dgm:pt>
    <dgm:pt modelId="{5475AD18-A4D8-4F3A-84B0-1D40F3523051}" type="pres">
      <dgm:prSet presAssocID="{82567A07-B300-49BC-A394-64429EEE14AB}" presName="textNode" presStyleLbl="node1" presStyleIdx="4" presStyleCnt="5" custScaleX="48652" custScaleY="76684">
        <dgm:presLayoutVars>
          <dgm:bulletEnabled val="1"/>
        </dgm:presLayoutVars>
      </dgm:prSet>
      <dgm:spPr/>
      <dgm:t>
        <a:bodyPr/>
        <a:lstStyle/>
        <a:p>
          <a:endParaRPr lang="en-US"/>
        </a:p>
      </dgm:t>
    </dgm:pt>
  </dgm:ptLst>
  <dgm:cxnLst>
    <dgm:cxn modelId="{1F79AF4B-F841-4D72-A464-DE7BBB25AEBB}" srcId="{1D8F9DDF-3F70-4819-B975-731898498781}" destId="{82567A07-B300-49BC-A394-64429EEE14AB}" srcOrd="4" destOrd="0" parTransId="{D5F0C926-C0A6-4B38-8D5B-9EBCF411D6A4}" sibTransId="{E8FDA912-CB7D-4086-89FB-739CDBC962A0}"/>
    <dgm:cxn modelId="{152113CF-D0B6-4F71-B04F-BDA6EBFDF5F5}" type="presOf" srcId="{6815A02E-BE45-4E56-991B-B51F16268432}" destId="{D787460E-A284-4B75-903E-8C73E26E1520}" srcOrd="0" destOrd="0" presId="urn:microsoft.com/office/officeart/2005/8/layout/hProcess9"/>
    <dgm:cxn modelId="{514BDFC5-FCD5-481A-B107-1B85A250904D}" type="presOf" srcId="{DC3499BB-657E-48DB-A059-EF7DAADB437D}" destId="{6AA41585-C09B-4164-90D0-FB19465EA4D3}" srcOrd="0" destOrd="0" presId="urn:microsoft.com/office/officeart/2005/8/layout/hProcess9"/>
    <dgm:cxn modelId="{5578D77F-9693-44E6-9181-0A61E8110C91}" srcId="{1D8F9DDF-3F70-4819-B975-731898498781}" destId="{7E54C1E0-0902-4F69-BC38-46A77AA570CA}" srcOrd="1" destOrd="0" parTransId="{87030895-DA98-407D-96A9-44ACE1FCFF1C}" sibTransId="{894DBD39-13BC-42FB-966C-60DC5D6DCECB}"/>
    <dgm:cxn modelId="{D704AB7D-DB5A-4401-9222-F9EE136AA789}" type="presOf" srcId="{82567A07-B300-49BC-A394-64429EEE14AB}" destId="{5475AD18-A4D8-4F3A-84B0-1D40F3523051}" srcOrd="0" destOrd="0" presId="urn:microsoft.com/office/officeart/2005/8/layout/hProcess9"/>
    <dgm:cxn modelId="{F21064F0-6F31-42C8-9B15-52E4AD0C3263}" type="presOf" srcId="{C4666BA7-F4DB-4193-99B5-2875241E9242}" destId="{B44F128E-E823-4E12-B8A9-1CB086C0E671}" srcOrd="0" destOrd="0" presId="urn:microsoft.com/office/officeart/2005/8/layout/hProcess9"/>
    <dgm:cxn modelId="{58595A73-E26E-49B0-81C5-1E491A7A61DF}" type="presOf" srcId="{7E54C1E0-0902-4F69-BC38-46A77AA570CA}" destId="{B490BC6C-9D6B-451A-871F-D6A81AD1E224}" srcOrd="0" destOrd="0" presId="urn:microsoft.com/office/officeart/2005/8/layout/hProcess9"/>
    <dgm:cxn modelId="{8CD7C3CB-7019-4C37-B2EE-EC858ECB49F9}" srcId="{1D8F9DDF-3F70-4819-B975-731898498781}" destId="{C4666BA7-F4DB-4193-99B5-2875241E9242}" srcOrd="2" destOrd="0" parTransId="{5112B57A-ED22-4B93-B40A-836A5045898D}" sibTransId="{333DB38B-ACBB-46B2-8083-F5FEF4E76E4C}"/>
    <dgm:cxn modelId="{473F01E1-8316-4C97-8A6F-F7C0289A5107}" type="presOf" srcId="{1D8F9DDF-3F70-4819-B975-731898498781}" destId="{844DA410-36AC-484D-9C5A-FC1DAB0A4698}" srcOrd="0" destOrd="0" presId="urn:microsoft.com/office/officeart/2005/8/layout/hProcess9"/>
    <dgm:cxn modelId="{65B27110-CCD7-42F4-93BA-060D3F16978D}" srcId="{1D8F9DDF-3F70-4819-B975-731898498781}" destId="{DC3499BB-657E-48DB-A059-EF7DAADB437D}" srcOrd="3" destOrd="0" parTransId="{B1B98927-5DF5-4489-9BBA-B813E3D6FF7E}" sibTransId="{7990869C-954F-48F1-985C-187619668D32}"/>
    <dgm:cxn modelId="{21741A6C-D04F-43EF-9B50-17AA46D6B4AD}" srcId="{1D8F9DDF-3F70-4819-B975-731898498781}" destId="{6815A02E-BE45-4E56-991B-B51F16268432}" srcOrd="0" destOrd="0" parTransId="{665F7210-8939-4F19-89AA-15A1808B3CA2}" sibTransId="{7FE7FAB2-2597-4471-AB7C-7FA1B623D342}"/>
    <dgm:cxn modelId="{4DC26915-0B47-4246-AA75-108C3A35889F}" type="presParOf" srcId="{844DA410-36AC-484D-9C5A-FC1DAB0A4698}" destId="{4A476E6C-6D05-48BF-BE6D-16CD42A50F35}" srcOrd="0" destOrd="0" presId="urn:microsoft.com/office/officeart/2005/8/layout/hProcess9"/>
    <dgm:cxn modelId="{4320D015-F20B-4C6B-B72D-241D18A6B33C}" type="presParOf" srcId="{844DA410-36AC-484D-9C5A-FC1DAB0A4698}" destId="{B71A9BD3-E569-429A-AA4E-2D81EFEE097C}" srcOrd="1" destOrd="0" presId="urn:microsoft.com/office/officeart/2005/8/layout/hProcess9"/>
    <dgm:cxn modelId="{DC43673A-EAA4-4EA3-A33F-E8217904628E}" type="presParOf" srcId="{B71A9BD3-E569-429A-AA4E-2D81EFEE097C}" destId="{D787460E-A284-4B75-903E-8C73E26E1520}" srcOrd="0" destOrd="0" presId="urn:microsoft.com/office/officeart/2005/8/layout/hProcess9"/>
    <dgm:cxn modelId="{E43C0C84-EBC5-4DB1-9698-DDEB7DCC3C93}" type="presParOf" srcId="{B71A9BD3-E569-429A-AA4E-2D81EFEE097C}" destId="{8DA14BA5-2D7F-4EA2-9C56-CD852B3A1F61}" srcOrd="1" destOrd="0" presId="urn:microsoft.com/office/officeart/2005/8/layout/hProcess9"/>
    <dgm:cxn modelId="{B31FE7ED-7E07-402C-ACA1-5C19A283BA95}" type="presParOf" srcId="{B71A9BD3-E569-429A-AA4E-2D81EFEE097C}" destId="{B490BC6C-9D6B-451A-871F-D6A81AD1E224}" srcOrd="2" destOrd="0" presId="urn:microsoft.com/office/officeart/2005/8/layout/hProcess9"/>
    <dgm:cxn modelId="{6836971B-11D2-41A5-ADF7-DF1B7DDD42F2}" type="presParOf" srcId="{B71A9BD3-E569-429A-AA4E-2D81EFEE097C}" destId="{C267898F-9096-4D77-A667-56D4A65FCF82}" srcOrd="3" destOrd="0" presId="urn:microsoft.com/office/officeart/2005/8/layout/hProcess9"/>
    <dgm:cxn modelId="{8FC1F4FB-DFD0-4160-81C3-42ADA2108AA9}" type="presParOf" srcId="{B71A9BD3-E569-429A-AA4E-2D81EFEE097C}" destId="{B44F128E-E823-4E12-B8A9-1CB086C0E671}" srcOrd="4" destOrd="0" presId="urn:microsoft.com/office/officeart/2005/8/layout/hProcess9"/>
    <dgm:cxn modelId="{E2699660-74AE-475A-84BD-CC6D5F86FA89}" type="presParOf" srcId="{B71A9BD3-E569-429A-AA4E-2D81EFEE097C}" destId="{D9724EDC-D629-4BF5-A5C7-81A833D79013}" srcOrd="5" destOrd="0" presId="urn:microsoft.com/office/officeart/2005/8/layout/hProcess9"/>
    <dgm:cxn modelId="{B36685DB-8657-4627-8478-017AC0A45059}" type="presParOf" srcId="{B71A9BD3-E569-429A-AA4E-2D81EFEE097C}" destId="{6AA41585-C09B-4164-90D0-FB19465EA4D3}" srcOrd="6" destOrd="0" presId="urn:microsoft.com/office/officeart/2005/8/layout/hProcess9"/>
    <dgm:cxn modelId="{F2EEEACA-2A14-4115-B764-DDBBB98A1B10}" type="presParOf" srcId="{B71A9BD3-E569-429A-AA4E-2D81EFEE097C}" destId="{28DCCCB2-3AA3-4CB5-AA46-5970AD4FC9C7}" srcOrd="7" destOrd="0" presId="urn:microsoft.com/office/officeart/2005/8/layout/hProcess9"/>
    <dgm:cxn modelId="{71E67AD2-7D6E-471C-91A5-80DA21DD3748}" type="presParOf" srcId="{B71A9BD3-E569-429A-AA4E-2D81EFEE097C}" destId="{5475AD18-A4D8-4F3A-84B0-1D40F352305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7460C-310F-4801-B9C0-4FD754E5A721}"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D6881E4F-A0B3-4356-9ABE-A59B19775496}">
      <dgm:prSet/>
      <dgm:spPr/>
      <dgm:t>
        <a:bodyPr/>
        <a:lstStyle/>
        <a:p>
          <a:pPr rtl="0"/>
          <a:r>
            <a:rPr lang="en-US" dirty="0" smtClean="0"/>
            <a:t>TAT 1</a:t>
          </a:r>
          <a:endParaRPr lang="en-US" dirty="0"/>
        </a:p>
      </dgm:t>
    </dgm:pt>
    <dgm:pt modelId="{0A152639-AFBE-4FDE-91EE-66EFCDF8D169}" type="parTrans" cxnId="{77AB945B-3915-4213-92EE-F431E4616F8F}">
      <dgm:prSet/>
      <dgm:spPr/>
      <dgm:t>
        <a:bodyPr/>
        <a:lstStyle/>
        <a:p>
          <a:endParaRPr lang="en-US"/>
        </a:p>
      </dgm:t>
    </dgm:pt>
    <dgm:pt modelId="{A5B14687-A221-4BAA-9958-0CF5521E900E}" type="sibTrans" cxnId="{77AB945B-3915-4213-92EE-F431E4616F8F}">
      <dgm:prSet/>
      <dgm:spPr/>
      <dgm:t>
        <a:bodyPr/>
        <a:lstStyle/>
        <a:p>
          <a:endParaRPr lang="en-US"/>
        </a:p>
      </dgm:t>
    </dgm:pt>
    <dgm:pt modelId="{BCEA9EA0-EE83-49E2-AD6C-79B10BFAFAC4}">
      <dgm:prSet/>
      <dgm:spPr/>
      <dgm:t>
        <a:bodyPr/>
        <a:lstStyle/>
        <a:p>
          <a:pPr rtl="0"/>
          <a:r>
            <a:rPr lang="en-US" dirty="0" smtClean="0"/>
            <a:t>TAT 2</a:t>
          </a:r>
          <a:endParaRPr lang="en-US" dirty="0"/>
        </a:p>
      </dgm:t>
    </dgm:pt>
    <dgm:pt modelId="{A36C85F6-4A2E-4041-B171-ADA7EB4F55DB}" type="parTrans" cxnId="{B86F0055-45BF-4FAB-831D-4D659FF75BA0}">
      <dgm:prSet/>
      <dgm:spPr/>
      <dgm:t>
        <a:bodyPr/>
        <a:lstStyle/>
        <a:p>
          <a:endParaRPr lang="en-US"/>
        </a:p>
      </dgm:t>
    </dgm:pt>
    <dgm:pt modelId="{75423B80-5DE4-40F9-A910-FBD12342A4A8}" type="sibTrans" cxnId="{B86F0055-45BF-4FAB-831D-4D659FF75BA0}">
      <dgm:prSet/>
      <dgm:spPr/>
      <dgm:t>
        <a:bodyPr/>
        <a:lstStyle/>
        <a:p>
          <a:endParaRPr lang="en-US"/>
        </a:p>
      </dgm:t>
    </dgm:pt>
    <dgm:pt modelId="{7FE3600D-F73A-4E45-80E0-6F2BCE0E560F}">
      <dgm:prSet/>
      <dgm:spPr/>
      <dgm:t>
        <a:bodyPr/>
        <a:lstStyle/>
        <a:p>
          <a:pPr rtl="0"/>
          <a:r>
            <a:rPr lang="en-US" dirty="0" smtClean="0"/>
            <a:t>TAT 3</a:t>
          </a:r>
          <a:endParaRPr lang="en-US" dirty="0"/>
        </a:p>
      </dgm:t>
    </dgm:pt>
    <dgm:pt modelId="{0C23531C-3440-42DD-83B4-B2B70A3276A5}" type="parTrans" cxnId="{7C2F6E22-8B29-44AD-81D2-C3B2C3A3C256}">
      <dgm:prSet/>
      <dgm:spPr/>
      <dgm:t>
        <a:bodyPr/>
        <a:lstStyle/>
        <a:p>
          <a:endParaRPr lang="en-US"/>
        </a:p>
      </dgm:t>
    </dgm:pt>
    <dgm:pt modelId="{5908E2BC-E4DF-4D09-87D4-59832BCE0F5C}" type="sibTrans" cxnId="{7C2F6E22-8B29-44AD-81D2-C3B2C3A3C256}">
      <dgm:prSet/>
      <dgm:spPr/>
      <dgm:t>
        <a:bodyPr/>
        <a:lstStyle/>
        <a:p>
          <a:endParaRPr lang="en-US"/>
        </a:p>
      </dgm:t>
    </dgm:pt>
    <dgm:pt modelId="{9FAE6875-FEA1-4798-8081-DB61131AF186}">
      <dgm:prSet/>
      <dgm:spPr/>
      <dgm:t>
        <a:bodyPr/>
        <a:lstStyle/>
        <a:p>
          <a:pPr rtl="0"/>
          <a:r>
            <a:rPr lang="en-US" dirty="0" smtClean="0"/>
            <a:t>TAT 4 </a:t>
          </a:r>
          <a:endParaRPr lang="en-US" dirty="0"/>
        </a:p>
      </dgm:t>
    </dgm:pt>
    <dgm:pt modelId="{0B76AD31-8E97-4AAF-9A1B-6D300242AEF6}" type="parTrans" cxnId="{C7236B5A-2F56-45B9-B5BF-BA25D9015766}">
      <dgm:prSet/>
      <dgm:spPr/>
      <dgm:t>
        <a:bodyPr/>
        <a:lstStyle/>
        <a:p>
          <a:endParaRPr lang="en-US"/>
        </a:p>
      </dgm:t>
    </dgm:pt>
    <dgm:pt modelId="{73FB7FC0-D39A-4176-A814-EF3F3B1389B1}" type="sibTrans" cxnId="{C7236B5A-2F56-45B9-B5BF-BA25D9015766}">
      <dgm:prSet/>
      <dgm:spPr/>
      <dgm:t>
        <a:bodyPr/>
        <a:lstStyle/>
        <a:p>
          <a:endParaRPr lang="en-US"/>
        </a:p>
      </dgm:t>
    </dgm:pt>
    <dgm:pt modelId="{DFFE7C7F-12C1-4FEF-9F52-2B5FC84982D2}">
      <dgm:prSet/>
      <dgm:spPr/>
      <dgm:t>
        <a:bodyPr/>
        <a:lstStyle/>
        <a:p>
          <a:pPr rtl="0"/>
          <a:r>
            <a:rPr lang="en-US" dirty="0" smtClean="0"/>
            <a:t>TAT 5</a:t>
          </a:r>
          <a:endParaRPr lang="en-US" dirty="0"/>
        </a:p>
      </dgm:t>
    </dgm:pt>
    <dgm:pt modelId="{23A0D6B2-1829-4D94-990F-B625A11926F9}" type="parTrans" cxnId="{E3ED187E-23BA-40EB-82E8-6D0FE7F00BE1}">
      <dgm:prSet/>
      <dgm:spPr/>
      <dgm:t>
        <a:bodyPr/>
        <a:lstStyle/>
        <a:p>
          <a:endParaRPr lang="en-US"/>
        </a:p>
      </dgm:t>
    </dgm:pt>
    <dgm:pt modelId="{F8508DF7-FE83-4453-B259-7C28199AEDE5}" type="sibTrans" cxnId="{E3ED187E-23BA-40EB-82E8-6D0FE7F00BE1}">
      <dgm:prSet/>
      <dgm:spPr/>
      <dgm:t>
        <a:bodyPr/>
        <a:lstStyle/>
        <a:p>
          <a:endParaRPr lang="en-US"/>
        </a:p>
      </dgm:t>
    </dgm:pt>
    <dgm:pt modelId="{A28A37BD-B85A-4774-89CA-BCCABCEB9BD0}" type="pres">
      <dgm:prSet presAssocID="{9627460C-310F-4801-B9C0-4FD754E5A721}" presName="Name0" presStyleCnt="0">
        <dgm:presLayoutVars>
          <dgm:dir/>
          <dgm:animLvl val="lvl"/>
          <dgm:resizeHandles val="exact"/>
        </dgm:presLayoutVars>
      </dgm:prSet>
      <dgm:spPr/>
      <dgm:t>
        <a:bodyPr/>
        <a:lstStyle/>
        <a:p>
          <a:endParaRPr lang="en-US"/>
        </a:p>
      </dgm:t>
    </dgm:pt>
    <dgm:pt modelId="{9369D1AC-F5D1-4A9E-AFB6-5027C6A842DF}" type="pres">
      <dgm:prSet presAssocID="{D6881E4F-A0B3-4356-9ABE-A59B19775496}" presName="parTxOnly" presStyleLbl="node1" presStyleIdx="0" presStyleCnt="5">
        <dgm:presLayoutVars>
          <dgm:chMax val="0"/>
          <dgm:chPref val="0"/>
          <dgm:bulletEnabled val="1"/>
        </dgm:presLayoutVars>
      </dgm:prSet>
      <dgm:spPr/>
      <dgm:t>
        <a:bodyPr/>
        <a:lstStyle/>
        <a:p>
          <a:endParaRPr lang="en-US"/>
        </a:p>
      </dgm:t>
    </dgm:pt>
    <dgm:pt modelId="{9073887B-581C-4723-866B-EC99125E5925}" type="pres">
      <dgm:prSet presAssocID="{A5B14687-A221-4BAA-9958-0CF5521E900E}" presName="parTxOnlySpace" presStyleCnt="0"/>
      <dgm:spPr/>
    </dgm:pt>
    <dgm:pt modelId="{36A4C60C-6B7B-42DC-B894-940CE2F22809}" type="pres">
      <dgm:prSet presAssocID="{BCEA9EA0-EE83-49E2-AD6C-79B10BFAFAC4}" presName="parTxOnly" presStyleLbl="node1" presStyleIdx="1" presStyleCnt="5" custLinFactX="-1264" custLinFactNeighborX="-100000">
        <dgm:presLayoutVars>
          <dgm:chMax val="0"/>
          <dgm:chPref val="0"/>
          <dgm:bulletEnabled val="1"/>
        </dgm:presLayoutVars>
      </dgm:prSet>
      <dgm:spPr/>
      <dgm:t>
        <a:bodyPr/>
        <a:lstStyle/>
        <a:p>
          <a:endParaRPr lang="en-US"/>
        </a:p>
      </dgm:t>
    </dgm:pt>
    <dgm:pt modelId="{6A324719-E7BA-4DBB-A48D-F1AC94807741}" type="pres">
      <dgm:prSet presAssocID="{75423B80-5DE4-40F9-A910-FBD12342A4A8}" presName="parTxOnlySpace" presStyleCnt="0"/>
      <dgm:spPr/>
    </dgm:pt>
    <dgm:pt modelId="{812C8C28-6CDF-45E4-A40E-CAFC83A40B68}" type="pres">
      <dgm:prSet presAssocID="{7FE3600D-F73A-4E45-80E0-6F2BCE0E560F}" presName="parTxOnly" presStyleLbl="node1" presStyleIdx="2" presStyleCnt="5" custLinFactX="-12076" custLinFactNeighborX="-100000" custLinFactNeighborY="1126">
        <dgm:presLayoutVars>
          <dgm:chMax val="0"/>
          <dgm:chPref val="0"/>
          <dgm:bulletEnabled val="1"/>
        </dgm:presLayoutVars>
      </dgm:prSet>
      <dgm:spPr/>
      <dgm:t>
        <a:bodyPr/>
        <a:lstStyle/>
        <a:p>
          <a:endParaRPr lang="en-US"/>
        </a:p>
      </dgm:t>
    </dgm:pt>
    <dgm:pt modelId="{770B5F8D-9E01-430C-A4B1-AE9AE98B2A74}" type="pres">
      <dgm:prSet presAssocID="{5908E2BC-E4DF-4D09-87D4-59832BCE0F5C}" presName="parTxOnlySpace" presStyleCnt="0"/>
      <dgm:spPr/>
    </dgm:pt>
    <dgm:pt modelId="{68D67CD5-7510-4DFD-8825-135334FC7347}" type="pres">
      <dgm:prSet presAssocID="{9FAE6875-FEA1-4798-8081-DB61131AF186}" presName="parTxOnly" presStyleLbl="node1" presStyleIdx="3" presStyleCnt="5" custLinFactX="-23340" custLinFactNeighborX="-100000" custLinFactNeighborY="2253">
        <dgm:presLayoutVars>
          <dgm:chMax val="0"/>
          <dgm:chPref val="0"/>
          <dgm:bulletEnabled val="1"/>
        </dgm:presLayoutVars>
      </dgm:prSet>
      <dgm:spPr/>
      <dgm:t>
        <a:bodyPr/>
        <a:lstStyle/>
        <a:p>
          <a:endParaRPr lang="en-US"/>
        </a:p>
      </dgm:t>
    </dgm:pt>
    <dgm:pt modelId="{D3E270C7-B729-4749-A086-14955A34C052}" type="pres">
      <dgm:prSet presAssocID="{73FB7FC0-D39A-4176-A814-EF3F3B1389B1}" presName="parTxOnlySpace" presStyleCnt="0"/>
      <dgm:spPr/>
    </dgm:pt>
    <dgm:pt modelId="{D5FACE7B-C1F4-437E-B0CE-A2A85ACBA1E0}" type="pres">
      <dgm:prSet presAssocID="{DFFE7C7F-12C1-4FEF-9F52-2B5FC84982D2}" presName="parTxOnly" presStyleLbl="node1" presStyleIdx="4" presStyleCnt="5" custLinFactX="-35836" custLinFactNeighborX="-100000" custLinFactNeighborY="3667">
        <dgm:presLayoutVars>
          <dgm:chMax val="0"/>
          <dgm:chPref val="0"/>
          <dgm:bulletEnabled val="1"/>
        </dgm:presLayoutVars>
      </dgm:prSet>
      <dgm:spPr/>
      <dgm:t>
        <a:bodyPr/>
        <a:lstStyle/>
        <a:p>
          <a:endParaRPr lang="en-US"/>
        </a:p>
      </dgm:t>
    </dgm:pt>
  </dgm:ptLst>
  <dgm:cxnLst>
    <dgm:cxn modelId="{77AB945B-3915-4213-92EE-F431E4616F8F}" srcId="{9627460C-310F-4801-B9C0-4FD754E5A721}" destId="{D6881E4F-A0B3-4356-9ABE-A59B19775496}" srcOrd="0" destOrd="0" parTransId="{0A152639-AFBE-4FDE-91EE-66EFCDF8D169}" sibTransId="{A5B14687-A221-4BAA-9958-0CF5521E900E}"/>
    <dgm:cxn modelId="{B86F0055-45BF-4FAB-831D-4D659FF75BA0}" srcId="{9627460C-310F-4801-B9C0-4FD754E5A721}" destId="{BCEA9EA0-EE83-49E2-AD6C-79B10BFAFAC4}" srcOrd="1" destOrd="0" parTransId="{A36C85F6-4A2E-4041-B171-ADA7EB4F55DB}" sibTransId="{75423B80-5DE4-40F9-A910-FBD12342A4A8}"/>
    <dgm:cxn modelId="{C7236B5A-2F56-45B9-B5BF-BA25D9015766}" srcId="{9627460C-310F-4801-B9C0-4FD754E5A721}" destId="{9FAE6875-FEA1-4798-8081-DB61131AF186}" srcOrd="3" destOrd="0" parTransId="{0B76AD31-8E97-4AAF-9A1B-6D300242AEF6}" sibTransId="{73FB7FC0-D39A-4176-A814-EF3F3B1389B1}"/>
    <dgm:cxn modelId="{9E00E160-63EA-4293-B1C2-1042E0FF2CAC}" type="presOf" srcId="{BCEA9EA0-EE83-49E2-AD6C-79B10BFAFAC4}" destId="{36A4C60C-6B7B-42DC-B894-940CE2F22809}" srcOrd="0" destOrd="0" presId="urn:microsoft.com/office/officeart/2005/8/layout/chevron1"/>
    <dgm:cxn modelId="{F58545CF-EE87-4909-A105-CA1AB7BB79E2}" type="presOf" srcId="{7FE3600D-F73A-4E45-80E0-6F2BCE0E560F}" destId="{812C8C28-6CDF-45E4-A40E-CAFC83A40B68}" srcOrd="0" destOrd="0" presId="urn:microsoft.com/office/officeart/2005/8/layout/chevron1"/>
    <dgm:cxn modelId="{D342D496-6204-4F22-9773-A1E9D185C852}" type="presOf" srcId="{DFFE7C7F-12C1-4FEF-9F52-2B5FC84982D2}" destId="{D5FACE7B-C1F4-437E-B0CE-A2A85ACBA1E0}" srcOrd="0" destOrd="0" presId="urn:microsoft.com/office/officeart/2005/8/layout/chevron1"/>
    <dgm:cxn modelId="{E7E897D6-619D-4F2B-B66B-CACC4B0D6D3B}" type="presOf" srcId="{9627460C-310F-4801-B9C0-4FD754E5A721}" destId="{A28A37BD-B85A-4774-89CA-BCCABCEB9BD0}" srcOrd="0" destOrd="0" presId="urn:microsoft.com/office/officeart/2005/8/layout/chevron1"/>
    <dgm:cxn modelId="{E3ED187E-23BA-40EB-82E8-6D0FE7F00BE1}" srcId="{9627460C-310F-4801-B9C0-4FD754E5A721}" destId="{DFFE7C7F-12C1-4FEF-9F52-2B5FC84982D2}" srcOrd="4" destOrd="0" parTransId="{23A0D6B2-1829-4D94-990F-B625A11926F9}" sibTransId="{F8508DF7-FE83-4453-B259-7C28199AEDE5}"/>
    <dgm:cxn modelId="{AF60593E-4D09-42A3-AC8C-0F7E7301C374}" type="presOf" srcId="{D6881E4F-A0B3-4356-9ABE-A59B19775496}" destId="{9369D1AC-F5D1-4A9E-AFB6-5027C6A842DF}" srcOrd="0" destOrd="0" presId="urn:microsoft.com/office/officeart/2005/8/layout/chevron1"/>
    <dgm:cxn modelId="{05BB135B-33E3-456B-87B6-56B8464AF031}" type="presOf" srcId="{9FAE6875-FEA1-4798-8081-DB61131AF186}" destId="{68D67CD5-7510-4DFD-8825-135334FC7347}" srcOrd="0" destOrd="0" presId="urn:microsoft.com/office/officeart/2005/8/layout/chevron1"/>
    <dgm:cxn modelId="{7C2F6E22-8B29-44AD-81D2-C3B2C3A3C256}" srcId="{9627460C-310F-4801-B9C0-4FD754E5A721}" destId="{7FE3600D-F73A-4E45-80E0-6F2BCE0E560F}" srcOrd="2" destOrd="0" parTransId="{0C23531C-3440-42DD-83B4-B2B70A3276A5}" sibTransId="{5908E2BC-E4DF-4D09-87D4-59832BCE0F5C}"/>
    <dgm:cxn modelId="{6BF781BA-41B7-4C54-AE3C-AFDB25E4C55B}" type="presParOf" srcId="{A28A37BD-B85A-4774-89CA-BCCABCEB9BD0}" destId="{9369D1AC-F5D1-4A9E-AFB6-5027C6A842DF}" srcOrd="0" destOrd="0" presId="urn:microsoft.com/office/officeart/2005/8/layout/chevron1"/>
    <dgm:cxn modelId="{E07DE49B-5C2F-4D9E-9E1A-343D816B8529}" type="presParOf" srcId="{A28A37BD-B85A-4774-89CA-BCCABCEB9BD0}" destId="{9073887B-581C-4723-866B-EC99125E5925}" srcOrd="1" destOrd="0" presId="urn:microsoft.com/office/officeart/2005/8/layout/chevron1"/>
    <dgm:cxn modelId="{06D6608C-33CB-4E59-8473-AB71C30A3D1B}" type="presParOf" srcId="{A28A37BD-B85A-4774-89CA-BCCABCEB9BD0}" destId="{36A4C60C-6B7B-42DC-B894-940CE2F22809}" srcOrd="2" destOrd="0" presId="urn:microsoft.com/office/officeart/2005/8/layout/chevron1"/>
    <dgm:cxn modelId="{5A46CD9F-F0B3-412A-B235-E92EB86A7C0B}" type="presParOf" srcId="{A28A37BD-B85A-4774-89CA-BCCABCEB9BD0}" destId="{6A324719-E7BA-4DBB-A48D-F1AC94807741}" srcOrd="3" destOrd="0" presId="urn:microsoft.com/office/officeart/2005/8/layout/chevron1"/>
    <dgm:cxn modelId="{38211BA8-CF31-4BA0-9666-BDC9B17FE517}" type="presParOf" srcId="{A28A37BD-B85A-4774-89CA-BCCABCEB9BD0}" destId="{812C8C28-6CDF-45E4-A40E-CAFC83A40B68}" srcOrd="4" destOrd="0" presId="urn:microsoft.com/office/officeart/2005/8/layout/chevron1"/>
    <dgm:cxn modelId="{954103A4-9631-4A94-90B6-FC88BC6F0440}" type="presParOf" srcId="{A28A37BD-B85A-4774-89CA-BCCABCEB9BD0}" destId="{770B5F8D-9E01-430C-A4B1-AE9AE98B2A74}" srcOrd="5" destOrd="0" presId="urn:microsoft.com/office/officeart/2005/8/layout/chevron1"/>
    <dgm:cxn modelId="{384289EE-7104-437F-9C1F-C8D46028B688}" type="presParOf" srcId="{A28A37BD-B85A-4774-89CA-BCCABCEB9BD0}" destId="{68D67CD5-7510-4DFD-8825-135334FC7347}" srcOrd="6" destOrd="0" presId="urn:microsoft.com/office/officeart/2005/8/layout/chevron1"/>
    <dgm:cxn modelId="{A8E230D2-EAE6-49E8-A435-D6BD1990A49B}" type="presParOf" srcId="{A28A37BD-B85A-4774-89CA-BCCABCEB9BD0}" destId="{D3E270C7-B729-4749-A086-14955A34C052}" srcOrd="7" destOrd="0" presId="urn:microsoft.com/office/officeart/2005/8/layout/chevron1"/>
    <dgm:cxn modelId="{C617AC67-FD21-4D89-B2AF-3A43171B14D9}" type="presParOf" srcId="{A28A37BD-B85A-4774-89CA-BCCABCEB9BD0}" destId="{D5FACE7B-C1F4-437E-B0CE-A2A85ACBA1E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65D2D8-B6F6-394D-AB5B-01BEC13E9D58}" type="datetimeFigureOut">
              <a:rPr lang="en-US" smtClean="0"/>
              <a:t>11/22/2016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5F0CB2-A110-EB44-9B26-F9CCC7DFEB2B}" type="slidenum">
              <a:rPr lang="en-US" smtClean="0"/>
              <a:t>‹#›</a:t>
            </a:fld>
            <a:endParaRPr lang="en-US"/>
          </a:p>
        </p:txBody>
      </p:sp>
    </p:spTree>
    <p:extLst>
      <p:ext uri="{BB962C8B-B14F-4D97-AF65-F5344CB8AC3E}">
        <p14:creationId xmlns:p14="http://schemas.microsoft.com/office/powerpoint/2010/main" val="1962333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2ECF02-49D5-408D-96F7-364D43BFED11}" type="datetimeFigureOut">
              <a:rPr lang="en-GB" smtClean="0"/>
              <a:pPr/>
              <a:t>22/11/2016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DA0CB6-06EE-4EE7-828B-5FCCC2188071}" type="slidenum">
              <a:rPr lang="en-GB" smtClean="0"/>
              <a:pPr/>
              <a:t>‹#›</a:t>
            </a:fld>
            <a:endParaRPr lang="en-GB"/>
          </a:p>
        </p:txBody>
      </p:sp>
    </p:spTree>
    <p:extLst>
      <p:ext uri="{BB962C8B-B14F-4D97-AF65-F5344CB8AC3E}">
        <p14:creationId xmlns:p14="http://schemas.microsoft.com/office/powerpoint/2010/main" val="31841308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56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Marcador de número de diapositiva"/>
          <p:cNvSpPr>
            <a:spLocks noGrp="1"/>
          </p:cNvSpPr>
          <p:nvPr>
            <p:ph type="sldNum" sz="quarter" idx="5"/>
          </p:nvPr>
        </p:nvSpPr>
        <p:spPr/>
        <p:txBody>
          <a:bodyPr/>
          <a:lstStyle/>
          <a:p>
            <a:pPr>
              <a:defRPr/>
            </a:pPr>
            <a:fld id="{8157BB41-76BC-4934-911F-F516763E76D7}" type="slidenum">
              <a:rPr lang="en-US" smtClean="0"/>
              <a:pPr>
                <a:defRPr/>
              </a:pPr>
              <a:t>1</a:t>
            </a:fld>
            <a:endParaRPr lang="en-US" dirty="0"/>
          </a:p>
        </p:txBody>
      </p:sp>
    </p:spTree>
    <p:extLst>
      <p:ext uri="{BB962C8B-B14F-4D97-AF65-F5344CB8AC3E}">
        <p14:creationId xmlns:p14="http://schemas.microsoft.com/office/powerpoint/2010/main" val="91701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E8357-F521-4B57-88E1-E78C685C7E5F}"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COBAS® </a:t>
            </a:r>
            <a:r>
              <a:rPr lang="en-US" dirty="0" err="1"/>
              <a:t>AmpliPrep</a:t>
            </a:r>
            <a:r>
              <a:rPr lang="en-US" dirty="0"/>
              <a:t>/COBAS® </a:t>
            </a:r>
            <a:r>
              <a:rPr lang="en-US" dirty="0" err="1"/>
              <a:t>TaqMan</a:t>
            </a:r>
            <a:r>
              <a:rPr lang="en-US" dirty="0"/>
              <a:t>® HIV-1 Test, v2.0 is the latest version and has received WHO prequalification for its use with plasma samples. The use of DBS remains for Research use only (RUO). </a:t>
            </a:r>
            <a:endParaRPr lang="en-US" dirty="0" smtClean="0"/>
          </a:p>
        </p:txBody>
      </p:sp>
    </p:spTree>
    <p:extLst>
      <p:ext uri="{BB962C8B-B14F-4D97-AF65-F5344CB8AC3E}">
        <p14:creationId xmlns:p14="http://schemas.microsoft.com/office/powerpoint/2010/main" val="219751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17</a:t>
            </a:fld>
            <a:endParaRPr lang="en-GB"/>
          </a:p>
        </p:txBody>
      </p:sp>
    </p:spTree>
    <p:extLst>
      <p:ext uri="{BB962C8B-B14F-4D97-AF65-F5344CB8AC3E}">
        <p14:creationId xmlns:p14="http://schemas.microsoft.com/office/powerpoint/2010/main" val="127202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84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3 Marcador de número de diapositiva"/>
          <p:cNvSpPr>
            <a:spLocks noGrp="1"/>
          </p:cNvSpPr>
          <p:nvPr>
            <p:ph type="sldNum" sz="quarter" idx="5"/>
          </p:nvPr>
        </p:nvSpPr>
        <p:spPr/>
        <p:txBody>
          <a:bodyPr/>
          <a:lstStyle/>
          <a:p>
            <a:pPr>
              <a:defRPr/>
            </a:pPr>
            <a:fld id="{A7D4BDAD-DA2E-4A97-B623-6C4B16501EF1}" type="slidenum">
              <a:rPr lang="en-US" smtClean="0"/>
              <a:pPr>
                <a:defRPr/>
              </a:pPr>
              <a:t>18</a:t>
            </a:fld>
            <a:endParaRPr lang="en-US"/>
          </a:p>
        </p:txBody>
      </p:sp>
    </p:spTree>
    <p:extLst>
      <p:ext uri="{BB962C8B-B14F-4D97-AF65-F5344CB8AC3E}">
        <p14:creationId xmlns:p14="http://schemas.microsoft.com/office/powerpoint/2010/main" val="88985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19</a:t>
            </a:fld>
            <a:endParaRPr lang="en-GB"/>
          </a:p>
        </p:txBody>
      </p:sp>
    </p:spTree>
    <p:extLst>
      <p:ext uri="{BB962C8B-B14F-4D97-AF65-F5344CB8AC3E}">
        <p14:creationId xmlns:p14="http://schemas.microsoft.com/office/powerpoint/2010/main" val="373823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CDE90-5BD1-4A42-8DEF-D5A22770A38B}" type="slidenum">
              <a:rPr lang="en-US" smtClean="0">
                <a:solidFill>
                  <a:srgbClr val="000000"/>
                </a:solidFill>
              </a:rPr>
              <a:pPr fontAlgn="base">
                <a:spcBef>
                  <a:spcPct val="0"/>
                </a:spcBef>
                <a:spcAft>
                  <a:spcPct val="0"/>
                </a:spcAft>
                <a:defRPr/>
              </a:pPr>
              <a:t>24</a:t>
            </a:fld>
            <a:endParaRPr lang="en-US" dirty="0" smtClean="0">
              <a:solidFill>
                <a:srgbClr val="000000"/>
              </a:solidFill>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dirty="0" smtClean="0"/>
              <a:t>Useful</a:t>
            </a:r>
            <a:r>
              <a:rPr lang="es-CO" baseline="0" dirty="0" smtClean="0"/>
              <a:t> WHO </a:t>
            </a:r>
            <a:r>
              <a:rPr lang="es-CO" baseline="0" dirty="0" err="1" smtClean="0"/>
              <a:t>reference</a:t>
            </a:r>
            <a:r>
              <a:rPr lang="es-CO" baseline="0" dirty="0" smtClean="0"/>
              <a:t>: Establishment of PCR </a:t>
            </a:r>
            <a:r>
              <a:rPr lang="es-CO" baseline="0" dirty="0" err="1" smtClean="0"/>
              <a:t>laboratory</a:t>
            </a:r>
            <a:r>
              <a:rPr lang="es-CO" baseline="0" dirty="0" smtClean="0"/>
              <a:t> in </a:t>
            </a:r>
            <a:r>
              <a:rPr lang="es-CO" baseline="0" dirty="0" err="1" smtClean="0"/>
              <a:t>developing</a:t>
            </a:r>
            <a:r>
              <a:rPr lang="es-CO" baseline="0" dirty="0" smtClean="0"/>
              <a:t> </a:t>
            </a:r>
            <a:r>
              <a:rPr lang="es-CO" baseline="0" dirty="0" err="1" smtClean="0"/>
              <a:t>countries</a:t>
            </a:r>
            <a:r>
              <a:rPr lang="es-CO" baseline="0" dirty="0" smtClean="0"/>
              <a:t> http://apps.searo.who.int/PDS_DOCS/B4745.pdf </a:t>
            </a:r>
          </a:p>
          <a:p>
            <a:pPr eaLnBrk="1" hangingPunct="1">
              <a:spcBef>
                <a:spcPct val="0"/>
              </a:spcBef>
            </a:pPr>
            <a:r>
              <a:rPr lang="es-CO" dirty="0" smtClean="0"/>
              <a:t>PCR has a </a:t>
            </a:r>
            <a:r>
              <a:rPr lang="es-CO" dirty="0" err="1" smtClean="0"/>
              <a:t>strong</a:t>
            </a:r>
            <a:r>
              <a:rPr lang="es-CO" dirty="0" smtClean="0"/>
              <a:t> </a:t>
            </a:r>
            <a:r>
              <a:rPr lang="es-CO" dirty="0" err="1" smtClean="0"/>
              <a:t>susceptibility</a:t>
            </a:r>
            <a:r>
              <a:rPr lang="es-CO" dirty="0" smtClean="0"/>
              <a:t> to </a:t>
            </a:r>
            <a:r>
              <a:rPr lang="es-CO" dirty="0" err="1" smtClean="0"/>
              <a:t>contamination</a:t>
            </a:r>
            <a:r>
              <a:rPr lang="es-CO" dirty="0" smtClean="0"/>
              <a:t>,</a:t>
            </a:r>
            <a:r>
              <a:rPr lang="es-CO" baseline="0" dirty="0" smtClean="0"/>
              <a:t> </a:t>
            </a:r>
            <a:r>
              <a:rPr lang="es-CO" baseline="0" dirty="0" err="1" smtClean="0"/>
              <a:t>therefore</a:t>
            </a:r>
            <a:r>
              <a:rPr lang="es-CO" baseline="0" dirty="0" smtClean="0"/>
              <a:t>, </a:t>
            </a:r>
            <a:r>
              <a:rPr lang="es-CO" baseline="0" dirty="0" err="1" smtClean="0"/>
              <a:t>t</a:t>
            </a:r>
            <a:r>
              <a:rPr lang="es-CO" dirty="0" err="1" smtClean="0"/>
              <a:t>he</a:t>
            </a:r>
            <a:r>
              <a:rPr lang="es-CO" baseline="0" dirty="0" smtClean="0"/>
              <a:t> </a:t>
            </a:r>
            <a:r>
              <a:rPr lang="es-CO" baseline="0" dirty="0" err="1" smtClean="0"/>
              <a:t>most</a:t>
            </a:r>
            <a:r>
              <a:rPr lang="es-CO" baseline="0" dirty="0" smtClean="0"/>
              <a:t> </a:t>
            </a:r>
            <a:r>
              <a:rPr lang="es-CO" baseline="0" dirty="0" err="1" smtClean="0"/>
              <a:t>critical</a:t>
            </a:r>
            <a:r>
              <a:rPr lang="es-CO" baseline="0" dirty="0" smtClean="0"/>
              <a:t> </a:t>
            </a:r>
            <a:r>
              <a:rPr lang="es-CO" baseline="0" dirty="0" err="1" smtClean="0"/>
              <a:t>aspect</a:t>
            </a:r>
            <a:r>
              <a:rPr lang="es-CO" baseline="0" dirty="0" smtClean="0"/>
              <a:t> in </a:t>
            </a:r>
            <a:r>
              <a:rPr lang="es-CO" baseline="0" dirty="0" err="1" smtClean="0"/>
              <a:t>working</a:t>
            </a:r>
            <a:r>
              <a:rPr lang="es-CO" baseline="0" dirty="0" smtClean="0"/>
              <a:t> in a PCR </a:t>
            </a:r>
            <a:r>
              <a:rPr lang="es-CO" baseline="0" dirty="0" err="1" smtClean="0"/>
              <a:t>laboratory</a:t>
            </a:r>
            <a:r>
              <a:rPr lang="es-CO" baseline="0" dirty="0" smtClean="0"/>
              <a:t> </a:t>
            </a:r>
            <a:r>
              <a:rPr lang="es-CO" baseline="0" dirty="0" err="1" smtClean="0"/>
              <a:t>is</a:t>
            </a:r>
            <a:r>
              <a:rPr lang="es-CO" baseline="0" dirty="0" smtClean="0"/>
              <a:t> to </a:t>
            </a:r>
            <a:r>
              <a:rPr lang="es-CO" baseline="0" dirty="0" err="1" smtClean="0"/>
              <a:t>follow</a:t>
            </a:r>
            <a:r>
              <a:rPr lang="es-CO" baseline="0" dirty="0" smtClean="0"/>
              <a:t> a </a:t>
            </a:r>
            <a:r>
              <a:rPr lang="es-CO" baseline="0" dirty="0" err="1" smtClean="0"/>
              <a:t>unidirectional</a:t>
            </a:r>
            <a:r>
              <a:rPr lang="es-CO" baseline="0" dirty="0" smtClean="0"/>
              <a:t> </a:t>
            </a:r>
            <a:r>
              <a:rPr lang="es-CO" baseline="0" dirty="0" err="1" smtClean="0"/>
              <a:t>work</a:t>
            </a:r>
            <a:r>
              <a:rPr lang="es-CO" baseline="0" dirty="0" smtClean="0"/>
              <a:t> </a:t>
            </a:r>
            <a:r>
              <a:rPr lang="es-CO" baseline="0" dirty="0" err="1" smtClean="0"/>
              <a:t>flow</a:t>
            </a:r>
            <a:r>
              <a:rPr lang="es-CO" baseline="0" dirty="0" smtClean="0"/>
              <a:t>. </a:t>
            </a:r>
            <a:r>
              <a:rPr lang="es-CO" dirty="0" err="1" smtClean="0"/>
              <a:t>Wear</a:t>
            </a:r>
            <a:r>
              <a:rPr lang="es-CO" dirty="0" smtClean="0"/>
              <a:t> </a:t>
            </a:r>
            <a:r>
              <a:rPr lang="es-CO" dirty="0" err="1" smtClean="0"/>
              <a:t>different</a:t>
            </a:r>
            <a:r>
              <a:rPr lang="es-CO" dirty="0" smtClean="0"/>
              <a:t> lab </a:t>
            </a:r>
            <a:r>
              <a:rPr lang="es-CO" dirty="0" err="1" smtClean="0"/>
              <a:t>coats</a:t>
            </a:r>
            <a:r>
              <a:rPr lang="es-CO" dirty="0" smtClean="0"/>
              <a:t> </a:t>
            </a:r>
            <a:r>
              <a:rPr lang="es-CO" dirty="0" err="1" smtClean="0"/>
              <a:t>for</a:t>
            </a:r>
            <a:r>
              <a:rPr lang="es-CO" dirty="0" smtClean="0"/>
              <a:t> </a:t>
            </a:r>
            <a:r>
              <a:rPr lang="es-CO" dirty="0" err="1" smtClean="0"/>
              <a:t>each</a:t>
            </a:r>
            <a:r>
              <a:rPr lang="es-CO" dirty="0" smtClean="0"/>
              <a:t> </a:t>
            </a:r>
            <a:r>
              <a:rPr lang="es-CO" dirty="0" err="1" smtClean="0"/>
              <a:t>room</a:t>
            </a:r>
            <a:r>
              <a:rPr lang="es-CO" dirty="0" smtClean="0"/>
              <a:t>. </a:t>
            </a:r>
            <a:r>
              <a:rPr lang="es-CO" dirty="0" err="1" smtClean="0"/>
              <a:t>Never</a:t>
            </a:r>
            <a:r>
              <a:rPr lang="es-CO" dirty="0" smtClean="0"/>
              <a:t> </a:t>
            </a:r>
            <a:r>
              <a:rPr lang="es-CO" dirty="0" err="1" smtClean="0"/>
              <a:t>go</a:t>
            </a:r>
            <a:r>
              <a:rPr lang="es-CO" dirty="0" smtClean="0"/>
              <a:t> back </a:t>
            </a:r>
            <a:r>
              <a:rPr lang="es-CO" dirty="0" err="1" smtClean="0"/>
              <a:t>from</a:t>
            </a:r>
            <a:r>
              <a:rPr lang="es-CO" dirty="0" smtClean="0"/>
              <a:t> </a:t>
            </a:r>
            <a:r>
              <a:rPr lang="es-CO" dirty="0" err="1" smtClean="0"/>
              <a:t>Room</a:t>
            </a:r>
            <a:r>
              <a:rPr lang="es-CO" dirty="0" smtClean="0"/>
              <a:t> 3 </a:t>
            </a:r>
            <a:r>
              <a:rPr lang="es-CO" dirty="0" err="1" smtClean="0"/>
              <a:t>to</a:t>
            </a:r>
            <a:r>
              <a:rPr lang="es-CO" dirty="0" smtClean="0"/>
              <a:t> </a:t>
            </a:r>
            <a:r>
              <a:rPr lang="es-CO" dirty="0" err="1" smtClean="0"/>
              <a:t>Room</a:t>
            </a:r>
            <a:r>
              <a:rPr lang="es-CO" dirty="0" smtClean="0"/>
              <a:t> 2 </a:t>
            </a:r>
            <a:r>
              <a:rPr lang="es-CO" dirty="0" err="1" smtClean="0"/>
              <a:t>or</a:t>
            </a:r>
            <a:r>
              <a:rPr lang="es-CO" dirty="0" smtClean="0"/>
              <a:t> 1 </a:t>
            </a:r>
            <a:r>
              <a:rPr lang="es-CO" dirty="0" err="1" smtClean="0"/>
              <a:t>without</a:t>
            </a:r>
            <a:r>
              <a:rPr lang="es-CO" dirty="0" smtClean="0"/>
              <a:t> </a:t>
            </a:r>
            <a:r>
              <a:rPr lang="es-CO" dirty="0" err="1" smtClean="0"/>
              <a:t>changing</a:t>
            </a:r>
            <a:r>
              <a:rPr lang="es-CO" dirty="0" smtClean="0"/>
              <a:t> </a:t>
            </a:r>
            <a:r>
              <a:rPr lang="es-CO" dirty="0" err="1" smtClean="0"/>
              <a:t>coats</a:t>
            </a:r>
            <a:r>
              <a:rPr lang="es-CO" dirty="0" smtClean="0"/>
              <a:t>. </a:t>
            </a:r>
            <a:endParaRPr lang="en-US" dirty="0" smtClean="0"/>
          </a:p>
        </p:txBody>
      </p:sp>
    </p:spTree>
    <p:extLst>
      <p:ext uri="{BB962C8B-B14F-4D97-AF65-F5344CB8AC3E}">
        <p14:creationId xmlns:p14="http://schemas.microsoft.com/office/powerpoint/2010/main" val="61139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A9242-E46B-406E-81D7-E378C73677D4}"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spcBef>
                <a:spcPct val="0"/>
              </a:spcBef>
              <a:defRPr/>
            </a:pPr>
            <a:r>
              <a:rPr lang="es-CO" dirty="0" err="1" smtClean="0"/>
              <a:t>Useful</a:t>
            </a:r>
            <a:r>
              <a:rPr lang="es-CO" baseline="0" dirty="0" smtClean="0"/>
              <a:t> WHO </a:t>
            </a:r>
            <a:r>
              <a:rPr lang="es-CO" baseline="0" dirty="0" err="1" smtClean="0"/>
              <a:t>reference</a:t>
            </a:r>
            <a:r>
              <a:rPr lang="es-CO" baseline="0" dirty="0" smtClean="0"/>
              <a:t>: Establishment of PCR </a:t>
            </a:r>
            <a:r>
              <a:rPr lang="es-CO" baseline="0" dirty="0" err="1" smtClean="0"/>
              <a:t>laboratory</a:t>
            </a:r>
            <a:r>
              <a:rPr lang="es-CO" baseline="0" dirty="0" smtClean="0"/>
              <a:t> in </a:t>
            </a:r>
            <a:r>
              <a:rPr lang="es-CO" baseline="0" dirty="0" err="1" smtClean="0"/>
              <a:t>developing</a:t>
            </a:r>
            <a:r>
              <a:rPr lang="es-CO" baseline="0" dirty="0" smtClean="0"/>
              <a:t> </a:t>
            </a:r>
            <a:r>
              <a:rPr lang="es-CO" baseline="0" dirty="0" err="1" smtClean="0"/>
              <a:t>countries</a:t>
            </a:r>
            <a:r>
              <a:rPr lang="es-CO" baseline="0" dirty="0" smtClean="0"/>
              <a:t> http://apps.searo.who.int/PDS_DOCS/B4745.pdf </a:t>
            </a:r>
          </a:p>
        </p:txBody>
      </p:sp>
    </p:spTree>
    <p:extLst>
      <p:ext uri="{BB962C8B-B14F-4D97-AF65-F5344CB8AC3E}">
        <p14:creationId xmlns:p14="http://schemas.microsoft.com/office/powerpoint/2010/main" val="401271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DB3887-1777-4987-A5E7-00DF0A4E78B1}"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Use negative pressure in the Sample Extraction Area (Room 1) to keep template nucleic acids in the room.</a:t>
            </a:r>
          </a:p>
          <a:p>
            <a:r>
              <a:rPr lang="en-US" dirty="0"/>
              <a:t>Use positive pressure in the Master-Mix Preparation Area (Room 2) to prevent the introduction of contamination. </a:t>
            </a:r>
          </a:p>
          <a:p>
            <a:pPr defTabSz="931774">
              <a:defRPr/>
            </a:pPr>
            <a:r>
              <a:rPr lang="es-CO" b="1" baseline="0" dirty="0" err="1" smtClean="0"/>
              <a:t>Educational</a:t>
            </a:r>
            <a:r>
              <a:rPr lang="es-CO" b="1" baseline="0" dirty="0" smtClean="0"/>
              <a:t> video: </a:t>
            </a:r>
            <a:r>
              <a:rPr lang="es-CO" b="1" baseline="0" dirty="0" smtClean="0">
                <a:solidFill>
                  <a:srgbClr val="0070C0"/>
                </a:solidFill>
              </a:rPr>
              <a:t>https://www.youtube.com/watch?v=V2JYy6-DE9c</a:t>
            </a:r>
          </a:p>
          <a:p>
            <a:pPr defTabSz="931774">
              <a:defRPr/>
            </a:pPr>
            <a:endParaRPr lang="es-CO" baseline="0" dirty="0" smtClean="0"/>
          </a:p>
          <a:p>
            <a:endParaRPr lang="en-US" dirty="0" smtClean="0"/>
          </a:p>
        </p:txBody>
      </p:sp>
    </p:spTree>
    <p:extLst>
      <p:ext uri="{BB962C8B-B14F-4D97-AF65-F5344CB8AC3E}">
        <p14:creationId xmlns:p14="http://schemas.microsoft.com/office/powerpoint/2010/main" val="258047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380CD-A286-41DA-ABA1-E28C933AEA10}" type="slidenum">
              <a:rPr lang="en-US" smtClean="0">
                <a:solidFill>
                  <a:srgbClr val="000000"/>
                </a:solidFill>
              </a:rPr>
              <a:pPr fontAlgn="base">
                <a:spcBef>
                  <a:spcPct val="0"/>
                </a:spcBef>
                <a:spcAft>
                  <a:spcPct val="0"/>
                </a:spcAft>
                <a:defRPr/>
              </a:pPr>
              <a:t>27</a:t>
            </a:fld>
            <a:endParaRPr lang="en-US" smtClean="0">
              <a:solidFill>
                <a:srgbClr val="000000"/>
              </a:solidFill>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dirty="0" err="1"/>
              <a:t>thermocycler</a:t>
            </a:r>
            <a:r>
              <a:rPr lang="en-US" dirty="0"/>
              <a:t> /real-time PCR machine should be kept in this room. Gloves and laboratory coats should be worn at all times and removed before leaving the room to control </a:t>
            </a:r>
            <a:r>
              <a:rPr lang="en-US" dirty="0" err="1"/>
              <a:t>amplicon</a:t>
            </a:r>
            <a:r>
              <a:rPr lang="en-US" dirty="0"/>
              <a:t> contamination of other locations. All equipment used for amplification and product detection should be dedicated to this room, including adjustable pipettes with plugged, aerosol-barrier tips. This room should be kept under negative pressure to keep amplified nucleic acids in the room.</a:t>
            </a:r>
            <a:endParaRPr lang="en-US" dirty="0" smtClean="0"/>
          </a:p>
        </p:txBody>
      </p:sp>
    </p:spTree>
    <p:extLst>
      <p:ext uri="{BB962C8B-B14F-4D97-AF65-F5344CB8AC3E}">
        <p14:creationId xmlns:p14="http://schemas.microsoft.com/office/powerpoint/2010/main" val="2207475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Random errors are caused by unknown and unpredictable changes during testing.</a:t>
            </a:r>
          </a:p>
          <a:p>
            <a:r>
              <a:rPr lang="en-US" b="1" dirty="0"/>
              <a:t> </a:t>
            </a:r>
            <a:endParaRPr lang="en-US" dirty="0"/>
          </a:p>
          <a:p>
            <a:r>
              <a:rPr lang="en-US" dirty="0"/>
              <a:t>These changes may occur in the measuring instruments or in the environmental conditions. Because random errors are unpredictable, singular events, they can be difficult or even impossible to detect. Random errors should only be considered if ALL alternative sources of error have been investigated.</a:t>
            </a:r>
          </a:p>
          <a:p>
            <a:r>
              <a:rPr lang="en-US" dirty="0"/>
              <a:t> </a:t>
            </a:r>
          </a:p>
          <a:p>
            <a:r>
              <a:rPr lang="en-US" dirty="0"/>
              <a:t>Although random errors can be extremely hard to detect retrospectively, they can be avoided by preventative action and consideration of certain factors. During all testing events, be aware of and avoid the following:</a:t>
            </a:r>
          </a:p>
          <a:p>
            <a:r>
              <a:rPr lang="en-US" dirty="0"/>
              <a:t> </a:t>
            </a:r>
          </a:p>
          <a:p>
            <a:r>
              <a:rPr lang="en-US" dirty="0"/>
              <a:t>This list is non-comprehensive. Random errors can occur at any moment during testing. Take every precaution to maintain consistency at every moment during testing.</a:t>
            </a:r>
          </a:p>
          <a:p>
            <a:r>
              <a:rPr lang="en-US" dirty="0"/>
              <a:t> </a:t>
            </a:r>
          </a:p>
          <a:p>
            <a:r>
              <a:rPr lang="en-US" b="1" dirty="0"/>
              <a:t>To prevent random errors, avoid variation between testing events, always perform instrument and laboratory equipment maintenance and calibrations, and guarantee a consistent and appropriate testing</a:t>
            </a:r>
          </a:p>
          <a:p>
            <a:r>
              <a:rPr lang="en-US" b="1" dirty="0"/>
              <a:t>environment.</a:t>
            </a:r>
            <a:endParaRPr lang="en-US" dirty="0"/>
          </a:p>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36</a:t>
            </a:fld>
            <a:endParaRPr lang="en-GB" dirty="0"/>
          </a:p>
        </p:txBody>
      </p:sp>
    </p:spTree>
    <p:extLst>
      <p:ext uri="{BB962C8B-B14F-4D97-AF65-F5344CB8AC3E}">
        <p14:creationId xmlns:p14="http://schemas.microsoft.com/office/powerpoint/2010/main" val="89122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38</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38</a:t>
            </a:fld>
            <a:endParaRPr lang="en-US" altLang="en-US"/>
          </a:p>
        </p:txBody>
      </p:sp>
      <p:sp>
        <p:nvSpPr>
          <p:cNvPr id="50181" name="Rectangle 2"/>
          <p:cNvSpPr>
            <a:spLocks noGrp="1" noRot="1" noChangeAspect="1" noChangeArrowheads="1" noTextEdit="1"/>
          </p:cNvSpPr>
          <p:nvPr>
            <p:ph type="sldImg"/>
          </p:nvPr>
        </p:nvSpPr>
        <p:spPr>
          <a:xfrm>
            <a:off x="1146175" y="684213"/>
            <a:ext cx="4119563" cy="3089275"/>
          </a:xfrm>
          <a:ln/>
        </p:spPr>
      </p:sp>
      <p:sp>
        <p:nvSpPr>
          <p:cNvPr id="50182" name="Rectangle 3"/>
          <p:cNvSpPr>
            <a:spLocks noGrp="1" noChangeArrowheads="1"/>
          </p:cNvSpPr>
          <p:nvPr>
            <p:ph type="body" idx="1"/>
          </p:nvPr>
        </p:nvSpPr>
        <p:spPr>
          <a:xfrm>
            <a:off x="427038" y="4283075"/>
            <a:ext cx="6003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7209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CC8310FD-C025-44C8-9F7E-02BB91F4A04D}" type="slidenum">
              <a:rPr lang="en-US" smtClean="0"/>
              <a:pPr>
                <a:defRPr/>
              </a:pPr>
              <a:t>2</a:t>
            </a:fld>
            <a:endParaRPr lang="en-US" dirty="0"/>
          </a:p>
        </p:txBody>
      </p:sp>
    </p:spTree>
    <p:extLst>
      <p:ext uri="{BB962C8B-B14F-4D97-AF65-F5344CB8AC3E}">
        <p14:creationId xmlns:p14="http://schemas.microsoft.com/office/powerpoint/2010/main" val="120471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19DE5-15C4-4FBC-A84D-4AD70CF2F030}" type="slidenum">
              <a:rPr lang="en-US" smtClean="0"/>
              <a:pPr fontAlgn="base">
                <a:spcBef>
                  <a:spcPct val="0"/>
                </a:spcBef>
                <a:spcAft>
                  <a:spcPct val="0"/>
                </a:spcAft>
                <a:defRPr/>
              </a:pPr>
              <a:t>45</a:t>
            </a:fld>
            <a:endParaRPr lang="en-US" dirty="0" smtClean="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03328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48</a:t>
            </a:fld>
            <a:endParaRPr lang="en-GB" dirty="0"/>
          </a:p>
        </p:txBody>
      </p:sp>
    </p:spTree>
    <p:extLst>
      <p:ext uri="{BB962C8B-B14F-4D97-AF65-F5344CB8AC3E}">
        <p14:creationId xmlns:p14="http://schemas.microsoft.com/office/powerpoint/2010/main" val="413931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3759120-6A91-41E7-AEB1-31A42C6F91D7}" type="slidenum">
              <a:rPr lang="en-GB" altLang="en-US" smtClean="0"/>
              <a:pPr/>
              <a:t>49</a:t>
            </a:fld>
            <a:endParaRPr lang="en-GB" altLang="en-US" smtClean="0"/>
          </a:p>
        </p:txBody>
      </p:sp>
    </p:spTree>
    <p:extLst>
      <p:ext uri="{BB962C8B-B14F-4D97-AF65-F5344CB8AC3E}">
        <p14:creationId xmlns:p14="http://schemas.microsoft.com/office/powerpoint/2010/main" val="74315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3759120-6A91-41E7-AEB1-31A42C6F91D7}" type="slidenum">
              <a:rPr lang="en-GB" altLang="en-US" smtClean="0"/>
              <a:pPr/>
              <a:t>50</a:t>
            </a:fld>
            <a:endParaRPr lang="en-GB" altLang="en-US" smtClean="0"/>
          </a:p>
        </p:txBody>
      </p:sp>
    </p:spTree>
    <p:extLst>
      <p:ext uri="{BB962C8B-B14F-4D97-AF65-F5344CB8AC3E}">
        <p14:creationId xmlns:p14="http://schemas.microsoft.com/office/powerpoint/2010/main" val="35410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2E26E-B661-4581-A084-FA916392C7FC}" type="slidenum">
              <a:rPr lang="en-US" smtClean="0">
                <a:solidFill>
                  <a:srgbClr val="000000"/>
                </a:solidFill>
              </a:rPr>
              <a:pPr fontAlgn="base">
                <a:spcBef>
                  <a:spcPct val="0"/>
                </a:spcBef>
                <a:spcAft>
                  <a:spcPct val="0"/>
                </a:spcAft>
                <a:defRPr/>
              </a:pPr>
              <a:t>7</a:t>
            </a:fld>
            <a:endParaRPr lang="en-US" smtClean="0">
              <a:solidFill>
                <a:srgbClr val="000000"/>
              </a:solidFill>
            </a:endParaRPr>
          </a:p>
        </p:txBody>
      </p:sp>
      <p:sp>
        <p:nvSpPr>
          <p:cNvPr id="144387"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NASBA</a:t>
            </a:r>
            <a:r>
              <a:rPr lang="en-GB" baseline="0" dirty="0" smtClean="0"/>
              <a:t> technique differs from the PCR in that the amplification of nucleic acids takes place at a constant temperature (isothermal), usually at 41</a:t>
            </a:r>
            <a:r>
              <a:rPr lang="en-GB" baseline="30000" dirty="0" smtClean="0"/>
              <a:t>0</a:t>
            </a:r>
            <a:r>
              <a:rPr lang="en-GB" baseline="0" dirty="0" smtClean="0"/>
              <a:t>C . The RT assay differs from all the other VL techniques in that it is not a molecular-based technique but an ELISA assay that measures the activity of the reverse transcriptase. Because the RT is identical in all HIV subtypes, it is the only subtype independent VL assay. </a:t>
            </a:r>
            <a:endParaRPr lang="en-GB" dirty="0" smtClean="0"/>
          </a:p>
        </p:txBody>
      </p:sp>
    </p:spTree>
    <p:extLst>
      <p:ext uri="{BB962C8B-B14F-4D97-AF65-F5344CB8AC3E}">
        <p14:creationId xmlns:p14="http://schemas.microsoft.com/office/powerpoint/2010/main" val="407049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5411" name="2 Marcador de notas"/>
          <p:cNvSpPr>
            <a:spLocks noGrp="1"/>
          </p:cNvSpPr>
          <p:nvPr>
            <p:ph type="body" idx="1"/>
          </p:nvPr>
        </p:nvSpPr>
        <p:spPr bwMode="auto">
          <a:noFill/>
        </p:spPr>
        <p:txBody>
          <a:bodyPr wrap="square" numCol="1" anchor="t" anchorCtr="0" compatLnSpc="1">
            <a:prstTxWarp prst="textNoShape">
              <a:avLst/>
            </a:prstTxWarp>
          </a:bodyPr>
          <a:lstStyle/>
          <a:p>
            <a:r>
              <a:rPr lang="es-CO" dirty="0" smtClean="0"/>
              <a:t>NAT</a:t>
            </a:r>
            <a:r>
              <a:rPr lang="es-CO" baseline="0" dirty="0" smtClean="0"/>
              <a:t> = </a:t>
            </a:r>
            <a:r>
              <a:rPr lang="es-CO" baseline="0" dirty="0" err="1" smtClean="0"/>
              <a:t>Nucleic</a:t>
            </a:r>
            <a:r>
              <a:rPr lang="es-CO" baseline="0" dirty="0" smtClean="0"/>
              <a:t> </a:t>
            </a:r>
            <a:r>
              <a:rPr lang="es-CO" baseline="0" dirty="0" err="1" smtClean="0"/>
              <a:t>Acid</a:t>
            </a:r>
            <a:r>
              <a:rPr lang="es-CO" baseline="0" dirty="0" smtClean="0"/>
              <a:t> </a:t>
            </a:r>
            <a:r>
              <a:rPr lang="es-CO" baseline="0" dirty="0" err="1" smtClean="0"/>
              <a:t>Amplification</a:t>
            </a:r>
            <a:r>
              <a:rPr lang="es-CO" baseline="0" dirty="0" smtClean="0"/>
              <a:t> Testing. </a:t>
            </a:r>
          </a:p>
          <a:p>
            <a:endParaRPr lang="es-CO" baseline="0" dirty="0" smtClean="0"/>
          </a:p>
          <a:p>
            <a:r>
              <a:rPr lang="es-CO" dirty="0" smtClean="0"/>
              <a:t>VL </a:t>
            </a:r>
            <a:r>
              <a:rPr lang="es-CO" dirty="0" err="1" smtClean="0"/>
              <a:t>platforms</a:t>
            </a:r>
            <a:r>
              <a:rPr lang="es-CO" dirty="0" smtClean="0"/>
              <a:t> share </a:t>
            </a:r>
            <a:r>
              <a:rPr lang="es-CO" dirty="0" err="1" smtClean="0"/>
              <a:t>many</a:t>
            </a:r>
            <a:r>
              <a:rPr lang="es-CO" dirty="0" smtClean="0"/>
              <a:t> </a:t>
            </a:r>
            <a:r>
              <a:rPr lang="es-CO" dirty="0" err="1" smtClean="0"/>
              <a:t>similarities</a:t>
            </a:r>
            <a:r>
              <a:rPr lang="es-CO" dirty="0" smtClean="0"/>
              <a:t> in </a:t>
            </a:r>
            <a:r>
              <a:rPr lang="es-CO" dirty="0" err="1" smtClean="0"/>
              <a:t>terms</a:t>
            </a:r>
            <a:r>
              <a:rPr lang="es-CO" dirty="0" smtClean="0"/>
              <a:t> of </a:t>
            </a:r>
            <a:r>
              <a:rPr lang="es-CO" dirty="0" err="1" smtClean="0"/>
              <a:t>diagnostic</a:t>
            </a:r>
            <a:r>
              <a:rPr lang="es-CO" dirty="0" smtClean="0"/>
              <a:t> performance, </a:t>
            </a:r>
            <a:r>
              <a:rPr lang="es-CO" dirty="0" err="1" smtClean="0"/>
              <a:t>however</a:t>
            </a:r>
            <a:r>
              <a:rPr lang="es-CO" dirty="0" smtClean="0"/>
              <a:t>, </a:t>
            </a:r>
            <a:r>
              <a:rPr lang="es-CO" dirty="0" err="1" smtClean="0"/>
              <a:t>they</a:t>
            </a:r>
            <a:r>
              <a:rPr lang="es-CO" dirty="0" smtClean="0"/>
              <a:t> </a:t>
            </a:r>
            <a:r>
              <a:rPr lang="es-CO" dirty="0" err="1" smtClean="0"/>
              <a:t>differ</a:t>
            </a:r>
            <a:r>
              <a:rPr lang="es-CO" dirty="0" smtClean="0"/>
              <a:t> in </a:t>
            </a:r>
            <a:r>
              <a:rPr lang="es-CO" dirty="0" err="1" smtClean="0"/>
              <a:t>terms</a:t>
            </a:r>
            <a:r>
              <a:rPr lang="es-CO" dirty="0" smtClean="0"/>
              <a:t> of </a:t>
            </a:r>
            <a:r>
              <a:rPr lang="es-CO" dirty="0" err="1" smtClean="0"/>
              <a:t>type</a:t>
            </a:r>
            <a:r>
              <a:rPr lang="es-CO" dirty="0" smtClean="0"/>
              <a:t> of </a:t>
            </a:r>
            <a:r>
              <a:rPr lang="es-CO" dirty="0" err="1" smtClean="0"/>
              <a:t>technology</a:t>
            </a:r>
            <a:r>
              <a:rPr lang="es-CO" dirty="0" smtClean="0"/>
              <a:t>, </a:t>
            </a:r>
            <a:r>
              <a:rPr lang="es-CO" dirty="0" err="1" smtClean="0"/>
              <a:t>infrastructure</a:t>
            </a:r>
            <a:r>
              <a:rPr lang="es-CO" dirty="0" smtClean="0"/>
              <a:t> </a:t>
            </a:r>
            <a:r>
              <a:rPr lang="es-CO" dirty="0" err="1" smtClean="0"/>
              <a:t>requirements</a:t>
            </a:r>
            <a:r>
              <a:rPr lang="es-CO" dirty="0" smtClean="0"/>
              <a:t>, </a:t>
            </a:r>
            <a:r>
              <a:rPr lang="es-CO" dirty="0" err="1" smtClean="0"/>
              <a:t>automation</a:t>
            </a:r>
            <a:r>
              <a:rPr lang="es-CO" dirty="0" smtClean="0"/>
              <a:t>, </a:t>
            </a:r>
            <a:r>
              <a:rPr lang="es-CO" dirty="0" err="1" smtClean="0"/>
              <a:t>throughput</a:t>
            </a:r>
            <a:r>
              <a:rPr lang="es-CO" dirty="0" smtClean="0"/>
              <a:t> and </a:t>
            </a:r>
            <a:r>
              <a:rPr lang="es-CO" dirty="0" err="1" smtClean="0"/>
              <a:t>cost</a:t>
            </a:r>
            <a:r>
              <a:rPr lang="es-CO" dirty="0" smtClean="0"/>
              <a:t>. </a:t>
            </a:r>
            <a:endParaRPr lang="en-US" dirty="0" smtClean="0"/>
          </a:p>
        </p:txBody>
      </p:sp>
      <p:sp>
        <p:nvSpPr>
          <p:cNvPr id="4" name="3 Marcador de número de diapositiva"/>
          <p:cNvSpPr>
            <a:spLocks noGrp="1"/>
          </p:cNvSpPr>
          <p:nvPr>
            <p:ph type="sldNum" sz="quarter" idx="5"/>
          </p:nvPr>
        </p:nvSpPr>
        <p:spPr/>
        <p:txBody>
          <a:bodyPr/>
          <a:lstStyle/>
          <a:p>
            <a:pPr>
              <a:defRPr/>
            </a:pPr>
            <a:fld id="{05EC98EC-82BA-466D-AEC5-305B8131E04B}" type="slidenum">
              <a:rPr lang="en-ZA" smtClean="0"/>
              <a:pPr>
                <a:defRPr/>
              </a:pPr>
              <a:t>8</a:t>
            </a:fld>
            <a:endParaRPr lang="en-ZA"/>
          </a:p>
        </p:txBody>
      </p:sp>
    </p:spTree>
    <p:extLst>
      <p:ext uri="{BB962C8B-B14F-4D97-AF65-F5344CB8AC3E}">
        <p14:creationId xmlns:p14="http://schemas.microsoft.com/office/powerpoint/2010/main" val="414598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Initially, amplification causes an exponential rise in the number of amplicons as more RNA copies generated from each RNA target sequence, enter the amplification process. As the reaction progresses the primer pool will become depleted. After primer depletion, the accumulation of RNA transcripts proceeds solely due the transcription of double-stranded DNA, leading to a linear increase in amplicons. It is this phase of the reaction that is used for the determination of transcription products.</a:t>
            </a:r>
            <a:endParaRPr lang="en-CA"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64B6414C-84B8-4AC6-8255-838CE39D9C45}" type="slidenum">
              <a:rPr lang="en-CA">
                <a:latin typeface="Calibri" pitchFamily="34" charset="0"/>
              </a:rPr>
              <a:pPr eaLnBrk="1" hangingPunct="1"/>
              <a:t>11</a:t>
            </a:fld>
            <a:endParaRPr lang="en-CA">
              <a:latin typeface="Calibri" pitchFamily="34" charset="0"/>
            </a:endParaRPr>
          </a:p>
        </p:txBody>
      </p:sp>
    </p:spTree>
    <p:extLst>
      <p:ext uri="{BB962C8B-B14F-4D97-AF65-F5344CB8AC3E}">
        <p14:creationId xmlns:p14="http://schemas.microsoft.com/office/powerpoint/2010/main" val="222425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extraction process can be done with a manual version (</a:t>
            </a:r>
            <a:r>
              <a:rPr lang="en-US" dirty="0" err="1" smtClean="0"/>
              <a:t>miniMAG</a:t>
            </a:r>
            <a:r>
              <a:rPr lang="en-US" dirty="0" smtClean="0"/>
              <a:t>), which is</a:t>
            </a:r>
            <a:r>
              <a:rPr lang="en-US" baseline="0" dirty="0" smtClean="0"/>
              <a:t> suitable for low-volume testing (12 tests), or a semi-automated system (</a:t>
            </a:r>
            <a:r>
              <a:rPr lang="en-US" baseline="0" dirty="0" err="1" smtClean="0"/>
              <a:t>easyMAG</a:t>
            </a:r>
            <a:r>
              <a:rPr lang="en-US" baseline="0" dirty="0" smtClean="0"/>
              <a:t>) which is suitable for high-volume testing (24 tests/hour). The amplification process is done with the automated platform (</a:t>
            </a:r>
            <a:r>
              <a:rPr lang="en-US" baseline="0" dirty="0" err="1" smtClean="0"/>
              <a:t>easyQ</a:t>
            </a:r>
            <a:r>
              <a:rPr lang="en-US" baseline="0" dirty="0" smtClean="0"/>
              <a:t>) using real-time NASBA technology (48 tests/hour).  In order to increase throughput two </a:t>
            </a:r>
            <a:r>
              <a:rPr lang="en-US" baseline="0" dirty="0" err="1" smtClean="0"/>
              <a:t>easyMAGs</a:t>
            </a:r>
            <a:r>
              <a:rPr lang="en-US" baseline="0" dirty="0" smtClean="0"/>
              <a:t> can be combined with one </a:t>
            </a:r>
            <a:r>
              <a:rPr lang="en-US" baseline="0" dirty="0" err="1" smtClean="0"/>
              <a:t>easyQ</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12</a:t>
            </a:fld>
            <a:endParaRPr lang="en-GB"/>
          </a:p>
        </p:txBody>
      </p:sp>
    </p:spTree>
    <p:extLst>
      <p:ext uri="{BB962C8B-B14F-4D97-AF65-F5344CB8AC3E}">
        <p14:creationId xmlns:p14="http://schemas.microsoft.com/office/powerpoint/2010/main" val="9825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9507" name="2 Marcador de notas"/>
          <p:cNvSpPr>
            <a:spLocks noGrp="1"/>
          </p:cNvSpPr>
          <p:nvPr>
            <p:ph type="body" idx="1"/>
          </p:nvPr>
        </p:nvSpPr>
        <p:spPr bwMode="auto">
          <a:noFill/>
        </p:spPr>
        <p:txBody>
          <a:bodyPr wrap="square" numCol="1" anchor="t" anchorCtr="0" compatLnSpc="1">
            <a:prstTxWarp prst="textNoShape">
              <a:avLst/>
            </a:prstTxWarp>
          </a:bodyPr>
          <a:lstStyle/>
          <a:p>
            <a:r>
              <a:rPr lang="en-US" dirty="0"/>
              <a:t>The </a:t>
            </a:r>
            <a:r>
              <a:rPr lang="en-US" dirty="0" err="1"/>
              <a:t>NucliSENS</a:t>
            </a:r>
            <a:r>
              <a:rPr lang="en-US" dirty="0"/>
              <a:t> </a:t>
            </a:r>
            <a:r>
              <a:rPr lang="en-US" dirty="0" err="1"/>
              <a:t>EasyQ</a:t>
            </a:r>
            <a:r>
              <a:rPr lang="en-US" dirty="0"/>
              <a:t>® HIV-1 v2.0 (Automated) has received WHO prequalification for its use with plasma. The DBS method is CE-marked. </a:t>
            </a:r>
            <a:endParaRPr lang="en-US" dirty="0" smtClean="0"/>
          </a:p>
        </p:txBody>
      </p:sp>
      <p:sp>
        <p:nvSpPr>
          <p:cNvPr id="4" name="3 Marcador de número de diapositiva"/>
          <p:cNvSpPr>
            <a:spLocks noGrp="1"/>
          </p:cNvSpPr>
          <p:nvPr>
            <p:ph type="sldNum" sz="quarter" idx="5"/>
          </p:nvPr>
        </p:nvSpPr>
        <p:spPr/>
        <p:txBody>
          <a:bodyPr/>
          <a:lstStyle/>
          <a:p>
            <a:pPr>
              <a:defRPr/>
            </a:pPr>
            <a:fld id="{3FE44620-5799-4F81-B4C5-299E14B004F4}" type="slidenum">
              <a:rPr lang="en-US" smtClean="0"/>
              <a:pPr>
                <a:defRPr/>
              </a:pPr>
              <a:t>13</a:t>
            </a:fld>
            <a:endParaRPr lang="en-US"/>
          </a:p>
        </p:txBody>
      </p:sp>
    </p:spTree>
    <p:extLst>
      <p:ext uri="{BB962C8B-B14F-4D97-AF65-F5344CB8AC3E}">
        <p14:creationId xmlns:p14="http://schemas.microsoft.com/office/powerpoint/2010/main" val="372647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COBAS® </a:t>
            </a:r>
            <a:r>
              <a:rPr lang="en-CA" dirty="0" err="1"/>
              <a:t>AmpliPrep</a:t>
            </a:r>
            <a:r>
              <a:rPr lang="en-CA" dirty="0"/>
              <a:t>/COBAS® </a:t>
            </a:r>
            <a:r>
              <a:rPr lang="en-CA" dirty="0" err="1"/>
              <a:t>TaqMan</a:t>
            </a:r>
            <a:r>
              <a:rPr lang="en-CA" dirty="0"/>
              <a:t>® HIV-1 Test, v2.0 has received WHO prequalification for its use with plasma samples. </a:t>
            </a:r>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14</a:t>
            </a:fld>
            <a:endParaRPr lang="en-GB"/>
          </a:p>
        </p:txBody>
      </p:sp>
    </p:spTree>
    <p:extLst>
      <p:ext uri="{BB962C8B-B14F-4D97-AF65-F5344CB8AC3E}">
        <p14:creationId xmlns:p14="http://schemas.microsoft.com/office/powerpoint/2010/main" val="192185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pPr/>
              <a:t>15</a:t>
            </a:fld>
            <a:endParaRPr lang="en-GB"/>
          </a:p>
        </p:txBody>
      </p:sp>
    </p:spTree>
    <p:extLst>
      <p:ext uri="{BB962C8B-B14F-4D97-AF65-F5344CB8AC3E}">
        <p14:creationId xmlns:p14="http://schemas.microsoft.com/office/powerpoint/2010/main" val="234615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87EDE3-9FB0-43F4-A813-DE4553EFFD12}" type="datetime1">
              <a:rPr lang="en-AU" smtClean="0"/>
              <a:t>22/11/2016</a:t>
            </a:fld>
            <a:endParaRPr lang="en-GB"/>
          </a:p>
        </p:txBody>
      </p:sp>
      <p:sp>
        <p:nvSpPr>
          <p:cNvPr id="6" name="Slide Number Placeholder 5"/>
          <p:cNvSpPr>
            <a:spLocks noGrp="1"/>
          </p:cNvSpPr>
          <p:nvPr>
            <p:ph type="sldNum" sz="quarter" idx="12"/>
          </p:nvPr>
        </p:nvSpPr>
        <p:spPr/>
        <p:txBody>
          <a:bodyPr/>
          <a:lstStyle>
            <a:lvl1pPr>
              <a:defRPr sz="1600"/>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1223301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D02D9F-C8DA-43F5-BA69-3BE455E5D942}" type="datetime1">
              <a:rPr lang="en-AU" smtClean="0"/>
              <a:t>22/11/2016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Field Pilot Version -DRAFT</a:t>
            </a:r>
            <a:endParaRPr lang="en-GB"/>
          </a:p>
        </p:txBody>
      </p:sp>
      <p:sp>
        <p:nvSpPr>
          <p:cNvPr id="6" name="Slide Number Placeholder 5"/>
          <p:cNvSpPr>
            <a:spLocks noGrp="1"/>
          </p:cNvSpPr>
          <p:nvPr>
            <p:ph type="sldNum" sz="quarter" idx="12"/>
          </p:nvPr>
        </p:nvSpPr>
        <p:spPr/>
        <p:txBody>
          <a:bodyPr/>
          <a:lstStyle/>
          <a:p>
            <a:fld id="{E62F3C86-4CB3-49D2-BBC0-D744569A54AA}" type="slidenum">
              <a:rPr lang="en-GB" smtClean="0"/>
              <a:pPr/>
              <a:t>‹#›</a:t>
            </a:fld>
            <a:endParaRPr lang="en-GB"/>
          </a:p>
        </p:txBody>
      </p:sp>
    </p:spTree>
    <p:extLst>
      <p:ext uri="{BB962C8B-B14F-4D97-AF65-F5344CB8AC3E}">
        <p14:creationId xmlns:p14="http://schemas.microsoft.com/office/powerpoint/2010/main" val="3669960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D4B1D9-4905-4601-9EFE-0EC774FE3163}" type="datetime1">
              <a:rPr lang="en-AU" smtClean="0"/>
              <a:t>22/11/2016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Field Pilot Version -DRAFT</a:t>
            </a:r>
            <a:endParaRPr lang="en-GB"/>
          </a:p>
        </p:txBody>
      </p:sp>
      <p:sp>
        <p:nvSpPr>
          <p:cNvPr id="6" name="Slide Number Placeholder 5"/>
          <p:cNvSpPr>
            <a:spLocks noGrp="1"/>
          </p:cNvSpPr>
          <p:nvPr>
            <p:ph type="sldNum" sz="quarter" idx="12"/>
          </p:nvPr>
        </p:nvSpPr>
        <p:spPr/>
        <p:txBody>
          <a:bodyPr/>
          <a:lstStyle/>
          <a:p>
            <a:fld id="{E62F3C86-4CB3-49D2-BBC0-D744569A54AA}" type="slidenum">
              <a:rPr lang="en-GB" smtClean="0"/>
              <a:pPr/>
              <a:t>‹#›</a:t>
            </a:fld>
            <a:endParaRPr lang="en-GB"/>
          </a:p>
        </p:txBody>
      </p:sp>
    </p:spTree>
    <p:extLst>
      <p:ext uri="{BB962C8B-B14F-4D97-AF65-F5344CB8AC3E}">
        <p14:creationId xmlns:p14="http://schemas.microsoft.com/office/powerpoint/2010/main" val="32991760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Field Pilot Version -DRAFT</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5D8D7258-CA55-4A8D-BF6E-222817810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3522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7162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990584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166280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689811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1"/>
            <a:ext cx="6400800" cy="242374"/>
          </a:xfrm>
          <a:prstGeom prst="rect">
            <a:avLst/>
          </a:prstGeom>
        </p:spPr>
        <p:txBody>
          <a:bodyPr wrap="square">
            <a:spAutoFit/>
          </a:bodyPr>
          <a:lstStyle/>
          <a:p>
            <a:r>
              <a:rPr lang="en-US" sz="975" b="1" dirty="0">
                <a:solidFill>
                  <a:srgbClr val="646B86"/>
                </a:solidFill>
              </a:rPr>
              <a:t>For more information please contact Centers for Disease Control and Prevention</a:t>
            </a:r>
          </a:p>
        </p:txBody>
      </p:sp>
      <p:sp>
        <p:nvSpPr>
          <p:cNvPr id="11" name="Rectangle 10"/>
          <p:cNvSpPr/>
          <p:nvPr userDrawn="1"/>
        </p:nvSpPr>
        <p:spPr>
          <a:xfrm>
            <a:off x="1371600" y="4706036"/>
            <a:ext cx="5943600" cy="507831"/>
          </a:xfrm>
          <a:prstGeom prst="rect">
            <a:avLst/>
          </a:prstGeom>
        </p:spPr>
        <p:txBody>
          <a:bodyPr wrap="square">
            <a:spAutoFit/>
          </a:bodyPr>
          <a:lstStyle/>
          <a:p>
            <a:r>
              <a:rPr lang="en-US" sz="900" dirty="0">
                <a:solidFill>
                  <a:srgbClr val="646B86"/>
                </a:solidFill>
              </a:rPr>
              <a:t>1600 Clifton Road NE, Atlanta, GA 30333</a:t>
            </a:r>
          </a:p>
          <a:p>
            <a:r>
              <a:rPr lang="en-US" sz="900" dirty="0">
                <a:solidFill>
                  <a:srgbClr val="646B86"/>
                </a:solidFill>
              </a:rPr>
              <a:t>Telephone, 1-800-CDC-INFO (232-4636)/TTY: 1-888-232-6348</a:t>
            </a:r>
          </a:p>
          <a:p>
            <a:r>
              <a:rPr lang="en-US" sz="900" dirty="0">
                <a:solidFill>
                  <a:srgbClr val="646B86"/>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00082"/>
          </a:xfrm>
          <a:prstGeom prst="rect">
            <a:avLst/>
          </a:prstGeom>
        </p:spPr>
        <p:txBody>
          <a:bodyPr wrap="square">
            <a:spAutoFit/>
          </a:bodyPr>
          <a:lstStyle/>
          <a:p>
            <a:r>
              <a:rPr lang="en-US" sz="675" dirty="0">
                <a:solidFill>
                  <a:srgbClr val="646B86"/>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6759491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E234E32-512C-49C3-83C3-4A5CFBF1D9BD}" type="datetime1">
              <a:rPr lang="en-AU" smtClean="0">
                <a:solidFill>
                  <a:prstClr val="black"/>
                </a:solidFill>
              </a:rPr>
              <a:t>22/11/2016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Field Pilot Version -DRAFT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90F29-A079-4453-9503-993097CCAD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74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2352F01-F8E6-4403-BEAC-9A50B2381824}" type="datetime1">
              <a:rPr lang="en-AU" smtClean="0">
                <a:solidFill>
                  <a:prstClr val="black"/>
                </a:solidFill>
              </a:rPr>
              <a:t>22/11/2016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Field Pilot Version -DRAFT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C90F29-A079-4453-9503-993097CCAD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40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effectLst>
            <a:glow rad="127000">
              <a:schemeClr val="accent1"/>
            </a:glow>
          </a:effec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259EE89-4416-4DCE-A49D-9CD904E448D1}" type="datetime1">
              <a:rPr lang="en-AU" smtClean="0"/>
              <a:t>22/11/2016</a:t>
            </a:fld>
            <a:endParaRPr lang="en-GB"/>
          </a:p>
        </p:txBody>
      </p:sp>
      <p:sp>
        <p:nvSpPr>
          <p:cNvPr id="6" name="Slide Number Placeholder 5"/>
          <p:cNvSpPr>
            <a:spLocks noGrp="1"/>
          </p:cNvSpPr>
          <p:nvPr>
            <p:ph type="sldNum" sz="quarter" idx="12"/>
          </p:nvPr>
        </p:nvSpPr>
        <p:spPr/>
        <p:txBody>
          <a:bodyPr/>
          <a:lstStyle>
            <a:lvl1pPr>
              <a:defRPr sz="1600"/>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10528312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accent1"/>
              </a:buClr>
              <a:buSzPct val="70000"/>
              <a:buFont typeface="Wingdings" pitchFamily="2" charset="2"/>
              <a:buChar char="§"/>
              <a:defRPr sz="1800" b="1" baseline="0">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4635346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750" baseline="0">
                <a:solidFill>
                  <a:schemeClr val="bg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2772674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7"/>
            <a:ext cx="2133600" cy="365125"/>
          </a:xfrm>
          <a:prstGeom prst="rect">
            <a:avLst/>
          </a:prstGeom>
        </p:spPr>
        <p:txBody>
          <a:bodyPr/>
          <a:lstStyle/>
          <a:p>
            <a:fld id="{3285DDB1-19B3-45F4-B22C-AB4B38846294}" type="datetime1">
              <a:rPr lang="en-AU" smtClean="0">
                <a:solidFill>
                  <a:prstClr val="black"/>
                </a:solidFill>
              </a:rPr>
              <a:t>22/11/2016</a:t>
            </a:fld>
            <a:endParaRPr lang="en-US" dirty="0">
              <a:solidFill>
                <a:prstClr val="black"/>
              </a:solidFill>
            </a:endParaRPr>
          </a:p>
        </p:txBody>
      </p:sp>
      <p:sp>
        <p:nvSpPr>
          <p:cNvPr id="17" name="Footer Placeholder 16"/>
          <p:cNvSpPr>
            <a:spLocks noGrp="1"/>
          </p:cNvSpPr>
          <p:nvPr>
            <p:ph type="ftr" sz="quarter" idx="11"/>
          </p:nvPr>
        </p:nvSpPr>
        <p:spPr/>
        <p:txBody>
          <a:bodyPr/>
          <a:lstStyle/>
          <a:p>
            <a:r>
              <a:rPr lang="en-US" smtClean="0">
                <a:solidFill>
                  <a:prstClr val="black">
                    <a:tint val="75000"/>
                  </a:prstClr>
                </a:solidFill>
              </a:rPr>
              <a:t>Field Pilot Version -DRAFT</a:t>
            </a:r>
            <a:endParaRPr lang="en-US" dirty="0">
              <a:solidFill>
                <a:prstClr val="black">
                  <a:tint val="75000"/>
                </a:prstClr>
              </a:solidFill>
            </a:endParaRPr>
          </a:p>
        </p:txBody>
      </p:sp>
      <p:sp>
        <p:nvSpPr>
          <p:cNvPr id="29" name="Slide Number Placeholder 28"/>
          <p:cNvSpPr>
            <a:spLocks noGrp="1"/>
          </p:cNvSpPr>
          <p:nvPr>
            <p:ph type="sldNum" sz="quarter" idx="12"/>
          </p:nvPr>
        </p:nvSpPr>
        <p:spPr/>
        <p:txBody>
          <a:bodyPr/>
          <a:lstStyle/>
          <a:p>
            <a:fld id="{88C8DB7D-7736-462A-A3B2-12FFE8BA9F40}"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342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48EDD-BCF7-4ACF-A9EF-A1C62D74DA81}" type="datetime1">
              <a:rPr lang="en-AU" smtClean="0"/>
              <a:t>22/11/2016</a:t>
            </a:fld>
            <a:endParaRPr lang="en-GB"/>
          </a:p>
        </p:txBody>
      </p:sp>
      <p:sp>
        <p:nvSpPr>
          <p:cNvPr id="6" name="Slide Number Placeholder 5"/>
          <p:cNvSpPr>
            <a:spLocks noGrp="1"/>
          </p:cNvSpPr>
          <p:nvPr>
            <p:ph type="sldNum" sz="quarter" idx="12"/>
          </p:nvPr>
        </p:nvSpPr>
        <p:spPr/>
        <p:txBody>
          <a:bodyPr/>
          <a:lstStyle>
            <a:lvl1pPr>
              <a:defRPr sz="1600"/>
            </a:lvl1pPr>
          </a:lstStyle>
          <a:p>
            <a:fld id="{E62F3C86-4CB3-49D2-BBC0-D744569A54AA}" type="slidenum">
              <a:rPr lang="en-GB" smtClean="0"/>
              <a:pPr/>
              <a:t>‹#›</a:t>
            </a:fld>
            <a:endParaRPr lang="en-GB"/>
          </a:p>
        </p:txBody>
      </p:sp>
    </p:spTree>
    <p:extLst>
      <p:ext uri="{BB962C8B-B14F-4D97-AF65-F5344CB8AC3E}">
        <p14:creationId xmlns:p14="http://schemas.microsoft.com/office/powerpoint/2010/main" val="3636191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32C38FCA-4AF6-4653-9BBB-642B78CE0A64}" type="datetime1">
              <a:rPr lang="en-AU" smtClean="0"/>
              <a:t>22/11/2016</a:t>
            </a:fld>
            <a:endParaRPr lang="en-GB"/>
          </a:p>
        </p:txBody>
      </p:sp>
      <p:sp>
        <p:nvSpPr>
          <p:cNvPr id="7" name="Slide Number Placeholder 6"/>
          <p:cNvSpPr>
            <a:spLocks noGrp="1"/>
          </p:cNvSpPr>
          <p:nvPr>
            <p:ph type="sldNum" sz="quarter" idx="12"/>
          </p:nvPr>
        </p:nvSpPr>
        <p:spPr/>
        <p:txBody>
          <a:bodyPr/>
          <a:lstStyle>
            <a:lvl1pPr>
              <a:defRPr sz="1600"/>
            </a:lvl1pPr>
          </a:lstStyle>
          <a:p>
            <a:fld id="{E62F3C86-4CB3-49D2-BBC0-D744569A54AA}" type="slidenum">
              <a:rPr lang="en-GB" smtClean="0"/>
              <a:pPr/>
              <a:t>‹#›</a:t>
            </a:fld>
            <a:endParaRPr lang="en-GB"/>
          </a:p>
        </p:txBody>
      </p:sp>
    </p:spTree>
    <p:extLst>
      <p:ext uri="{BB962C8B-B14F-4D97-AF65-F5344CB8AC3E}">
        <p14:creationId xmlns:p14="http://schemas.microsoft.com/office/powerpoint/2010/main" val="657939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effectLst>
            <a:glow rad="127000">
              <a:schemeClr val="accent1"/>
            </a:glow>
          </a:effectLst>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effectLst>
            <a:glow rad="127000">
              <a:schemeClr val="accent1"/>
            </a:glow>
          </a:effectLst>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effectLst>
            <a:glow rad="127000">
              <a:schemeClr val="accent1"/>
            </a:glow>
          </a:effectLst>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effectLst>
            <a:glow rad="127000">
              <a:schemeClr val="accent1"/>
            </a:glow>
          </a:effectLst>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DFB6AD6B-5C5F-465A-A825-BABDE7031F80}" type="datetime1">
              <a:rPr lang="en-AU" smtClean="0"/>
              <a:t>22/11/2016</a:t>
            </a:fld>
            <a:endParaRPr lang="en-GB"/>
          </a:p>
        </p:txBody>
      </p:sp>
      <p:sp>
        <p:nvSpPr>
          <p:cNvPr id="9" name="Slide Number Placeholder 8"/>
          <p:cNvSpPr>
            <a:spLocks noGrp="1"/>
          </p:cNvSpPr>
          <p:nvPr>
            <p:ph type="sldNum" sz="quarter" idx="12"/>
          </p:nvPr>
        </p:nvSpPr>
        <p:spPr/>
        <p:txBody>
          <a:bodyPr/>
          <a:lstStyle>
            <a:lvl1pPr>
              <a:defRPr sz="1600"/>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3053748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BD96CC-9E61-4A89-B25D-A3EFC78CC890}" type="datetime1">
              <a:rPr lang="en-AU" smtClean="0"/>
              <a:t>22/11/2016</a:t>
            </a:fld>
            <a:endParaRPr lang="en-GB"/>
          </a:p>
        </p:txBody>
      </p:sp>
      <p:sp>
        <p:nvSpPr>
          <p:cNvPr id="5" name="Slide Number Placeholder 4"/>
          <p:cNvSpPr>
            <a:spLocks noGrp="1"/>
          </p:cNvSpPr>
          <p:nvPr>
            <p:ph type="sldNum" sz="quarter" idx="12"/>
          </p:nvPr>
        </p:nvSpPr>
        <p:spPr/>
        <p:txBody>
          <a:bodyPr/>
          <a:lstStyle>
            <a:lvl1pPr>
              <a:defRPr sz="1600"/>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1646825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7A56F-12F1-4D6D-ADB1-22018CD22B08}" type="datetime1">
              <a:rPr lang="en-AU" smtClean="0"/>
              <a:t>22/11/2016</a:t>
            </a:fld>
            <a:endParaRPr lang="en-GB"/>
          </a:p>
        </p:txBody>
      </p:sp>
      <p:sp>
        <p:nvSpPr>
          <p:cNvPr id="4" name="Slide Number Placeholder 3"/>
          <p:cNvSpPr>
            <a:spLocks noGrp="1"/>
          </p:cNvSpPr>
          <p:nvPr>
            <p:ph type="sldNum" sz="quarter" idx="12"/>
          </p:nvPr>
        </p:nvSpPr>
        <p:spPr/>
        <p:txBody>
          <a:bodyPr/>
          <a:lstStyle>
            <a:lvl1pPr>
              <a:defRPr sz="1600"/>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6696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775A-1984-49BD-B628-835D506F651F}" type="datetime1">
              <a:rPr lang="en-AU" smtClean="0"/>
              <a:t>22/11/2016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Field Pilot Version -DRAFT</a:t>
            </a:r>
            <a:endParaRPr lang="en-GB"/>
          </a:p>
        </p:txBody>
      </p:sp>
      <p:sp>
        <p:nvSpPr>
          <p:cNvPr id="7" name="Slide Number Placeholder 6"/>
          <p:cNvSpPr>
            <a:spLocks noGrp="1"/>
          </p:cNvSpPr>
          <p:nvPr>
            <p:ph type="sldNum" sz="quarter" idx="12"/>
          </p:nvPr>
        </p:nvSpPr>
        <p:spPr/>
        <p:txBody>
          <a:bodyPr/>
          <a:lstStyle/>
          <a:p>
            <a:fld id="{E62F3C86-4CB3-49D2-BBC0-D744569A54AA}" type="slidenum">
              <a:rPr lang="en-GB" smtClean="0"/>
              <a:pPr/>
              <a:t>‹#›</a:t>
            </a:fld>
            <a:endParaRPr lang="en-GB"/>
          </a:p>
        </p:txBody>
      </p:sp>
    </p:spTree>
    <p:extLst>
      <p:ext uri="{BB962C8B-B14F-4D97-AF65-F5344CB8AC3E}">
        <p14:creationId xmlns:p14="http://schemas.microsoft.com/office/powerpoint/2010/main" val="16461732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BF368-B33C-4016-9315-A695577812FF}" type="datetime1">
              <a:rPr lang="en-AU" smtClean="0"/>
              <a:t>22/11/2016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Field Pilot Version -DRAFT</a:t>
            </a:r>
            <a:endParaRPr lang="en-GB"/>
          </a:p>
        </p:txBody>
      </p:sp>
      <p:sp>
        <p:nvSpPr>
          <p:cNvPr id="7" name="Slide Number Placeholder 6"/>
          <p:cNvSpPr>
            <a:spLocks noGrp="1"/>
          </p:cNvSpPr>
          <p:nvPr>
            <p:ph type="sldNum" sz="quarter" idx="12"/>
          </p:nvPr>
        </p:nvSpPr>
        <p:spPr/>
        <p:txBody>
          <a:bodyPr/>
          <a:lstStyle/>
          <a:p>
            <a:fld id="{E62F3C86-4CB3-49D2-BBC0-D744569A54AA}" type="slidenum">
              <a:rPr lang="en-GB" smtClean="0"/>
              <a:pPr/>
              <a:t>‹#›</a:t>
            </a:fld>
            <a:endParaRPr lang="en-GB"/>
          </a:p>
        </p:txBody>
      </p:sp>
    </p:spTree>
    <p:extLst>
      <p:ext uri="{BB962C8B-B14F-4D97-AF65-F5344CB8AC3E}">
        <p14:creationId xmlns:p14="http://schemas.microsoft.com/office/powerpoint/2010/main" val="3545004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bwMode="grayWhite">
          <a:xfrm rot="19385448">
            <a:off x="837589" y="1857463"/>
            <a:ext cx="7243795" cy="3170099"/>
          </a:xfrm>
          <a:prstGeom prst="rect">
            <a:avLst/>
          </a:prstGeom>
          <a:noFill/>
        </p:spPr>
        <p:txBody>
          <a:bodyPr wrap="square" rtlCol="0">
            <a:spAutoFit/>
          </a:bodyPr>
          <a:lstStyle/>
          <a:p>
            <a:r>
              <a:rPr lang="en-GB" sz="20000" dirty="0" smtClean="0">
                <a:solidFill>
                  <a:schemeClr val="bg1">
                    <a:lumMod val="85000"/>
                  </a:schemeClr>
                </a:solidFill>
              </a:rPr>
              <a:t>DRAFT</a:t>
            </a:r>
            <a:endParaRPr lang="en-GB" sz="20000" dirty="0">
              <a:solidFill>
                <a:schemeClr val="bg1">
                  <a:lumMod val="85000"/>
                </a:scheme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a:effectLst>
            <a:glow rad="127000">
              <a:schemeClr val="accent1"/>
            </a:glow>
            <a:reflection endPos="68000" dist="50800" dir="5400000" sy="-100000" algn="bl" rotWithShape="0"/>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350BC-0905-40E5-9016-95789BE292A8}" type="datetime1">
              <a:rPr lang="en-AU" smtClean="0"/>
              <a:t>22/11/2016</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62F3C86-4CB3-49D2-BBC0-D744569A54AA}" type="slidenum">
              <a:rPr lang="en-GB" smtClean="0"/>
              <a:pPr/>
              <a:t>‹#›</a:t>
            </a:fld>
            <a:endParaRPr lang="en-GB" dirty="0"/>
          </a:p>
        </p:txBody>
      </p:sp>
    </p:spTree>
    <p:extLst>
      <p:ext uri="{BB962C8B-B14F-4D97-AF65-F5344CB8AC3E}">
        <p14:creationId xmlns:p14="http://schemas.microsoft.com/office/powerpoint/2010/main" val="190352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Field Pilot Version -DRAFT</a:t>
            </a:r>
            <a:endParaRPr lang="en-US">
              <a:solidFill>
                <a:prstClr val="black">
                  <a:tint val="75000"/>
                </a:prstClr>
              </a:solidFill>
            </a:endParaRPr>
          </a:p>
        </p:txBody>
      </p:sp>
      <p:sp>
        <p:nvSpPr>
          <p:cNvPr id="4" name="Slide Number Placeholder 3"/>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8D7258-CA55-4A8D-BF6E-222817810B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0815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Lst>
  <p:transition>
    <p:fade/>
  </p:transition>
  <p:hf hdr="0" dt="0"/>
  <p:txStyles>
    <p:titleStyle>
      <a:lvl1pPr algn="ctr"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2060848"/>
            <a:ext cx="7772400" cy="1470025"/>
          </a:xfrm>
        </p:spPr>
        <p:txBody>
          <a:bodyPr>
            <a:normAutofit fontScale="90000"/>
          </a:bodyPr>
          <a:lstStyle/>
          <a:p>
            <a:pPr eaLnBrk="1" hangingPunct="1"/>
            <a:r>
              <a:rPr lang="en-US" b="1" dirty="0" smtClean="0"/>
              <a:t>Module 4: Improving the Qualit</a:t>
            </a:r>
            <a:r>
              <a:rPr lang="en-US" dirty="0" smtClean="0"/>
              <a:t>y and Efficiency of the Viral Load Testing Phase</a:t>
            </a:r>
            <a:endParaRPr lang="en-US" b="1" dirty="0" smtClean="0"/>
          </a:p>
        </p:txBody>
      </p:sp>
      <p:sp>
        <p:nvSpPr>
          <p:cNvPr id="3" name="Slide Number Placeholder 2"/>
          <p:cNvSpPr>
            <a:spLocks noGrp="1"/>
          </p:cNvSpPr>
          <p:nvPr>
            <p:ph type="sldNum" sz="quarter" idx="12"/>
          </p:nvPr>
        </p:nvSpPr>
        <p:spPr/>
        <p:txBody>
          <a:bodyPr/>
          <a:lstStyle/>
          <a:p>
            <a:fld id="{E62F3C86-4CB3-49D2-BBC0-D744569A54AA}" type="slidenum">
              <a:rPr lang="en-GB" smtClean="0"/>
              <a:pPr/>
              <a:t>1</a:t>
            </a:fld>
            <a:endParaRPr lang="en-GB" dirty="0"/>
          </a:p>
        </p:txBody>
      </p:sp>
      <p:sp>
        <p:nvSpPr>
          <p:cNvPr id="7" name="TextBox 1"/>
          <p:cNvSpPr txBox="1">
            <a:spLocks noChangeArrowheads="1"/>
          </p:cNvSpPr>
          <p:nvPr/>
        </p:nvSpPr>
        <p:spPr bwMode="auto">
          <a:xfrm>
            <a:off x="3718959" y="366006"/>
            <a:ext cx="1717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dirty="0" smtClean="0">
                <a:solidFill>
                  <a:srgbClr val="E30B0B"/>
                </a:solidFill>
                <a:latin typeface="Aharoni" panose="02010803020104030203" pitchFamily="2" charset="-79"/>
                <a:cs typeface="Aharoni" panose="02010803020104030203" pitchFamily="2" charset="-79"/>
              </a:rPr>
              <a:t>DRAFT</a:t>
            </a:r>
            <a:endParaRPr lang="en-US" altLang="en-US" sz="4000" dirty="0">
              <a:solidFill>
                <a:srgbClr val="E30B0B"/>
              </a:solidFill>
              <a:latin typeface="Aharoni" panose="02010803020104030203" pitchFamily="2" charset="-79"/>
              <a:cs typeface="Aharoni" panose="02010803020104030203" pitchFamily="2" charset="-79"/>
            </a:endParaRPr>
          </a:p>
        </p:txBody>
      </p:sp>
      <p:sp>
        <p:nvSpPr>
          <p:cNvPr id="10" name="TextBox 5"/>
          <p:cNvSpPr txBox="1">
            <a:spLocks noChangeArrowheads="1"/>
          </p:cNvSpPr>
          <p:nvPr/>
        </p:nvSpPr>
        <p:spPr bwMode="auto">
          <a:xfrm>
            <a:off x="3286027" y="5987018"/>
            <a:ext cx="2654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solidFill>
                  <a:srgbClr val="15158D"/>
                </a:solidFill>
              </a:rPr>
              <a:t>Suitable for </a:t>
            </a:r>
            <a:r>
              <a:rPr lang="en-US" altLang="en-US" sz="1800" dirty="0" smtClean="0">
                <a:solidFill>
                  <a:srgbClr val="15158D"/>
                </a:solidFill>
              </a:rPr>
              <a:t>Laboratorians </a:t>
            </a:r>
            <a:endParaRPr lang="en-US" altLang="en-US" sz="1800" dirty="0">
              <a:solidFill>
                <a:srgbClr val="15158D"/>
              </a:solidFill>
            </a:endParaRPr>
          </a:p>
        </p:txBody>
      </p:sp>
    </p:spTree>
    <p:extLst>
      <p:ext uri="{BB962C8B-B14F-4D97-AF65-F5344CB8AC3E}">
        <p14:creationId xmlns:p14="http://schemas.microsoft.com/office/powerpoint/2010/main" val="367310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Amplification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0608607"/>
              </p:ext>
            </p:extLst>
          </p:nvPr>
        </p:nvGraphicFramePr>
        <p:xfrm>
          <a:off x="457200" y="1844824"/>
          <a:ext cx="8229600" cy="3107714"/>
        </p:xfrm>
        <a:graphic>
          <a:graphicData uri="http://schemas.openxmlformats.org/drawingml/2006/table">
            <a:tbl>
              <a:tblPr firstRow="1" bandRow="1">
                <a:tableStyleId>{5C22544A-7EE6-4342-B048-85BDC9FD1C3A}</a:tableStyleId>
              </a:tblPr>
              <a:tblGrid>
                <a:gridCol w="4114800"/>
                <a:gridCol w="4114800"/>
              </a:tblGrid>
              <a:tr h="936104">
                <a:tc>
                  <a:txBody>
                    <a:bodyPr/>
                    <a:lstStyle/>
                    <a:p>
                      <a:r>
                        <a:rPr lang="en-US" sz="2400" dirty="0" err="1" smtClean="0">
                          <a:latin typeface="+mj-lt"/>
                        </a:rPr>
                        <a:t>bioMérieux</a:t>
                      </a:r>
                      <a:r>
                        <a:rPr lang="en-US" sz="2400" dirty="0" smtClean="0">
                          <a:latin typeface="+mj-lt"/>
                        </a:rPr>
                        <a:t> System</a:t>
                      </a:r>
                      <a:endParaRPr lang="en-US" sz="2400" dirty="0">
                        <a:latin typeface="+mj-lt"/>
                      </a:endParaRPr>
                    </a:p>
                  </a:txBody>
                  <a:tcPr anchor="c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j-lt"/>
                        </a:rPr>
                        <a:t>Real-Time NASBA</a:t>
                      </a:r>
                    </a:p>
                  </a:txBody>
                  <a:tcPr anchor="ctr">
                    <a:solidFill>
                      <a:schemeClr val="bg1">
                        <a:lumMod val="65000"/>
                      </a:schemeClr>
                    </a:solidFill>
                  </a:tcPr>
                </a:tc>
              </a:tr>
              <a:tr h="1011902">
                <a:tc>
                  <a:txBody>
                    <a:bodyPr/>
                    <a:lstStyle/>
                    <a:p>
                      <a:r>
                        <a:rPr lang="en-US" sz="2400" dirty="0" smtClean="0">
                          <a:latin typeface="+mj-lt"/>
                        </a:rPr>
                        <a:t>Roche Systems </a:t>
                      </a:r>
                      <a:endParaRPr lang="en-US" sz="2400" dirty="0">
                        <a:latin typeface="+mj-lt"/>
                      </a:endParaRPr>
                    </a:p>
                  </a:txBody>
                  <a:tcPr anchor="ctr">
                    <a:solidFill>
                      <a:schemeClr val="bg1">
                        <a:lumMod val="85000"/>
                      </a:schemeClr>
                    </a:solidFill>
                  </a:tcPr>
                </a:tc>
                <a:tc>
                  <a:txBody>
                    <a:bodyPr/>
                    <a:lstStyle/>
                    <a:p>
                      <a:r>
                        <a:rPr lang="en-US" sz="2400" dirty="0" smtClean="0">
                          <a:latin typeface="+mj-lt"/>
                        </a:rPr>
                        <a:t>Real-time RT-PCR Technology</a:t>
                      </a:r>
                    </a:p>
                  </a:txBody>
                  <a:tcPr anchor="ctr">
                    <a:solidFill>
                      <a:schemeClr val="bg1">
                        <a:lumMod val="85000"/>
                      </a:schemeClr>
                    </a:solidFill>
                  </a:tcPr>
                </a:tc>
              </a:tr>
              <a:tr h="1159708">
                <a:tc>
                  <a:txBody>
                    <a:bodyPr/>
                    <a:lstStyle/>
                    <a:p>
                      <a:r>
                        <a:rPr lang="en-US" sz="2400" dirty="0" smtClean="0">
                          <a:solidFill>
                            <a:schemeClr val="bg1"/>
                          </a:solidFill>
                          <a:latin typeface="+mj-lt"/>
                        </a:rPr>
                        <a:t>Abbott m2000sp and m2000rt System</a:t>
                      </a:r>
                      <a:endParaRPr lang="en-US" sz="2400" dirty="0">
                        <a:solidFill>
                          <a:schemeClr val="bg1"/>
                        </a:solidFill>
                        <a:latin typeface="+mj-lt"/>
                      </a:endParaRPr>
                    </a:p>
                  </a:txBody>
                  <a:tcPr anchor="ctr">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rPr>
                        <a:t>Real-time RT-PCR Technology</a:t>
                      </a:r>
                    </a:p>
                  </a:txBody>
                  <a:tcPr anchor="ctr">
                    <a:solidFill>
                      <a:schemeClr val="tx1">
                        <a:lumMod val="50000"/>
                        <a:lumOff val="50000"/>
                      </a:schemeClr>
                    </a:solidFill>
                  </a:tcPr>
                </a:tc>
              </a:tr>
            </a:tbl>
          </a:graphicData>
        </a:graphic>
      </p:graphicFrame>
      <p:sp>
        <p:nvSpPr>
          <p:cNvPr id="5" name="Slide Number Placeholder 4"/>
          <p:cNvSpPr>
            <a:spLocks noGrp="1"/>
          </p:cNvSpPr>
          <p:nvPr>
            <p:ph type="sldNum" sz="quarter" idx="12"/>
          </p:nvPr>
        </p:nvSpPr>
        <p:spPr/>
        <p:txBody>
          <a:bodyPr/>
          <a:lstStyle/>
          <a:p>
            <a:fld id="{E62F3C86-4CB3-49D2-BBC0-D744569A54AA}" type="slidenum">
              <a:rPr lang="en-GB" smtClean="0"/>
              <a:pPr/>
              <a:t>10</a:t>
            </a:fld>
            <a:endParaRPr lang="en-GB" dirty="0"/>
          </a:p>
        </p:txBody>
      </p:sp>
    </p:spTree>
    <p:extLst>
      <p:ext uri="{BB962C8B-B14F-4D97-AF65-F5344CB8AC3E}">
        <p14:creationId xmlns:p14="http://schemas.microsoft.com/office/powerpoint/2010/main" val="242873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575556" y="1836107"/>
            <a:ext cx="7992888"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panose="020B0604020202020204" pitchFamily="34" charset="0"/>
              <a:buChar char="•"/>
            </a:pPr>
            <a:r>
              <a:rPr lang="en-US" sz="2800" dirty="0" smtClean="0"/>
              <a:t>Used to amplify RNA only</a:t>
            </a:r>
          </a:p>
          <a:p>
            <a:pPr eaLnBrk="1" hangingPunct="1">
              <a:buFont typeface="Arial" panose="020B0604020202020204" pitchFamily="34" charset="0"/>
              <a:buChar char="•"/>
            </a:pPr>
            <a:r>
              <a:rPr lang="en-US" sz="2800" dirty="0" smtClean="0"/>
              <a:t>Primer incorporates T7 promoter and amplifies via T7 RNA polymerase</a:t>
            </a:r>
          </a:p>
          <a:p>
            <a:pPr eaLnBrk="1" hangingPunct="1">
              <a:buFont typeface="Arial" panose="020B0604020202020204" pitchFamily="34" charset="0"/>
              <a:buChar char="•"/>
            </a:pPr>
            <a:r>
              <a:rPr lang="en-US" sz="2800" dirty="0" smtClean="0"/>
              <a:t>Uses </a:t>
            </a:r>
            <a:r>
              <a:rPr lang="en-US" sz="2800" dirty="0"/>
              <a:t>i</a:t>
            </a:r>
            <a:r>
              <a:rPr lang="en-US" sz="2800" dirty="0" smtClean="0"/>
              <a:t>sothermal conditions, removing time to cycle between temperatures</a:t>
            </a:r>
          </a:p>
          <a:p>
            <a:pPr eaLnBrk="1" hangingPunct="1">
              <a:buFont typeface="Arial" panose="020B0604020202020204" pitchFamily="34" charset="0"/>
              <a:buChar char="•"/>
            </a:pPr>
            <a:r>
              <a:rPr lang="en-US" sz="2800" dirty="0" smtClean="0"/>
              <a:t>The </a:t>
            </a:r>
            <a:r>
              <a:rPr lang="en-US" sz="2800" dirty="0"/>
              <a:t>NASBA reaction does not </a:t>
            </a:r>
            <a:r>
              <a:rPr lang="en-US" sz="2800" dirty="0" smtClean="0"/>
              <a:t>give </a:t>
            </a:r>
            <a:r>
              <a:rPr lang="en-US" sz="2800" dirty="0"/>
              <a:t>false positives caused by genomic dsDNA, as in the case of </a:t>
            </a:r>
            <a:r>
              <a:rPr lang="en-US" sz="2800" dirty="0" smtClean="0"/>
              <a:t>RT-PCR</a:t>
            </a:r>
          </a:p>
          <a:p>
            <a:pPr eaLnBrk="1" hangingPunct="1">
              <a:buFont typeface="Arial" panose="020B0604020202020204" pitchFamily="34" charset="0"/>
              <a:buChar char="•"/>
            </a:pPr>
            <a:r>
              <a:rPr lang="en-US" sz="2800" dirty="0" smtClean="0"/>
              <a:t>This makes it ideal for DBS testing</a:t>
            </a:r>
          </a:p>
          <a:p>
            <a:pPr algn="just" eaLnBrk="1" hangingPunct="1"/>
            <a:endParaRPr lang="en-CA" sz="2800" dirty="0"/>
          </a:p>
        </p:txBody>
      </p:sp>
      <p:sp>
        <p:nvSpPr>
          <p:cNvPr id="9219" name="TextBox 3"/>
          <p:cNvSpPr txBox="1">
            <a:spLocks noChangeArrowheads="1"/>
          </p:cNvSpPr>
          <p:nvPr/>
        </p:nvSpPr>
        <p:spPr bwMode="auto">
          <a:xfrm>
            <a:off x="2028419" y="404664"/>
            <a:ext cx="508716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smtClean="0"/>
              <a:t>NASBA</a:t>
            </a:r>
            <a:r>
              <a:rPr lang="en-US" sz="3600" b="1" baseline="30000" dirty="0"/>
              <a:t>®</a:t>
            </a:r>
            <a:r>
              <a:rPr lang="en-US" sz="3600" b="1" dirty="0"/>
              <a:t> </a:t>
            </a:r>
            <a:r>
              <a:rPr lang="en-US" sz="3600" b="1" dirty="0" smtClean="0"/>
              <a:t>Amplification</a:t>
            </a:r>
          </a:p>
          <a:p>
            <a:pPr algn="ctr" eaLnBrk="1" hangingPunct="1"/>
            <a:r>
              <a:rPr lang="en-US" sz="3600" b="1" dirty="0" smtClean="0">
                <a:solidFill>
                  <a:srgbClr val="0070C0"/>
                </a:solidFill>
              </a:rPr>
              <a:t>(</a:t>
            </a:r>
            <a:r>
              <a:rPr lang="en-US" sz="3600" b="1" dirty="0" err="1" smtClean="0">
                <a:solidFill>
                  <a:srgbClr val="0070C0"/>
                </a:solidFill>
              </a:rPr>
              <a:t>bioMérieux</a:t>
            </a:r>
            <a:r>
              <a:rPr lang="en-US" sz="3600" b="1" dirty="0" smtClean="0">
                <a:solidFill>
                  <a:srgbClr val="0070C0"/>
                </a:solidFill>
              </a:rPr>
              <a:t> System)</a:t>
            </a:r>
            <a:endParaRPr lang="en-US" sz="3600" b="1" dirty="0">
              <a:solidFill>
                <a:srgbClr val="0070C0"/>
              </a:solidFill>
            </a:endParaRPr>
          </a:p>
          <a:p>
            <a:pPr algn="ctr" eaLnBrk="1" hangingPunct="1"/>
            <a:endParaRPr lang="en-US" sz="3600" b="1" dirty="0" smtClean="0"/>
          </a:p>
          <a:p>
            <a:pPr algn="ctr" eaLnBrk="1" hangingPunct="1"/>
            <a:r>
              <a:rPr lang="en-US" sz="3600" b="1" baseline="30000" dirty="0" smtClean="0"/>
              <a:t> </a:t>
            </a:r>
            <a:endParaRPr lang="en-CA" sz="3600" b="1" dirty="0"/>
          </a:p>
        </p:txBody>
      </p:sp>
      <p:sp>
        <p:nvSpPr>
          <p:cNvPr id="2" name="Slide Number Placeholder 1"/>
          <p:cNvSpPr>
            <a:spLocks noGrp="1"/>
          </p:cNvSpPr>
          <p:nvPr>
            <p:ph type="sldNum" sz="quarter" idx="12"/>
          </p:nvPr>
        </p:nvSpPr>
        <p:spPr/>
        <p:txBody>
          <a:bodyPr/>
          <a:lstStyle/>
          <a:p>
            <a:fld id="{E62F3C86-4CB3-49D2-BBC0-D744569A54AA}" type="slidenum">
              <a:rPr lang="en-GB" smtClean="0"/>
              <a:pPr/>
              <a:t>11</a:t>
            </a:fld>
            <a:endParaRPr lang="en-GB"/>
          </a:p>
        </p:txBody>
      </p:sp>
    </p:spTree>
    <p:extLst>
      <p:ext uri="{BB962C8B-B14F-4D97-AF65-F5344CB8AC3E}">
        <p14:creationId xmlns:p14="http://schemas.microsoft.com/office/powerpoint/2010/main" val="132161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0" y="-27384"/>
            <a:ext cx="9144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dirty="0" err="1">
                <a:latin typeface="+mj-lt"/>
              </a:rPr>
              <a:t>bioMérieux</a:t>
            </a:r>
            <a:r>
              <a:rPr lang="en-US" sz="4000" b="1" dirty="0">
                <a:latin typeface="+mj-lt"/>
              </a:rPr>
              <a:t> </a:t>
            </a:r>
            <a:r>
              <a:rPr lang="en-US" sz="4000" b="1" dirty="0" smtClean="0">
                <a:latin typeface="+mj-lt"/>
              </a:rPr>
              <a:t>System</a:t>
            </a:r>
          </a:p>
          <a:p>
            <a:pPr algn="ctr" eaLnBrk="1" hangingPunct="1"/>
            <a:r>
              <a:rPr lang="en-US" sz="4000" b="1" dirty="0" err="1" smtClean="0">
                <a:solidFill>
                  <a:srgbClr val="0070C0"/>
                </a:solidFill>
                <a:latin typeface="+mj-lt"/>
              </a:rPr>
              <a:t>NucliSens</a:t>
            </a:r>
            <a:r>
              <a:rPr lang="en-US" sz="4000" b="1" dirty="0" smtClean="0">
                <a:solidFill>
                  <a:srgbClr val="0070C0"/>
                </a:solidFill>
                <a:latin typeface="+mj-lt"/>
              </a:rPr>
              <a:t> </a:t>
            </a:r>
            <a:r>
              <a:rPr lang="en-US" sz="4000" b="1" dirty="0" err="1" smtClean="0">
                <a:solidFill>
                  <a:srgbClr val="0070C0"/>
                </a:solidFill>
                <a:latin typeface="+mj-lt"/>
              </a:rPr>
              <a:t>miniMAG</a:t>
            </a:r>
            <a:r>
              <a:rPr lang="en-US" sz="4000" b="1" dirty="0" smtClean="0">
                <a:solidFill>
                  <a:srgbClr val="0070C0"/>
                </a:solidFill>
                <a:latin typeface="+mj-lt"/>
              </a:rPr>
              <a:t>/</a:t>
            </a:r>
            <a:r>
              <a:rPr lang="en-US" sz="4000" b="1" dirty="0" err="1" smtClean="0">
                <a:solidFill>
                  <a:srgbClr val="0070C0"/>
                </a:solidFill>
                <a:latin typeface="+mj-lt"/>
              </a:rPr>
              <a:t>easyMAG</a:t>
            </a:r>
            <a:r>
              <a:rPr lang="en-US" sz="4000" b="1" dirty="0" smtClean="0">
                <a:solidFill>
                  <a:srgbClr val="0070C0"/>
                </a:solidFill>
                <a:latin typeface="+mj-lt"/>
              </a:rPr>
              <a:t> and</a:t>
            </a:r>
            <a:r>
              <a:rPr lang="en-US" sz="4000" b="1" dirty="0">
                <a:solidFill>
                  <a:srgbClr val="0070C0"/>
                </a:solidFill>
                <a:latin typeface="+mj-lt"/>
              </a:rPr>
              <a:t> </a:t>
            </a:r>
            <a:r>
              <a:rPr lang="en-US" sz="4000" b="1" dirty="0" err="1" smtClean="0">
                <a:solidFill>
                  <a:srgbClr val="0070C0"/>
                </a:solidFill>
                <a:latin typeface="+mj-lt"/>
              </a:rPr>
              <a:t>easyQ</a:t>
            </a:r>
            <a:endParaRPr lang="en-CA" sz="4000" b="1" dirty="0">
              <a:solidFill>
                <a:srgbClr val="0070C0"/>
              </a:solidFill>
              <a:latin typeface="+mj-lt"/>
            </a:endParaRPr>
          </a:p>
        </p:txBody>
      </p:sp>
      <p:pic>
        <p:nvPicPr>
          <p:cNvPr id="6147" name="Picture 2" descr="C:\Users\Khady\Desktop\minim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300288"/>
            <a:ext cx="3600450" cy="184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2103438"/>
            <a:ext cx="3600450" cy="211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413" y="4548188"/>
            <a:ext cx="360045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2F3C86-4CB3-49D2-BBC0-D744569A54AA}" type="slidenum">
              <a:rPr lang="en-GB" smtClean="0"/>
              <a:pPr/>
              <a:t>12</a:t>
            </a:fld>
            <a:endParaRPr lang="en-GB"/>
          </a:p>
        </p:txBody>
      </p:sp>
    </p:spTree>
    <p:extLst>
      <p:ext uri="{BB962C8B-B14F-4D97-AF65-F5344CB8AC3E}">
        <p14:creationId xmlns:p14="http://schemas.microsoft.com/office/powerpoint/2010/main" val="222421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oup 91"/>
          <p:cNvGraphicFramePr>
            <a:graphicFrameLocks noGrp="1"/>
          </p:cNvGraphicFramePr>
          <p:nvPr>
            <p:extLst>
              <p:ext uri="{D42A27DB-BD31-4B8C-83A1-F6EECF244321}">
                <p14:modId xmlns:p14="http://schemas.microsoft.com/office/powerpoint/2010/main" val="1437556131"/>
              </p:ext>
            </p:extLst>
          </p:nvPr>
        </p:nvGraphicFramePr>
        <p:xfrm>
          <a:off x="457200" y="1614488"/>
          <a:ext cx="7786688" cy="4371963"/>
        </p:xfrm>
        <a:graphic>
          <a:graphicData uri="http://schemas.openxmlformats.org/drawingml/2006/table">
            <a:tbl>
              <a:tblPr/>
              <a:tblGrid>
                <a:gridCol w="2800350"/>
                <a:gridCol w="2178546"/>
                <a:gridCol w="2807792"/>
              </a:tblGrid>
              <a:tr h="357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Type of assay</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real-time NASBA Isothermal Signal Amplification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0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Dynamic Range (copies/mL)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25 – 10,000,000</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20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Type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Plasma (EDTA tube) and DBS (CE-marked)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350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volume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100 to 1000μL</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Area of HIV genome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pitchFamily="34" charset="0"/>
                          <a:ea typeface="ＭＳ Ｐゴシック"/>
                          <a:cs typeface="ＭＳ Ｐゴシック"/>
                        </a:rPr>
                        <a:t>GAG</a:t>
                      </a: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14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HIV-1 subtypes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HIV-1 Group M subtypes A-J including CRF</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Time for result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rgbClr val="C00000"/>
                          </a:solidFill>
                          <a:effectLst/>
                          <a:latin typeface="Arial" pitchFamily="34" charset="0"/>
                          <a:ea typeface="ＭＳ Ｐゴシック"/>
                          <a:cs typeface="ＭＳ Ｐゴシック"/>
                        </a:rPr>
                        <a:t>Estimated 1 hour (extraction) + 1.5 hours = 2,5 hours</a:t>
                      </a:r>
                      <a:endParaRPr kumimoji="0" lang="en-US" sz="1400" b="0" i="0" u="none" strike="noStrike" cap="none" normalizeH="0" baseline="0" dirty="0" smtClean="0">
                        <a:ln>
                          <a:noFill/>
                        </a:ln>
                        <a:solidFill>
                          <a:srgbClr val="C000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Number of samples/ run (max.)</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easyMAG: 24 (22 patient samples + 2 controls)</a:t>
                      </a:r>
                      <a:r>
                        <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C00000"/>
                          </a:solidFill>
                          <a:effectLst/>
                          <a:latin typeface="Arial" pitchFamily="34" charset="0"/>
                          <a:ea typeface="ＭＳ Ｐゴシック"/>
                          <a:cs typeface="ＭＳ Ｐゴシック"/>
                        </a:rPr>
                        <a:t>EasyQ</a:t>
                      </a: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 48 (44 patient samples + 4 controls)</a:t>
                      </a:r>
                      <a:endPar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8196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ea typeface="ＭＳ Ｐゴシック"/>
                          <a:cs typeface="ＭＳ Ｐゴシック"/>
                        </a:rPr>
                        <a:t>Equipment required – RNA Extraction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miniMAG</a:t>
                      </a: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30000" dirty="0" smtClean="0">
                        <a:ln>
                          <a:noFill/>
                        </a:ln>
                        <a:solidFill>
                          <a:srgbClr val="FF33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easyMAG</a:t>
                      </a: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30000" dirty="0" smtClean="0">
                        <a:ln>
                          <a:noFill/>
                        </a:ln>
                        <a:solidFill>
                          <a:srgbClr val="FF33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7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ＭＳ Ｐゴシック"/>
                        </a:rPr>
                        <a:t>Equipment required – Amplification/ Detection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EasyQ</a:t>
                      </a:r>
                      <a:endParaRPr kumimoji="0" lang="en-US" sz="1400" b="0" i="0" u="sng"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3591" name="Title 1"/>
          <p:cNvSpPr>
            <a:spLocks noGrp="1"/>
          </p:cNvSpPr>
          <p:nvPr>
            <p:ph type="title"/>
          </p:nvPr>
        </p:nvSpPr>
        <p:spPr>
          <a:xfrm>
            <a:off x="457200" y="339725"/>
            <a:ext cx="8229600" cy="981075"/>
          </a:xfrm>
        </p:spPr>
        <p:txBody>
          <a:bodyPr>
            <a:noAutofit/>
          </a:bodyPr>
          <a:lstStyle/>
          <a:p>
            <a:pPr eaLnBrk="1" hangingPunct="1"/>
            <a:r>
              <a:rPr lang="en-US" sz="4000" b="1" dirty="0" err="1" smtClean="0"/>
              <a:t>BioMérieux</a:t>
            </a:r>
            <a:r>
              <a:rPr lang="en-US" sz="4000" b="1" dirty="0" smtClean="0"/>
              <a:t> Viral Load Assay</a:t>
            </a:r>
            <a:br>
              <a:rPr lang="en-US" sz="4000" b="1" dirty="0" smtClean="0"/>
            </a:br>
            <a:r>
              <a:rPr lang="en-US" sz="4000" b="1" dirty="0" err="1" smtClean="0">
                <a:solidFill>
                  <a:srgbClr val="0070C0"/>
                </a:solidFill>
              </a:rPr>
              <a:t>NucliSENS</a:t>
            </a:r>
            <a:r>
              <a:rPr lang="en-US" sz="4000" b="1" dirty="0" smtClean="0">
                <a:solidFill>
                  <a:srgbClr val="0070C0"/>
                </a:solidFill>
              </a:rPr>
              <a:t> </a:t>
            </a:r>
            <a:r>
              <a:rPr lang="en-US" sz="4000" b="1" dirty="0" err="1" smtClean="0">
                <a:solidFill>
                  <a:srgbClr val="0070C0"/>
                </a:solidFill>
              </a:rPr>
              <a:t>EasyQ</a:t>
            </a:r>
            <a:r>
              <a:rPr lang="en-US" sz="4000" b="1" dirty="0" smtClean="0">
                <a:solidFill>
                  <a:srgbClr val="0070C0"/>
                </a:solidFill>
              </a:rPr>
              <a:t> HIV-1  V2.0 </a:t>
            </a:r>
          </a:p>
        </p:txBody>
      </p:sp>
      <p:sp>
        <p:nvSpPr>
          <p:cNvPr id="23593" name="Text Box 89"/>
          <p:cNvSpPr txBox="1">
            <a:spLocks noChangeArrowheads="1"/>
          </p:cNvSpPr>
          <p:nvPr/>
        </p:nvSpPr>
        <p:spPr bwMode="auto">
          <a:xfrm>
            <a:off x="500063" y="6211888"/>
            <a:ext cx="8229600" cy="184150"/>
          </a:xfrm>
          <a:prstGeom prst="rect">
            <a:avLst/>
          </a:prstGeom>
          <a:noFill/>
          <a:ln w="9525">
            <a:noFill/>
            <a:miter lim="800000"/>
            <a:headEnd/>
            <a:tailEnd/>
          </a:ln>
        </p:spPr>
        <p:txBody>
          <a:bodyPr lIns="0" tIns="0" rIns="0" bIns="0" anchor="b">
            <a:spAutoFit/>
          </a:bodyPr>
          <a:lstStyle/>
          <a:p>
            <a:pPr marL="342900" indent="-342900" defTabSz="914400" eaLnBrk="0" hangingPunct="0">
              <a:tabLst>
                <a:tab pos="182563" algn="l"/>
              </a:tabLst>
            </a:pPr>
            <a:r>
              <a:rPr lang="en-US" sz="1200" dirty="0" smtClean="0">
                <a:solidFill>
                  <a:srgbClr val="000000"/>
                </a:solidFill>
                <a:ea typeface="ＭＳ Ｐゴシック" pitchFamily="34" charset="-128"/>
                <a:cs typeface="Arial" pitchFamily="34" charset="0"/>
              </a:rPr>
              <a:t>1) Two </a:t>
            </a:r>
            <a:r>
              <a:rPr lang="en-US" sz="1200" dirty="0">
                <a:solidFill>
                  <a:srgbClr val="000000"/>
                </a:solidFill>
                <a:ea typeface="ＭＳ Ｐゴシック" pitchFamily="34" charset="-128"/>
                <a:cs typeface="Arial" pitchFamily="34" charset="0"/>
              </a:rPr>
              <a:t>controls per extraction batch of  24 samples</a:t>
            </a:r>
          </a:p>
        </p:txBody>
      </p:sp>
      <p:sp>
        <p:nvSpPr>
          <p:cNvPr id="2" name="Slide Number Placeholder 1"/>
          <p:cNvSpPr>
            <a:spLocks noGrp="1"/>
          </p:cNvSpPr>
          <p:nvPr>
            <p:ph type="sldNum" sz="quarter" idx="12"/>
          </p:nvPr>
        </p:nvSpPr>
        <p:spPr/>
        <p:txBody>
          <a:bodyPr/>
          <a:lstStyle/>
          <a:p>
            <a:fld id="{E62F3C86-4CB3-49D2-BBC0-D744569A54AA}" type="slidenum">
              <a:rPr lang="en-GB" smtClean="0"/>
              <a:pPr/>
              <a:t>13</a:t>
            </a:fld>
            <a:endParaRPr lang="en-GB"/>
          </a:p>
        </p:txBody>
      </p:sp>
    </p:spTree>
    <p:extLst>
      <p:ext uri="{BB962C8B-B14F-4D97-AF65-F5344CB8AC3E}">
        <p14:creationId xmlns:p14="http://schemas.microsoft.com/office/powerpoint/2010/main" val="259325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Real-time RT-PCR Amplification</a:t>
            </a:r>
            <a:br>
              <a:rPr lang="en-US" dirty="0" smtClean="0"/>
            </a:br>
            <a:r>
              <a:rPr lang="en-US" dirty="0" smtClean="0">
                <a:solidFill>
                  <a:srgbClr val="0070C0"/>
                </a:solidFill>
              </a:rPr>
              <a:t>(Roche and Abbott)</a:t>
            </a:r>
            <a:endParaRPr lang="en-US" dirty="0">
              <a:solidFill>
                <a:srgbClr val="0070C0"/>
              </a:solidFill>
            </a:endParaRPr>
          </a:p>
        </p:txBody>
      </p:sp>
      <p:sp>
        <p:nvSpPr>
          <p:cNvPr id="6" name="Content Placeholder 5"/>
          <p:cNvSpPr>
            <a:spLocks noGrp="1"/>
          </p:cNvSpPr>
          <p:nvPr>
            <p:ph idx="1"/>
          </p:nvPr>
        </p:nvSpPr>
        <p:spPr/>
        <p:txBody>
          <a:bodyPr>
            <a:normAutofit/>
          </a:bodyPr>
          <a:lstStyle/>
          <a:p>
            <a:pPr>
              <a:buFont typeface="Wingdings" panose="05000000000000000000" pitchFamily="2" charset="2"/>
              <a:buChar char="§"/>
            </a:pPr>
            <a:r>
              <a:rPr lang="en-CA" sz="2800" dirty="0" smtClean="0"/>
              <a:t>Reverse Transcriptase (RT) is used to transcribe extracted RNA to cDNA, which is then amplified by PCR.</a:t>
            </a:r>
          </a:p>
          <a:p>
            <a:pPr>
              <a:buFont typeface="Wingdings" panose="05000000000000000000" pitchFamily="2" charset="2"/>
              <a:buChar char="§"/>
            </a:pPr>
            <a:r>
              <a:rPr lang="en-CA" sz="2800" dirty="0" smtClean="0"/>
              <a:t>Detection is done via fluorescent oligonucleotide probes that bind specific target sequences in the HIV-1 RNA genome and a known quantity of quantitation standard (QS) RNA sequence.</a:t>
            </a:r>
          </a:p>
          <a:p>
            <a:pPr>
              <a:buFont typeface="Wingdings" panose="05000000000000000000" pitchFamily="2" charset="2"/>
              <a:buChar char="§"/>
            </a:pPr>
            <a:r>
              <a:rPr lang="en-CA" sz="2800" dirty="0" smtClean="0"/>
              <a:t>The HIV-1 RNA signal is compared with the QS signal which allows for quantitation.</a:t>
            </a:r>
          </a:p>
          <a:p>
            <a:pPr marL="514350" indent="-514350">
              <a:buFont typeface="+mj-lt"/>
              <a:buAutoNum type="arabicPeriod"/>
            </a:pPr>
            <a:endParaRPr lang="en-CA" sz="2800" dirty="0" smtClean="0"/>
          </a:p>
        </p:txBody>
      </p:sp>
      <p:sp>
        <p:nvSpPr>
          <p:cNvPr id="2" name="Slide Number Placeholder 1"/>
          <p:cNvSpPr>
            <a:spLocks noGrp="1"/>
          </p:cNvSpPr>
          <p:nvPr>
            <p:ph type="sldNum" sz="quarter" idx="12"/>
          </p:nvPr>
        </p:nvSpPr>
        <p:spPr/>
        <p:txBody>
          <a:bodyPr/>
          <a:lstStyle/>
          <a:p>
            <a:fld id="{E62F3C86-4CB3-49D2-BBC0-D744569A54AA}" type="slidenum">
              <a:rPr lang="en-GB" smtClean="0"/>
              <a:pPr/>
              <a:t>14</a:t>
            </a:fld>
            <a:endParaRPr lang="en-GB"/>
          </a:p>
        </p:txBody>
      </p:sp>
    </p:spTree>
    <p:extLst>
      <p:ext uri="{BB962C8B-B14F-4D97-AF65-F5344CB8AC3E}">
        <p14:creationId xmlns:p14="http://schemas.microsoft.com/office/powerpoint/2010/main" val="2739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2" name="Picture 2" descr="C:\Users\Khady\Desktop\COBASTaqMan48Analyz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456" y="4710588"/>
            <a:ext cx="1579088" cy="169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Picture 2" descr="C:\Users\Khady\Desktop\COBAS_AmpliPrep_Instru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323" y="4458571"/>
            <a:ext cx="2728793" cy="2047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857" y="2391605"/>
            <a:ext cx="5400555" cy="2216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6" name="TextBox 2"/>
          <p:cNvSpPr txBox="1">
            <a:spLocks noChangeArrowheads="1"/>
          </p:cNvSpPr>
          <p:nvPr/>
        </p:nvSpPr>
        <p:spPr bwMode="auto">
          <a:xfrm>
            <a:off x="5789646" y="2891487"/>
            <a:ext cx="30355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t>COBAS</a:t>
            </a:r>
            <a:r>
              <a:rPr lang="en-US" sz="1600" b="1" baseline="30000" dirty="0"/>
              <a:t>®</a:t>
            </a:r>
            <a:r>
              <a:rPr lang="en-US" sz="1600" b="1" dirty="0"/>
              <a:t> </a:t>
            </a:r>
            <a:r>
              <a:rPr lang="en-US" sz="1600" b="1" dirty="0" err="1"/>
              <a:t>Ampliprep</a:t>
            </a:r>
            <a:r>
              <a:rPr lang="en-US" sz="1600" b="1" dirty="0"/>
              <a:t>/</a:t>
            </a:r>
          </a:p>
          <a:p>
            <a:pPr algn="ctr" eaLnBrk="1" hangingPunct="1"/>
            <a:r>
              <a:rPr lang="en-CA" sz="1600" b="1" dirty="0"/>
              <a:t> COBAS®</a:t>
            </a:r>
          </a:p>
          <a:p>
            <a:pPr algn="ctr" eaLnBrk="1" hangingPunct="1"/>
            <a:r>
              <a:rPr lang="en-CA" sz="1600" b="1" dirty="0"/>
              <a:t> </a:t>
            </a:r>
            <a:r>
              <a:rPr lang="en-CA" sz="1600" b="1" dirty="0" err="1"/>
              <a:t>TaqMan</a:t>
            </a:r>
            <a:r>
              <a:rPr lang="en-CA" sz="1600" b="1" dirty="0"/>
              <a:t> ® 96 Sample Format</a:t>
            </a:r>
          </a:p>
        </p:txBody>
      </p:sp>
      <p:sp>
        <p:nvSpPr>
          <p:cNvPr id="12291" name="Rectangle 9"/>
          <p:cNvSpPr>
            <a:spLocks noChangeArrowheads="1"/>
          </p:cNvSpPr>
          <p:nvPr/>
        </p:nvSpPr>
        <p:spPr bwMode="auto">
          <a:xfrm>
            <a:off x="611981" y="78269"/>
            <a:ext cx="79200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000" b="1" dirty="0"/>
              <a:t>Roche Systems </a:t>
            </a:r>
          </a:p>
          <a:p>
            <a:pPr algn="ctr"/>
            <a:r>
              <a:rPr lang="en-US" sz="4000" b="1" dirty="0" smtClean="0">
                <a:solidFill>
                  <a:srgbClr val="0070C0"/>
                </a:solidFill>
              </a:rPr>
              <a:t>COBAS</a:t>
            </a:r>
            <a:r>
              <a:rPr lang="en-US" sz="4000" b="1" baseline="30000" dirty="0">
                <a:solidFill>
                  <a:srgbClr val="0070C0"/>
                </a:solidFill>
              </a:rPr>
              <a:t>®</a:t>
            </a:r>
            <a:r>
              <a:rPr lang="en-US" sz="4000" b="1" dirty="0">
                <a:solidFill>
                  <a:srgbClr val="0070C0"/>
                </a:solidFill>
              </a:rPr>
              <a:t> </a:t>
            </a:r>
            <a:r>
              <a:rPr lang="en-US" sz="4000" b="1" dirty="0" err="1">
                <a:solidFill>
                  <a:srgbClr val="0070C0"/>
                </a:solidFill>
              </a:rPr>
              <a:t>Ampliprep</a:t>
            </a:r>
            <a:r>
              <a:rPr lang="en-US" sz="4000" b="1" dirty="0">
                <a:solidFill>
                  <a:srgbClr val="0070C0"/>
                </a:solidFill>
              </a:rPr>
              <a:t>/</a:t>
            </a:r>
            <a:r>
              <a:rPr lang="en-CA" sz="4000" b="1" dirty="0">
                <a:solidFill>
                  <a:srgbClr val="0070C0"/>
                </a:solidFill>
              </a:rPr>
              <a:t> COBAS®</a:t>
            </a:r>
          </a:p>
          <a:p>
            <a:pPr algn="ctr"/>
            <a:r>
              <a:rPr lang="en-CA" sz="4000" b="1" dirty="0">
                <a:solidFill>
                  <a:srgbClr val="0070C0"/>
                </a:solidFill>
              </a:rPr>
              <a:t> </a:t>
            </a:r>
            <a:r>
              <a:rPr lang="en-CA" sz="4000" b="1" dirty="0" err="1">
                <a:solidFill>
                  <a:srgbClr val="0070C0"/>
                </a:solidFill>
              </a:rPr>
              <a:t>TaqMan</a:t>
            </a:r>
            <a:r>
              <a:rPr lang="en-CA" sz="4000" b="1" dirty="0">
                <a:solidFill>
                  <a:srgbClr val="0070C0"/>
                </a:solidFill>
              </a:rPr>
              <a:t> ® Analyzers</a:t>
            </a:r>
            <a:endParaRPr lang="en-CA" sz="4000" dirty="0">
              <a:solidFill>
                <a:srgbClr val="0070C0"/>
              </a:solidFill>
            </a:endParaRPr>
          </a:p>
        </p:txBody>
      </p:sp>
      <p:sp>
        <p:nvSpPr>
          <p:cNvPr id="12293" name="TextBox 2"/>
          <p:cNvSpPr txBox="1">
            <a:spLocks noChangeArrowheads="1"/>
          </p:cNvSpPr>
          <p:nvPr/>
        </p:nvSpPr>
        <p:spPr bwMode="auto">
          <a:xfrm>
            <a:off x="5147195" y="5189736"/>
            <a:ext cx="432047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t>COBAS</a:t>
            </a:r>
            <a:r>
              <a:rPr lang="en-US" sz="1600" b="1" baseline="30000" dirty="0"/>
              <a:t>®</a:t>
            </a:r>
            <a:r>
              <a:rPr lang="en-US" sz="1600" b="1" dirty="0"/>
              <a:t> </a:t>
            </a:r>
            <a:r>
              <a:rPr lang="en-US" sz="1600" b="1" dirty="0" err="1"/>
              <a:t>Ampliprep</a:t>
            </a:r>
            <a:r>
              <a:rPr lang="en-US" sz="1600" b="1" dirty="0" smtClean="0"/>
              <a:t>/</a:t>
            </a:r>
            <a:r>
              <a:rPr lang="en-CA" sz="1600" b="1" dirty="0" smtClean="0"/>
              <a:t> </a:t>
            </a:r>
            <a:r>
              <a:rPr lang="en-CA" sz="1600" b="1" dirty="0"/>
              <a:t>COBAS®</a:t>
            </a:r>
          </a:p>
          <a:p>
            <a:pPr algn="ctr" eaLnBrk="1" hangingPunct="1"/>
            <a:r>
              <a:rPr lang="en-CA" sz="1600" b="1" dirty="0"/>
              <a:t> </a:t>
            </a:r>
            <a:r>
              <a:rPr lang="en-CA" sz="1600" b="1" dirty="0" err="1"/>
              <a:t>TaqMan</a:t>
            </a:r>
            <a:r>
              <a:rPr lang="en-CA" sz="1600" b="1" dirty="0"/>
              <a:t> ® 48 Analyzer</a:t>
            </a:r>
          </a:p>
        </p:txBody>
      </p:sp>
      <p:sp>
        <p:nvSpPr>
          <p:cNvPr id="5" name="Slide Number Placeholder 4"/>
          <p:cNvSpPr>
            <a:spLocks noGrp="1"/>
          </p:cNvSpPr>
          <p:nvPr>
            <p:ph type="sldNum" sz="quarter" idx="12"/>
          </p:nvPr>
        </p:nvSpPr>
        <p:spPr/>
        <p:txBody>
          <a:bodyPr/>
          <a:lstStyle/>
          <a:p>
            <a:fld id="{E62F3C86-4CB3-49D2-BBC0-D744569A54AA}" type="slidenum">
              <a:rPr lang="en-GB" smtClean="0"/>
              <a:pPr/>
              <a:t>15</a:t>
            </a:fld>
            <a:endParaRPr lang="en-GB"/>
          </a:p>
        </p:txBody>
      </p:sp>
    </p:spTree>
    <p:extLst>
      <p:ext uri="{BB962C8B-B14F-4D97-AF65-F5344CB8AC3E}">
        <p14:creationId xmlns:p14="http://schemas.microsoft.com/office/powerpoint/2010/main" val="316537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938"/>
            <a:ext cx="8229600" cy="1143000"/>
          </a:xfrm>
        </p:spPr>
        <p:txBody>
          <a:bodyPr/>
          <a:lstStyle/>
          <a:p>
            <a:pPr eaLnBrk="1" hangingPunct="1"/>
            <a:r>
              <a:rPr lang="en-US" sz="2800" b="1" dirty="0" smtClean="0"/>
              <a:t>PCR: Roche Viral Load Assays </a:t>
            </a:r>
            <a:br>
              <a:rPr lang="en-US" sz="2800" b="1" dirty="0" smtClean="0"/>
            </a:br>
            <a:r>
              <a:rPr lang="en-US" sz="2800" b="1" dirty="0" smtClean="0">
                <a:solidFill>
                  <a:srgbClr val="0070C0"/>
                </a:solidFill>
              </a:rPr>
              <a:t>COBAS</a:t>
            </a:r>
            <a:r>
              <a:rPr lang="en-US" sz="2800" b="1" baseline="30000" dirty="0" smtClean="0">
                <a:solidFill>
                  <a:srgbClr val="0070C0"/>
                </a:solidFill>
              </a:rPr>
              <a:t>®</a:t>
            </a:r>
            <a:r>
              <a:rPr lang="en-US" sz="2800" b="1" dirty="0" smtClean="0">
                <a:solidFill>
                  <a:srgbClr val="0070C0"/>
                </a:solidFill>
              </a:rPr>
              <a:t> </a:t>
            </a:r>
            <a:r>
              <a:rPr lang="en-US" sz="2800" b="1" dirty="0" err="1" smtClean="0">
                <a:solidFill>
                  <a:srgbClr val="0070C0"/>
                </a:solidFill>
              </a:rPr>
              <a:t>AmpliPrep</a:t>
            </a:r>
            <a:r>
              <a:rPr lang="en-US" sz="2800" b="1" dirty="0" smtClean="0">
                <a:solidFill>
                  <a:srgbClr val="0070C0"/>
                </a:solidFill>
              </a:rPr>
              <a:t>/ COBAS</a:t>
            </a:r>
            <a:r>
              <a:rPr lang="en-US" sz="2800" b="1" baseline="30000" dirty="0" smtClean="0">
                <a:solidFill>
                  <a:srgbClr val="0070C0"/>
                </a:solidFill>
              </a:rPr>
              <a:t>®</a:t>
            </a:r>
            <a:r>
              <a:rPr lang="en-US" sz="2800" b="1" dirty="0" smtClean="0">
                <a:solidFill>
                  <a:srgbClr val="0070C0"/>
                </a:solidFill>
              </a:rPr>
              <a:t> </a:t>
            </a:r>
            <a:r>
              <a:rPr lang="en-US" sz="2800" b="1" dirty="0" err="1" smtClean="0">
                <a:solidFill>
                  <a:srgbClr val="0070C0"/>
                </a:solidFill>
              </a:rPr>
              <a:t>TaqMan</a:t>
            </a:r>
            <a:r>
              <a:rPr lang="en-US" sz="2800" b="1" baseline="30000" dirty="0" smtClean="0">
                <a:solidFill>
                  <a:srgbClr val="0070C0"/>
                </a:solidFill>
              </a:rPr>
              <a:t>®</a:t>
            </a:r>
            <a:r>
              <a:rPr lang="en-US" sz="2800" b="1" dirty="0" smtClean="0">
                <a:solidFill>
                  <a:srgbClr val="0070C0"/>
                </a:solidFill>
              </a:rPr>
              <a:t> HIV-1</a:t>
            </a:r>
          </a:p>
        </p:txBody>
      </p:sp>
      <p:graphicFrame>
        <p:nvGraphicFramePr>
          <p:cNvPr id="311387" name="Group 91"/>
          <p:cNvGraphicFramePr>
            <a:graphicFrameLocks noGrp="1"/>
          </p:cNvGraphicFramePr>
          <p:nvPr>
            <p:extLst>
              <p:ext uri="{D42A27DB-BD31-4B8C-83A1-F6EECF244321}">
                <p14:modId xmlns:p14="http://schemas.microsoft.com/office/powerpoint/2010/main" val="744138488"/>
              </p:ext>
            </p:extLst>
          </p:nvPr>
        </p:nvGraphicFramePr>
        <p:xfrm>
          <a:off x="457200" y="1143000"/>
          <a:ext cx="8258175" cy="4791075"/>
        </p:xfrm>
        <a:graphic>
          <a:graphicData uri="http://schemas.openxmlformats.org/drawingml/2006/table">
            <a:tbl>
              <a:tblPr/>
              <a:tblGrid>
                <a:gridCol w="2828925"/>
                <a:gridCol w="3190875"/>
                <a:gridCol w="2238375"/>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Type of assay</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real-time PCR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Dynamic Range (copies/mL)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20 – 10,000,000</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Type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Plasma (EDTA tube) and DBS (RUO)</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volume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1000 to 1050 </a:t>
                      </a:r>
                      <a:r>
                        <a:rPr kumimoji="0" lang="en-GB"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sym typeface="Symbol" pitchFamily="18" charset="2"/>
                        </a:rPr>
                        <a:t>μL</a:t>
                      </a:r>
                      <a:r>
                        <a:rPr kumimoji="0" lang="en-GB"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 (plasma) and one 70 </a:t>
                      </a:r>
                      <a:r>
                        <a:rPr kumimoji="0" lang="en-GB" sz="1400" b="0" i="0" u="none" strike="noStrike" cap="none" normalizeH="0" baseline="0" dirty="0" smtClean="0">
                          <a:ln>
                            <a:noFill/>
                          </a:ln>
                          <a:solidFill>
                            <a:schemeClr val="tx1"/>
                          </a:solidFill>
                          <a:effectLst/>
                          <a:latin typeface="Symbol" panose="05050102010706020507" pitchFamily="18" charset="2"/>
                          <a:ea typeface="ＭＳ Ｐゴシック"/>
                          <a:cs typeface="Times New Roman" pitchFamily="18" charset="0"/>
                          <a:sym typeface="Symbol" pitchFamily="18" charset="2"/>
                        </a:rPr>
                        <a:t>m</a:t>
                      </a:r>
                      <a:r>
                        <a:rPr kumimoji="0" lang="en-GB"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L spot (DBS)</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7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Area of HIV genome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pitchFamily="34" charset="0"/>
                          <a:ea typeface="ＭＳ Ｐゴシック"/>
                          <a:cs typeface="ＭＳ Ｐゴシック"/>
                        </a:rPr>
                        <a:t>GAG, LTR</a:t>
                      </a: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HIV-1 subtypes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HIV-1 Group M subtypes A-H, Group O, including CRF</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Time for result (per run)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rgbClr val="C00000"/>
                          </a:solidFill>
                          <a:effectLst/>
                          <a:latin typeface="Arial" pitchFamily="34" charset="0"/>
                          <a:ea typeface="ＭＳ Ｐゴシック"/>
                          <a:cs typeface="ＭＳ Ｐゴシック"/>
                        </a:rPr>
                        <a:t>Estimated 2,5 hours + 3 hours = 5,5 hours</a:t>
                      </a:r>
                      <a:endParaRPr kumimoji="0" lang="en-US" sz="1400" b="0" i="0" u="none" strike="noStrike" cap="none" normalizeH="0" baseline="0" dirty="0" smtClean="0">
                        <a:ln>
                          <a:noFill/>
                        </a:ln>
                        <a:solidFill>
                          <a:srgbClr val="C000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Number of samples/ run (max.)</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C00000"/>
                          </a:solidFill>
                          <a:effectLst/>
                          <a:latin typeface="Arial" pitchFamily="34" charset="0"/>
                          <a:ea typeface="ＭＳ Ｐゴシック"/>
                          <a:cs typeface="ＭＳ Ｐゴシック"/>
                        </a:rPr>
                        <a:t>TaqMan</a:t>
                      </a: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 48: 48 (42 patient samples + 6 controls)</a:t>
                      </a:r>
                      <a:r>
                        <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rPr>
                        <a:t>(1,2)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C00000"/>
                          </a:solidFill>
                          <a:effectLst/>
                          <a:latin typeface="Arial" pitchFamily="34" charset="0"/>
                          <a:ea typeface="ＭＳ Ｐゴシック"/>
                          <a:cs typeface="ＭＳ Ｐゴシック"/>
                        </a:rPr>
                        <a:t>TaqMan</a:t>
                      </a: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 96: 96 (84 patient samples + 12 controls)</a:t>
                      </a:r>
                      <a:r>
                        <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rPr>
                        <a:t>(1,2)</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58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a:cs typeface="ＭＳ Ｐゴシック"/>
                        </a:rPr>
                        <a:t>Equipment required – RNA Extraction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COBAS® </a:t>
                      </a: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AmpliPrep</a:t>
                      </a: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System</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a:cs typeface="ＭＳ Ｐゴシック"/>
                        </a:rPr>
                        <a:t>Equipment required – Amplification/ Detection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COBAS® </a:t>
                      </a: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TaqMan</a:t>
                      </a: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48® Analyzer </a:t>
                      </a:r>
                      <a:r>
                        <a:rPr kumimoji="0" lang="en-US" sz="1400" b="0" i="0" u="sng" strike="noStrike" cap="none" normalizeH="0" baseline="0" dirty="0" smtClean="0">
                          <a:ln>
                            <a:noFill/>
                          </a:ln>
                          <a:solidFill>
                            <a:schemeClr val="tx1"/>
                          </a:solidFill>
                          <a:effectLst/>
                          <a:latin typeface="Arial" pitchFamily="34" charset="0"/>
                          <a:ea typeface="ＭＳ Ｐゴシック"/>
                          <a:cs typeface="ＭＳ Ｐゴシック"/>
                        </a:rPr>
                        <a:t>OR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COBAS® </a:t>
                      </a:r>
                      <a:r>
                        <a:rPr kumimoji="0" lang="en-US" sz="1400" b="0" i="0" u="none" strike="noStrike" cap="none" normalizeH="0" baseline="0" dirty="0" err="1" smtClean="0">
                          <a:ln>
                            <a:noFill/>
                          </a:ln>
                          <a:solidFill>
                            <a:schemeClr val="tx1"/>
                          </a:solidFill>
                          <a:effectLst/>
                          <a:latin typeface="Arial" pitchFamily="34" charset="0"/>
                          <a:ea typeface="ＭＳ Ｐゴシック"/>
                          <a:cs typeface="ＭＳ Ｐゴシック"/>
                        </a:rPr>
                        <a:t>TaqMan</a:t>
                      </a: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96® Analyzer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1552" name="Text Box 89"/>
          <p:cNvSpPr txBox="1">
            <a:spLocks noChangeArrowheads="1"/>
          </p:cNvSpPr>
          <p:nvPr/>
        </p:nvSpPr>
        <p:spPr bwMode="auto">
          <a:xfrm>
            <a:off x="442913" y="5940981"/>
            <a:ext cx="8229600" cy="369332"/>
          </a:xfrm>
          <a:prstGeom prst="rect">
            <a:avLst/>
          </a:prstGeom>
          <a:noFill/>
          <a:ln w="9525">
            <a:noFill/>
            <a:miter lim="800000"/>
            <a:headEnd/>
            <a:tailEnd/>
          </a:ln>
        </p:spPr>
        <p:txBody>
          <a:bodyPr lIns="0" tIns="0" rIns="0" bIns="0" anchor="b">
            <a:spAutoFit/>
          </a:bodyPr>
          <a:lstStyle/>
          <a:p>
            <a:pPr marL="342900" indent="-342900" defTabSz="914400" eaLnBrk="0" hangingPunct="0">
              <a:buFontTx/>
              <a:buAutoNum type="arabicParenBoth"/>
              <a:tabLst>
                <a:tab pos="182563" algn="l"/>
              </a:tabLst>
            </a:pPr>
            <a:r>
              <a:rPr lang="en-US" sz="1200" dirty="0">
                <a:solidFill>
                  <a:srgbClr val="000000"/>
                </a:solidFill>
                <a:ea typeface="ＭＳ Ｐゴシック" pitchFamily="34" charset="-128"/>
                <a:cs typeface="Arial" pitchFamily="34" charset="0"/>
              </a:rPr>
              <a:t>Three controls per </a:t>
            </a:r>
            <a:r>
              <a:rPr lang="en-US" sz="1200" dirty="0" smtClean="0">
                <a:solidFill>
                  <a:srgbClr val="000000"/>
                </a:solidFill>
                <a:ea typeface="ＭＳ Ｐゴシック" pitchFamily="34" charset="-128"/>
                <a:cs typeface="Arial" pitchFamily="34" charset="0"/>
              </a:rPr>
              <a:t>run of </a:t>
            </a:r>
            <a:r>
              <a:rPr lang="en-US" sz="1200" dirty="0">
                <a:solidFill>
                  <a:srgbClr val="000000"/>
                </a:solidFill>
                <a:ea typeface="ＭＳ Ｐゴシック" pitchFamily="34" charset="-128"/>
                <a:cs typeface="Arial" pitchFamily="34" charset="0"/>
              </a:rPr>
              <a:t>up to 24 each (21 patient sample + 3 controls</a:t>
            </a:r>
            <a:r>
              <a:rPr lang="en-US" sz="1200" dirty="0" smtClean="0">
                <a:solidFill>
                  <a:srgbClr val="000000"/>
                </a:solidFill>
                <a:ea typeface="ＭＳ Ｐゴシック" pitchFamily="34" charset="-128"/>
                <a:cs typeface="Arial" pitchFamily="34" charset="0"/>
              </a:rPr>
              <a:t>)</a:t>
            </a:r>
          </a:p>
          <a:p>
            <a:pPr marL="342900" indent="-342900" defTabSz="914400" eaLnBrk="0" hangingPunct="0">
              <a:buFontTx/>
              <a:buAutoNum type="arabicParenBoth"/>
              <a:tabLst>
                <a:tab pos="182563" algn="l"/>
              </a:tabLst>
            </a:pPr>
            <a:r>
              <a:rPr lang="en-US" sz="1200" dirty="0" smtClean="0">
                <a:solidFill>
                  <a:srgbClr val="000000"/>
                </a:solidFill>
                <a:ea typeface="ＭＳ Ｐゴシック" pitchFamily="34" charset="-128"/>
                <a:cs typeface="Arial" pitchFamily="34" charset="0"/>
              </a:rPr>
              <a:t>2 or 4 independent (respectively) 24-well thermocyclers</a:t>
            </a:r>
            <a:endParaRPr lang="en-US" sz="1200" dirty="0">
              <a:solidFill>
                <a:srgbClr val="000000"/>
              </a:solidFill>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fld id="{E62F3C86-4CB3-49D2-BBC0-D744569A54AA}" type="slidenum">
              <a:rPr lang="en-GB" smtClean="0"/>
              <a:pPr/>
              <a:t>16</a:t>
            </a:fld>
            <a:endParaRPr lang="en-GB"/>
          </a:p>
        </p:txBody>
      </p:sp>
    </p:spTree>
    <p:extLst>
      <p:ext uri="{BB962C8B-B14F-4D97-AF65-F5344CB8AC3E}">
        <p14:creationId xmlns:p14="http://schemas.microsoft.com/office/powerpoint/2010/main" val="346776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C:\Users\Khady\Desktop\m2000spRtHome2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 y="1136650"/>
            <a:ext cx="7199313" cy="495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3707904" y="5949280"/>
            <a:ext cx="1043876" cy="369332"/>
          </a:xfrm>
          <a:prstGeom prst="rect">
            <a:avLst/>
          </a:prstGeom>
        </p:spPr>
        <p:txBody>
          <a:bodyPr wrap="none">
            <a:spAutoFit/>
          </a:bodyPr>
          <a:lstStyle/>
          <a:p>
            <a:r>
              <a:rPr lang="en-ZA" i="1" dirty="0" smtClean="0"/>
              <a:t>m</a:t>
            </a:r>
            <a:r>
              <a:rPr lang="en-ZA" dirty="0" smtClean="0"/>
              <a:t>2000</a:t>
            </a:r>
            <a:r>
              <a:rPr lang="en-ZA" i="1" dirty="0" smtClean="0"/>
              <a:t>sp</a:t>
            </a:r>
            <a:endParaRPr lang="en-US" dirty="0"/>
          </a:p>
        </p:txBody>
      </p:sp>
      <p:sp>
        <p:nvSpPr>
          <p:cNvPr id="4" name="Rectangle 3"/>
          <p:cNvSpPr/>
          <p:nvPr/>
        </p:nvSpPr>
        <p:spPr>
          <a:xfrm>
            <a:off x="5724128" y="1628800"/>
            <a:ext cx="990977" cy="369332"/>
          </a:xfrm>
          <a:prstGeom prst="rect">
            <a:avLst/>
          </a:prstGeom>
        </p:spPr>
        <p:txBody>
          <a:bodyPr wrap="none">
            <a:spAutoFit/>
          </a:bodyPr>
          <a:lstStyle/>
          <a:p>
            <a:r>
              <a:rPr lang="en-ZA" i="1" dirty="0" smtClean="0"/>
              <a:t>m</a:t>
            </a:r>
            <a:r>
              <a:rPr lang="en-ZA" dirty="0" smtClean="0"/>
              <a:t>2000</a:t>
            </a:r>
            <a:r>
              <a:rPr lang="en-ZA" i="1" dirty="0" smtClean="0"/>
              <a:t>rt</a:t>
            </a:r>
            <a:endParaRPr lang="en-US" dirty="0"/>
          </a:p>
        </p:txBody>
      </p:sp>
      <p:cxnSp>
        <p:nvCxnSpPr>
          <p:cNvPr id="6" name="Straight Arrow Connector 5"/>
          <p:cNvCxnSpPr/>
          <p:nvPr/>
        </p:nvCxnSpPr>
        <p:spPr>
          <a:xfrm>
            <a:off x="4139952" y="5373216"/>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156176" y="1988840"/>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62F3C86-4CB3-49D2-BBC0-D744569A54AA}" type="slidenum">
              <a:rPr lang="en-GB" smtClean="0"/>
              <a:pPr/>
              <a:t>17</a:t>
            </a:fld>
            <a:endParaRPr lang="en-GB"/>
          </a:p>
        </p:txBody>
      </p:sp>
      <p:sp>
        <p:nvSpPr>
          <p:cNvPr id="9" name="Title 2"/>
          <p:cNvSpPr txBox="1">
            <a:spLocks/>
          </p:cNvSpPr>
          <p:nvPr/>
        </p:nvSpPr>
        <p:spPr>
          <a:xfrm>
            <a:off x="481960" y="19776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smtClean="0"/>
              <a:t>Abbott </a:t>
            </a:r>
          </a:p>
          <a:p>
            <a:r>
              <a:rPr lang="en-US" dirty="0" smtClean="0">
                <a:solidFill>
                  <a:srgbClr val="0070C0"/>
                </a:solidFill>
              </a:rPr>
              <a:t>M2000sp and m2000rt System</a:t>
            </a:r>
            <a:endParaRPr lang="en-US" dirty="0">
              <a:solidFill>
                <a:srgbClr val="0070C0"/>
              </a:solidFill>
            </a:endParaRPr>
          </a:p>
        </p:txBody>
      </p:sp>
    </p:spTree>
    <p:extLst>
      <p:ext uri="{BB962C8B-B14F-4D97-AF65-F5344CB8AC3E}">
        <p14:creationId xmlns:p14="http://schemas.microsoft.com/office/powerpoint/2010/main" val="4011507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9688"/>
            <a:ext cx="8229600" cy="1143000"/>
          </a:xfrm>
        </p:spPr>
        <p:txBody>
          <a:bodyPr/>
          <a:lstStyle/>
          <a:p>
            <a:pPr eaLnBrk="1" hangingPunct="1"/>
            <a:r>
              <a:rPr lang="en-US" sz="2800" b="1" dirty="0" smtClean="0"/>
              <a:t>PCR: Abbott Viral Load Assay</a:t>
            </a:r>
            <a:br>
              <a:rPr lang="en-US" sz="2800" b="1" dirty="0" smtClean="0"/>
            </a:br>
            <a:r>
              <a:rPr lang="en-US" sz="2800" b="1" dirty="0" smtClean="0"/>
              <a:t> </a:t>
            </a:r>
            <a:r>
              <a:rPr lang="en-US" sz="2800" b="1" dirty="0" err="1" smtClean="0">
                <a:solidFill>
                  <a:srgbClr val="0070C0"/>
                </a:solidFill>
              </a:rPr>
              <a:t>RealTime</a:t>
            </a:r>
            <a:r>
              <a:rPr lang="en-US" sz="2800" b="1" dirty="0" smtClean="0">
                <a:solidFill>
                  <a:srgbClr val="0070C0"/>
                </a:solidFill>
              </a:rPr>
              <a:t> HIV-1</a:t>
            </a:r>
            <a:r>
              <a:rPr lang="en-US" sz="2800" b="1" dirty="0" smtClean="0"/>
              <a:t> </a:t>
            </a:r>
          </a:p>
        </p:txBody>
      </p:sp>
      <p:graphicFrame>
        <p:nvGraphicFramePr>
          <p:cNvPr id="3" name="Group 91"/>
          <p:cNvGraphicFramePr>
            <a:graphicFrameLocks noGrp="1"/>
          </p:cNvGraphicFramePr>
          <p:nvPr>
            <p:extLst>
              <p:ext uri="{D42A27DB-BD31-4B8C-83A1-F6EECF244321}">
                <p14:modId xmlns:p14="http://schemas.microsoft.com/office/powerpoint/2010/main" val="165224391"/>
              </p:ext>
            </p:extLst>
          </p:nvPr>
        </p:nvGraphicFramePr>
        <p:xfrm>
          <a:off x="457200" y="1182688"/>
          <a:ext cx="8415338" cy="4921694"/>
        </p:xfrm>
        <a:graphic>
          <a:graphicData uri="http://schemas.openxmlformats.org/drawingml/2006/table">
            <a:tbl>
              <a:tblPr/>
              <a:tblGrid>
                <a:gridCol w="2800350"/>
                <a:gridCol w="2538586"/>
                <a:gridCol w="3076402"/>
              </a:tblGrid>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Type of assay</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real-time PCR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Dynamic Range (copies/mL)</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40 – 10,000,000</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Type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Plasma (EDTA tube) and DBS (RUO)</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Specimen volume</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200 to 1000 </a:t>
                      </a:r>
                      <a:r>
                        <a:rPr kumimoji="0" lang="en-US"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sym typeface="Symbol" pitchFamily="18" charset="2"/>
                        </a:rPr>
                        <a:t>μL</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 (plasma) and one 70 </a:t>
                      </a:r>
                      <a:r>
                        <a:rPr kumimoji="0" lang="en-US" sz="1400" b="0" i="0" u="none" strike="noStrike" cap="none" normalizeH="0" baseline="0" dirty="0" smtClean="0">
                          <a:ln>
                            <a:noFill/>
                          </a:ln>
                          <a:solidFill>
                            <a:schemeClr val="tx1"/>
                          </a:solidFill>
                          <a:effectLst/>
                          <a:latin typeface="Symbol" panose="05050102010706020507" pitchFamily="18" charset="2"/>
                          <a:ea typeface="ＭＳ Ｐゴシック"/>
                          <a:cs typeface="Times New Roman" pitchFamily="18" charset="0"/>
                          <a:sym typeface="Symbol" pitchFamily="18" charset="2"/>
                        </a:rPr>
                        <a:t>m</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sym typeface="Symbol" pitchFamily="18" charset="2"/>
                        </a:rPr>
                        <a:t>L spot (DBS)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Area of HIV genome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pitchFamily="34" charset="0"/>
                          <a:ea typeface="ＭＳ Ｐゴシック"/>
                          <a:cs typeface="ＭＳ Ｐゴシック"/>
                        </a:rPr>
                        <a:t>POL Integrase</a:t>
                      </a:r>
                      <a:endPar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42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a:cs typeface="Times New Roman" pitchFamily="18" charset="0"/>
                        </a:rPr>
                        <a:t>HIV-1 subtypes measured</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HIV-1 Group M subtypes A-H, Group O, Group N, including CRF</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Time for result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sz="1400" b="0" i="0" u="none" strike="noStrike" cap="none" normalizeH="0" baseline="0" dirty="0" smtClean="0">
                          <a:ln>
                            <a:noFill/>
                          </a:ln>
                          <a:solidFill>
                            <a:srgbClr val="C00000"/>
                          </a:solidFill>
                          <a:effectLst/>
                          <a:latin typeface="Arial" pitchFamily="34" charset="0"/>
                          <a:ea typeface="ＭＳ Ｐゴシック"/>
                          <a:cs typeface="ＭＳ Ｐゴシック"/>
                        </a:rPr>
                        <a:t>Estimated 5 hours (extraction) + 2.5 hours (amplification) = 7.5 hours</a:t>
                      </a:r>
                      <a:endParaRPr kumimoji="0" lang="en-US" sz="1400" b="0" i="0" u="none" strike="noStrike" cap="none" normalizeH="0" baseline="0" dirty="0" smtClean="0">
                        <a:ln>
                          <a:noFill/>
                        </a:ln>
                        <a:solidFill>
                          <a:srgbClr val="C00000"/>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a:cs typeface="Times New Roman" pitchFamily="18" charset="0"/>
                        </a:rPr>
                        <a:t>Number of samples/run (max.)</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m24sp: 24 (21 patient samples + 3 controls)</a:t>
                      </a:r>
                      <a:r>
                        <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rPr>
                        <a:t> (1)</a:t>
                      </a: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C00000"/>
                          </a:solidFill>
                          <a:effectLst/>
                          <a:latin typeface="Arial" pitchFamily="34" charset="0"/>
                          <a:ea typeface="ＭＳ Ｐゴシック"/>
                          <a:cs typeface="ＭＳ Ｐゴシック"/>
                        </a:rPr>
                        <a:t>m2000sp: 96 (93 patient samples + 3 controls)</a:t>
                      </a:r>
                      <a:r>
                        <a:rPr kumimoji="0" lang="en-GB" sz="1400" b="0" i="0" u="none" strike="noStrike" cap="none" normalizeH="0" baseline="30000" dirty="0" smtClean="0">
                          <a:ln>
                            <a:noFill/>
                          </a:ln>
                          <a:solidFill>
                            <a:srgbClr val="C00000"/>
                          </a:solidFill>
                          <a:effectLst/>
                          <a:latin typeface="Arial" pitchFamily="34" charset="0"/>
                          <a:ea typeface="ＭＳ Ｐゴシック"/>
                          <a:cs typeface="ＭＳ Ｐゴシック"/>
                        </a:rPr>
                        <a:t>(1)</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596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a:cs typeface="ＭＳ Ｐゴシック"/>
                        </a:rPr>
                        <a:t>Equipment required – RNA Extraction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m2000sp or</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m24sp</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57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ＭＳ Ｐゴシック"/>
                        </a:rPr>
                        <a:t>Equipment required – Amplification/Detection</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50195"/>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ＭＳ Ｐゴシック"/>
                        </a:rPr>
                        <a:t> m2000rt</a:t>
                      </a:r>
                      <a:endParaRPr kumimoji="0" lang="en-US" sz="1400" b="0" i="0" u="sng"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2569" name="Text Box 89"/>
          <p:cNvSpPr txBox="1">
            <a:spLocks noChangeArrowheads="1"/>
          </p:cNvSpPr>
          <p:nvPr/>
        </p:nvSpPr>
        <p:spPr bwMode="auto">
          <a:xfrm>
            <a:off x="475750" y="6086475"/>
            <a:ext cx="8229600" cy="184150"/>
          </a:xfrm>
          <a:prstGeom prst="rect">
            <a:avLst/>
          </a:prstGeom>
          <a:noFill/>
          <a:ln w="9525">
            <a:noFill/>
            <a:miter lim="800000"/>
            <a:headEnd/>
            <a:tailEnd/>
          </a:ln>
        </p:spPr>
        <p:txBody>
          <a:bodyPr lIns="0" tIns="0" rIns="0" bIns="0" anchor="b">
            <a:spAutoFit/>
          </a:bodyPr>
          <a:lstStyle/>
          <a:p>
            <a:pPr marL="342900" indent="-342900" defTabSz="914400" eaLnBrk="0" hangingPunct="0">
              <a:tabLst>
                <a:tab pos="182563" algn="l"/>
              </a:tabLst>
            </a:pPr>
            <a:r>
              <a:rPr lang="en-US" sz="1200" dirty="0">
                <a:solidFill>
                  <a:srgbClr val="000000"/>
                </a:solidFill>
                <a:ea typeface="ＭＳ Ｐゴシック" pitchFamily="34" charset="-128"/>
                <a:cs typeface="Arial" pitchFamily="34" charset="0"/>
              </a:rPr>
              <a:t>1) Three controls per batch or 96 deep well plate (21 or 93 patient sample + 3 controls)</a:t>
            </a:r>
          </a:p>
        </p:txBody>
      </p:sp>
      <p:sp>
        <p:nvSpPr>
          <p:cNvPr id="2" name="Slide Number Placeholder 1"/>
          <p:cNvSpPr>
            <a:spLocks noGrp="1"/>
          </p:cNvSpPr>
          <p:nvPr>
            <p:ph type="sldNum" sz="quarter" idx="12"/>
          </p:nvPr>
        </p:nvSpPr>
        <p:spPr/>
        <p:txBody>
          <a:bodyPr/>
          <a:lstStyle/>
          <a:p>
            <a:fld id="{E62F3C86-4CB3-49D2-BBC0-D744569A54AA}" type="slidenum">
              <a:rPr lang="en-GB" smtClean="0"/>
              <a:pPr/>
              <a:t>18</a:t>
            </a:fld>
            <a:endParaRPr lang="en-GB"/>
          </a:p>
        </p:txBody>
      </p:sp>
    </p:spTree>
    <p:extLst>
      <p:ext uri="{BB962C8B-B14F-4D97-AF65-F5344CB8AC3E}">
        <p14:creationId xmlns:p14="http://schemas.microsoft.com/office/powerpoint/2010/main" val="81332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352" y="-27384"/>
            <a:ext cx="8229600" cy="576064"/>
          </a:xfrm>
        </p:spPr>
        <p:txBody>
          <a:bodyPr>
            <a:normAutofit fontScale="90000"/>
          </a:bodyPr>
          <a:lstStyle/>
          <a:p>
            <a:r>
              <a:rPr lang="en-US" sz="3200" dirty="0" smtClean="0"/>
              <a:t>Summary of Commercially Available Platforms</a:t>
            </a:r>
            <a:endParaRPr lang="en-US" sz="3200" dirty="0"/>
          </a:p>
        </p:txBody>
      </p:sp>
      <p:sp>
        <p:nvSpPr>
          <p:cNvPr id="2" name="Slide Number Placeholder 1"/>
          <p:cNvSpPr>
            <a:spLocks noGrp="1"/>
          </p:cNvSpPr>
          <p:nvPr>
            <p:ph type="sldNum" sz="quarter" idx="12"/>
          </p:nvPr>
        </p:nvSpPr>
        <p:spPr/>
        <p:txBody>
          <a:bodyPr/>
          <a:lstStyle/>
          <a:p>
            <a:fld id="{E62F3C86-4CB3-49D2-BBC0-D744569A54AA}" type="slidenum">
              <a:rPr lang="en-GB" smtClean="0"/>
              <a:pPr/>
              <a:t>19</a:t>
            </a:fld>
            <a:endParaRPr lang="en-GB"/>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5053" t="14638" r="14927" b="4396"/>
          <a:stretch/>
        </p:blipFill>
        <p:spPr>
          <a:xfrm rot="5400000">
            <a:off x="3032518" y="-781187"/>
            <a:ext cx="3583888" cy="6380958"/>
          </a:xfrm>
          <a:prstGeom prst="rect">
            <a:avLst/>
          </a:prstGeom>
          <a:ln>
            <a:solidFill>
              <a:schemeClr val="tx1"/>
            </a:solidFill>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23807" t="14638" r="19178" b="4396"/>
          <a:stretch/>
        </p:blipFill>
        <p:spPr bwMode="auto">
          <a:xfrm rot="5400000">
            <a:off x="3604466" y="2034904"/>
            <a:ext cx="2439990" cy="6395377"/>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nvGrpSpPr>
          <p:cNvPr id="9" name="Group 8"/>
          <p:cNvGrpSpPr/>
          <p:nvPr/>
        </p:nvGrpSpPr>
        <p:grpSpPr>
          <a:xfrm>
            <a:off x="154072" y="5681061"/>
            <a:ext cx="741630" cy="1061052"/>
            <a:chOff x="172036" y="5517233"/>
            <a:chExt cx="741630" cy="1061052"/>
          </a:xfrm>
        </p:grpSpPr>
        <p:grpSp>
          <p:nvGrpSpPr>
            <p:cNvPr id="10" name="Group 9"/>
            <p:cNvGrpSpPr/>
            <p:nvPr/>
          </p:nvGrpSpPr>
          <p:grpSpPr>
            <a:xfrm>
              <a:off x="179512" y="5517233"/>
              <a:ext cx="734154" cy="833363"/>
              <a:chOff x="125916" y="74156"/>
              <a:chExt cx="917692" cy="1041704"/>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3" name="TextBox 12"/>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1" name="TextBox 10"/>
            <p:cNvSpPr txBox="1"/>
            <p:nvPr/>
          </p:nvSpPr>
          <p:spPr>
            <a:xfrm>
              <a:off x="172036" y="6208953"/>
              <a:ext cx="583540" cy="369332"/>
            </a:xfrm>
            <a:prstGeom prst="rect">
              <a:avLst/>
            </a:prstGeom>
            <a:noFill/>
          </p:spPr>
          <p:txBody>
            <a:bodyPr wrap="square" rtlCol="0">
              <a:spAutoFit/>
            </a:bodyPr>
            <a:lstStyle/>
            <a:p>
              <a:pPr algn="ctr"/>
              <a:r>
                <a:rPr lang="en-US" dirty="0" smtClean="0"/>
                <a:t>4-1</a:t>
              </a:r>
              <a:endParaRPr lang="en-US" dirty="0"/>
            </a:p>
          </p:txBody>
        </p:sp>
      </p:grpSp>
      <p:sp>
        <p:nvSpPr>
          <p:cNvPr id="5" name="TextBox 4"/>
          <p:cNvSpPr txBox="1"/>
          <p:nvPr/>
        </p:nvSpPr>
        <p:spPr>
          <a:xfrm>
            <a:off x="1545188" y="6598364"/>
            <a:ext cx="5763116" cy="246221"/>
          </a:xfrm>
          <a:prstGeom prst="rect">
            <a:avLst/>
          </a:prstGeom>
          <a:noFill/>
        </p:spPr>
        <p:txBody>
          <a:bodyPr wrap="none" rtlCol="0">
            <a:spAutoFit/>
          </a:bodyPr>
          <a:lstStyle/>
          <a:p>
            <a:r>
              <a:rPr lang="en-US" sz="1000" b="1" dirty="0"/>
              <a:t>From </a:t>
            </a:r>
            <a:r>
              <a:rPr lang="en-US" sz="1000" b="1" u="sng" dirty="0"/>
              <a:t>WHO Technical and Operational Considerations for Implementing HIV Viral Load Testing, July 2014</a:t>
            </a:r>
            <a:r>
              <a:rPr lang="en-US" sz="1000" b="1" dirty="0" smtClean="0"/>
              <a:t>.</a:t>
            </a:r>
            <a:endParaRPr lang="en-US" sz="1000" dirty="0"/>
          </a:p>
        </p:txBody>
      </p:sp>
    </p:spTree>
    <p:extLst>
      <p:ext uri="{BB962C8B-B14F-4D97-AF65-F5344CB8AC3E}">
        <p14:creationId xmlns:p14="http://schemas.microsoft.com/office/powerpoint/2010/main" val="422618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Module 4: Objectives</a:t>
            </a:r>
          </a:p>
        </p:txBody>
      </p:sp>
      <p:sp>
        <p:nvSpPr>
          <p:cNvPr id="30723" name="Content Placeholder 2"/>
          <p:cNvSpPr>
            <a:spLocks noGrp="1"/>
          </p:cNvSpPr>
          <p:nvPr>
            <p:ph idx="1"/>
          </p:nvPr>
        </p:nvSpPr>
        <p:spPr>
          <a:xfrm>
            <a:off x="457200" y="1340768"/>
            <a:ext cx="8229600" cy="5112568"/>
          </a:xfrm>
        </p:spPr>
        <p:txBody>
          <a:bodyPr>
            <a:normAutofit/>
          </a:bodyPr>
          <a:lstStyle/>
          <a:p>
            <a:pPr>
              <a:lnSpc>
                <a:spcPct val="110000"/>
              </a:lnSpc>
              <a:spcBef>
                <a:spcPts val="600"/>
              </a:spcBef>
            </a:pPr>
            <a:r>
              <a:rPr lang="en-US" sz="2400" dirty="0"/>
              <a:t>Compare and contrast the different viral load technologies commercially </a:t>
            </a:r>
            <a:r>
              <a:rPr lang="en-US" sz="2400" dirty="0" smtClean="0"/>
              <a:t>available</a:t>
            </a:r>
          </a:p>
          <a:p>
            <a:pPr>
              <a:lnSpc>
                <a:spcPct val="110000"/>
              </a:lnSpc>
              <a:spcBef>
                <a:spcPts val="600"/>
              </a:spcBef>
            </a:pPr>
            <a:r>
              <a:rPr lang="en-US" sz="2400" dirty="0" smtClean="0"/>
              <a:t>Operate an efficient viral load testing laboratory that produces timely and accurate viral load results</a:t>
            </a:r>
          </a:p>
          <a:p>
            <a:pPr lvl="1">
              <a:lnSpc>
                <a:spcPct val="110000"/>
              </a:lnSpc>
              <a:spcBef>
                <a:spcPts val="600"/>
              </a:spcBef>
            </a:pPr>
            <a:r>
              <a:rPr lang="en-US" sz="2000" dirty="0" smtClean="0"/>
              <a:t>Proper infrastructure and physical layout </a:t>
            </a:r>
          </a:p>
          <a:p>
            <a:pPr lvl="1">
              <a:lnSpc>
                <a:spcPct val="110000"/>
              </a:lnSpc>
              <a:spcBef>
                <a:spcPts val="600"/>
              </a:spcBef>
            </a:pPr>
            <a:r>
              <a:rPr lang="en-US" sz="2000" dirty="0" smtClean="0"/>
              <a:t>Optimal testing workflow</a:t>
            </a:r>
          </a:p>
          <a:p>
            <a:pPr lvl="1">
              <a:lnSpc>
                <a:spcPct val="110000"/>
              </a:lnSpc>
              <a:spcBef>
                <a:spcPts val="600"/>
              </a:spcBef>
            </a:pPr>
            <a:r>
              <a:rPr lang="en-US" sz="2000" dirty="0" smtClean="0"/>
              <a:t>Monitoring of key quality indicators</a:t>
            </a:r>
          </a:p>
          <a:p>
            <a:pPr lvl="1">
              <a:lnSpc>
                <a:spcPct val="110000"/>
              </a:lnSpc>
              <a:spcBef>
                <a:spcPts val="600"/>
              </a:spcBef>
            </a:pPr>
            <a:r>
              <a:rPr lang="en-US" sz="2000" dirty="0" smtClean="0"/>
              <a:t>Appropriate troubleshooting and corrective action when problems arise</a:t>
            </a:r>
          </a:p>
          <a:p>
            <a:pPr lvl="1">
              <a:lnSpc>
                <a:spcPct val="110000"/>
              </a:lnSpc>
              <a:spcBef>
                <a:spcPts val="600"/>
              </a:spcBef>
            </a:pPr>
            <a:r>
              <a:rPr lang="en-US" sz="2000" dirty="0" smtClean="0"/>
              <a:t>Timely result reporting</a:t>
            </a:r>
          </a:p>
          <a:p>
            <a:pPr lvl="1">
              <a:lnSpc>
                <a:spcPct val="110000"/>
              </a:lnSpc>
              <a:spcBef>
                <a:spcPts val="600"/>
              </a:spcBef>
            </a:pPr>
            <a:r>
              <a:rPr lang="en-US" sz="2000" dirty="0" smtClean="0"/>
              <a:t>Competent laboratory staff</a:t>
            </a:r>
            <a:endParaRPr lang="en-US" sz="2000" dirty="0"/>
          </a:p>
          <a:p>
            <a:pPr lvl="1">
              <a:lnSpc>
                <a:spcPct val="110000"/>
              </a:lnSpc>
              <a:spcBef>
                <a:spcPts val="600"/>
              </a:spcBef>
            </a:pPr>
            <a:r>
              <a:rPr lang="en-US" sz="2000" dirty="0" smtClean="0"/>
              <a:t>Complete laboratory documentation correctly</a:t>
            </a:r>
          </a:p>
        </p:txBody>
      </p:sp>
      <p:sp>
        <p:nvSpPr>
          <p:cNvPr id="3" name="Slide Number Placeholder 2"/>
          <p:cNvSpPr>
            <a:spLocks noGrp="1"/>
          </p:cNvSpPr>
          <p:nvPr>
            <p:ph type="sldNum" sz="quarter" idx="12"/>
          </p:nvPr>
        </p:nvSpPr>
        <p:spPr/>
        <p:txBody>
          <a:bodyPr/>
          <a:lstStyle/>
          <a:p>
            <a:fld id="{E62F3C86-4CB3-49D2-BBC0-D744569A54AA}" type="slidenum">
              <a:rPr lang="en-GB" smtClean="0"/>
              <a:pPr/>
              <a:t>2</a:t>
            </a:fld>
            <a:endParaRPr lang="en-GB" dirty="0"/>
          </a:p>
        </p:txBody>
      </p:sp>
    </p:spTree>
    <p:extLst>
      <p:ext uri="{BB962C8B-B14F-4D97-AF65-F5344CB8AC3E}">
        <p14:creationId xmlns:p14="http://schemas.microsoft.com/office/powerpoint/2010/main" val="1689162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Viral Load Technologies for your Setting</a:t>
            </a:r>
            <a:endParaRPr lang="en-US" dirty="0"/>
          </a:p>
        </p:txBody>
      </p:sp>
      <p:sp>
        <p:nvSpPr>
          <p:cNvPr id="3" name="Content Placeholder 2"/>
          <p:cNvSpPr>
            <a:spLocks noGrp="1"/>
          </p:cNvSpPr>
          <p:nvPr>
            <p:ph idx="1"/>
          </p:nvPr>
        </p:nvSpPr>
        <p:spPr>
          <a:xfrm>
            <a:off x="1043608" y="2996952"/>
            <a:ext cx="7056784" cy="3129211"/>
          </a:xfrm>
          <a:solidFill>
            <a:schemeClr val="bg2">
              <a:lumMod val="90000"/>
            </a:schemeClr>
          </a:solidFill>
          <a:ln>
            <a:noFill/>
          </a:ln>
          <a:effectLst/>
        </p:spPr>
        <p:txBody>
          <a:bodyPr>
            <a:normAutofit/>
          </a:bodyPr>
          <a:lstStyle/>
          <a:p>
            <a:pPr lvl="0">
              <a:buFont typeface="Wingdings" panose="05000000000000000000" pitchFamily="2" charset="2"/>
              <a:buChar char="§"/>
            </a:pPr>
            <a:r>
              <a:rPr lang="en-GB" sz="2000" dirty="0"/>
              <a:t>The selection of viral load technologies should not rely solely on the technical specification and characteristics of a viral load </a:t>
            </a:r>
            <a:r>
              <a:rPr lang="en-GB" sz="2000" dirty="0" smtClean="0"/>
              <a:t>platform</a:t>
            </a:r>
          </a:p>
          <a:p>
            <a:pPr lvl="0">
              <a:buFont typeface="Wingdings" panose="05000000000000000000" pitchFamily="2" charset="2"/>
              <a:buChar char="§"/>
            </a:pPr>
            <a:r>
              <a:rPr lang="en-GB" sz="2000" dirty="0" smtClean="0"/>
              <a:t>Consider specimen </a:t>
            </a:r>
            <a:r>
              <a:rPr lang="en-GB" sz="2000" dirty="0"/>
              <a:t>types and operational </a:t>
            </a:r>
            <a:r>
              <a:rPr lang="en-GB" sz="2000" dirty="0" smtClean="0"/>
              <a:t>considerations:</a:t>
            </a:r>
          </a:p>
          <a:p>
            <a:pPr lvl="2" indent="-342900">
              <a:buFont typeface="Courier New" panose="02070309020205020404" pitchFamily="49" charset="0"/>
              <a:buChar char="o"/>
            </a:pPr>
            <a:r>
              <a:rPr lang="en-GB" sz="2000" dirty="0" smtClean="0"/>
              <a:t>Efficiency of </a:t>
            </a:r>
            <a:r>
              <a:rPr lang="en-GB" sz="2000" dirty="0"/>
              <a:t>specimen transport </a:t>
            </a:r>
            <a:r>
              <a:rPr lang="en-GB" sz="2000" dirty="0" smtClean="0"/>
              <a:t>system</a:t>
            </a:r>
          </a:p>
          <a:p>
            <a:pPr lvl="2" indent="-342900">
              <a:buFont typeface="Courier New" panose="02070309020205020404" pitchFamily="49" charset="0"/>
              <a:buChar char="o"/>
            </a:pPr>
            <a:r>
              <a:rPr lang="en-GB" sz="2000" dirty="0" smtClean="0"/>
              <a:t>Expected testing volumes</a:t>
            </a:r>
          </a:p>
          <a:p>
            <a:pPr lvl="2" indent="-342900">
              <a:buFont typeface="Courier New" panose="02070309020205020404" pitchFamily="49" charset="0"/>
              <a:buChar char="o"/>
            </a:pPr>
            <a:r>
              <a:rPr lang="en-GB" sz="2000" dirty="0" smtClean="0"/>
              <a:t>Human resources </a:t>
            </a:r>
          </a:p>
          <a:p>
            <a:pPr lvl="2" indent="-342900">
              <a:buFont typeface="Courier New" panose="02070309020205020404" pitchFamily="49" charset="0"/>
              <a:buChar char="o"/>
            </a:pPr>
            <a:r>
              <a:rPr lang="en-GB" sz="2000" dirty="0" smtClean="0"/>
              <a:t>Technical support</a:t>
            </a:r>
            <a:r>
              <a:rPr lang="en-GB" sz="2000" dirty="0"/>
              <a:t>. </a:t>
            </a:r>
            <a:endParaRPr lang="en-US" sz="2000" dirty="0"/>
          </a:p>
          <a:p>
            <a:endParaRPr lang="en-US" sz="2000"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20</a:t>
            </a:fld>
            <a:endParaRPr lang="en-GB" dirty="0"/>
          </a:p>
        </p:txBody>
      </p:sp>
      <p:sp>
        <p:nvSpPr>
          <p:cNvPr id="6" name="TextBox 5"/>
          <p:cNvSpPr txBox="1"/>
          <p:nvPr/>
        </p:nvSpPr>
        <p:spPr>
          <a:xfrm>
            <a:off x="1164076" y="1733907"/>
            <a:ext cx="6936316" cy="830997"/>
          </a:xfrm>
          <a:prstGeom prst="rect">
            <a:avLst/>
          </a:prstGeom>
          <a:noFill/>
        </p:spPr>
        <p:txBody>
          <a:bodyPr wrap="square" rtlCol="0">
            <a:spAutoFit/>
          </a:bodyPr>
          <a:lstStyle/>
          <a:p>
            <a:pPr algn="ctr"/>
            <a:r>
              <a:rPr lang="en-US" sz="2400" dirty="0" smtClean="0"/>
              <a:t>What should a country consider, </a:t>
            </a:r>
            <a:r>
              <a:rPr lang="en-US" sz="2400" dirty="0"/>
              <a:t>besides </a:t>
            </a:r>
            <a:r>
              <a:rPr lang="en-US" sz="2400" dirty="0" smtClean="0"/>
              <a:t>costs, when selecting the viral load technologies and platforms?</a:t>
            </a:r>
            <a:endParaRPr lang="en-US" sz="2400" dirty="0"/>
          </a:p>
        </p:txBody>
      </p:sp>
    </p:spTree>
    <p:extLst>
      <p:ext uri="{BB962C8B-B14F-4D97-AF65-F5344CB8AC3E}">
        <p14:creationId xmlns:p14="http://schemas.microsoft.com/office/powerpoint/2010/main" val="25693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55" y="0"/>
            <a:ext cx="8229600" cy="1143000"/>
          </a:xfrm>
        </p:spPr>
        <p:txBody>
          <a:bodyPr/>
          <a:lstStyle/>
          <a:p>
            <a:r>
              <a:rPr lang="en-US" dirty="0" smtClean="0"/>
              <a:t>Knowledge Check</a:t>
            </a:r>
            <a:endParaRPr lang="en-US" dirty="0"/>
          </a:p>
        </p:txBody>
      </p:sp>
      <p:sp>
        <p:nvSpPr>
          <p:cNvPr id="3" name="Content Placeholder 2"/>
          <p:cNvSpPr>
            <a:spLocks noGrp="1"/>
          </p:cNvSpPr>
          <p:nvPr>
            <p:ph idx="1"/>
          </p:nvPr>
        </p:nvSpPr>
        <p:spPr>
          <a:xfrm>
            <a:off x="586543" y="1136441"/>
            <a:ext cx="8064896" cy="4525963"/>
          </a:xfrm>
        </p:spPr>
        <p:txBody>
          <a:bodyPr/>
          <a:lstStyle/>
          <a:p>
            <a:pPr marL="0" indent="0">
              <a:spcAft>
                <a:spcPts val="600"/>
              </a:spcAft>
              <a:buNone/>
            </a:pPr>
            <a:r>
              <a:rPr lang="en-US" dirty="0"/>
              <a:t>What is the molecular technique used for viral load testing by both Roche and Abbott</a:t>
            </a:r>
            <a:r>
              <a:rPr lang="en-US" dirty="0" smtClean="0"/>
              <a:t>? Select the </a:t>
            </a:r>
            <a:r>
              <a:rPr lang="en-US" u="sng" dirty="0" smtClean="0"/>
              <a:t>most appropriate </a:t>
            </a:r>
            <a:r>
              <a:rPr lang="en-US" dirty="0" smtClean="0"/>
              <a:t>answer from below.</a:t>
            </a:r>
          </a:p>
          <a:p>
            <a:pPr marL="914400" lvl="1" indent="-514350">
              <a:buFont typeface="+mj-lt"/>
              <a:buAutoNum type="alphaUcPeriod"/>
            </a:pPr>
            <a:r>
              <a:rPr lang="en-US" dirty="0"/>
              <a:t>NAT technology </a:t>
            </a:r>
            <a:endParaRPr lang="en-US" dirty="0" smtClean="0"/>
          </a:p>
          <a:p>
            <a:pPr marL="914400" lvl="1" indent="-514350">
              <a:buFont typeface="+mj-lt"/>
              <a:buAutoNum type="alphaUcPeriod"/>
            </a:pPr>
            <a:r>
              <a:rPr lang="en-US" dirty="0"/>
              <a:t>NASBA® Amplification </a:t>
            </a:r>
            <a:endParaRPr lang="en-US" dirty="0" smtClean="0"/>
          </a:p>
          <a:p>
            <a:pPr marL="914400" lvl="1" indent="-514350">
              <a:buFont typeface="+mj-lt"/>
              <a:buAutoNum type="alphaUcPeriod"/>
            </a:pPr>
            <a:r>
              <a:rPr lang="en-US" dirty="0"/>
              <a:t>Real-time RT-PCR </a:t>
            </a:r>
            <a:endParaRPr lang="en-US" dirty="0" smtClean="0"/>
          </a:p>
          <a:p>
            <a:pPr marL="914400" lvl="1" indent="-514350">
              <a:buFont typeface="+mj-lt"/>
              <a:buAutoNum type="alphaUcPeriod"/>
            </a:pPr>
            <a:r>
              <a:rPr lang="en-US" dirty="0" err="1"/>
              <a:t>bDNA</a:t>
            </a:r>
            <a:endParaRPr lang="en-US" dirty="0"/>
          </a:p>
        </p:txBody>
      </p:sp>
      <p:sp>
        <p:nvSpPr>
          <p:cNvPr id="7" name="TextBox 6"/>
          <p:cNvSpPr txBox="1"/>
          <p:nvPr/>
        </p:nvSpPr>
        <p:spPr>
          <a:xfrm>
            <a:off x="5562276" y="4077072"/>
            <a:ext cx="389850"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21</a:t>
            </a:fld>
            <a:endParaRPr lang="en-GB" altLang="en-US" dirty="0"/>
          </a:p>
        </p:txBody>
      </p:sp>
      <p:sp>
        <p:nvSpPr>
          <p:cNvPr id="6" name="TextBox 5"/>
          <p:cNvSpPr txBox="1"/>
          <p:nvPr/>
        </p:nvSpPr>
        <p:spPr>
          <a:xfrm>
            <a:off x="5987487" y="2780928"/>
            <a:ext cx="1813317" cy="2246769"/>
          </a:xfrm>
          <a:prstGeom prst="rect">
            <a:avLst/>
          </a:prstGeom>
          <a:solidFill>
            <a:schemeClr val="bg1">
              <a:lumMod val="75000"/>
            </a:schemeClr>
          </a:solidFill>
        </p:spPr>
        <p:txBody>
          <a:bodyPr wrap="none" rtlCol="0">
            <a:spAutoFit/>
          </a:bodyPr>
          <a:lstStyle/>
          <a:p>
            <a:pPr marL="511175" indent="-511175">
              <a:buFont typeface="+mj-lt"/>
              <a:buAutoNum type="alphaLcParenR"/>
            </a:pPr>
            <a:r>
              <a:rPr lang="en-US" sz="2800" dirty="0" smtClean="0"/>
              <a:t>A</a:t>
            </a:r>
          </a:p>
          <a:p>
            <a:pPr marL="511175" indent="-511175">
              <a:buFont typeface="+mj-lt"/>
              <a:buAutoNum type="alphaLcParenR"/>
            </a:pPr>
            <a:r>
              <a:rPr lang="en-US" sz="2800" dirty="0" smtClean="0"/>
              <a:t>B</a:t>
            </a:r>
          </a:p>
          <a:p>
            <a:pPr marL="511175" indent="-511175">
              <a:buFont typeface="+mj-lt"/>
              <a:buAutoNum type="alphaLcParenR"/>
            </a:pPr>
            <a:r>
              <a:rPr lang="en-US" sz="2800" dirty="0"/>
              <a:t>C</a:t>
            </a:r>
            <a:endParaRPr lang="en-US" sz="2800" dirty="0" smtClean="0"/>
          </a:p>
          <a:p>
            <a:pPr marL="511175" indent="-511175">
              <a:buFont typeface="+mj-lt"/>
              <a:buAutoNum type="alphaLcParenR"/>
            </a:pPr>
            <a:r>
              <a:rPr lang="en-US" sz="2800" dirty="0" smtClean="0"/>
              <a:t>A and C</a:t>
            </a:r>
          </a:p>
          <a:p>
            <a:pPr marL="511175" indent="-511175">
              <a:buFont typeface="+mj-lt"/>
              <a:buAutoNum type="alphaLcParenR"/>
            </a:pPr>
            <a:r>
              <a:rPr lang="en-US" sz="2800" dirty="0" smtClean="0"/>
              <a:t>All</a:t>
            </a:r>
            <a:endParaRPr lang="en-US" sz="2800" dirty="0"/>
          </a:p>
        </p:txBody>
      </p:sp>
    </p:spTree>
    <p:extLst>
      <p:ext uri="{BB962C8B-B14F-4D97-AF65-F5344CB8AC3E}">
        <p14:creationId xmlns:p14="http://schemas.microsoft.com/office/powerpoint/2010/main" val="27582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55" y="0"/>
            <a:ext cx="8229600" cy="1143000"/>
          </a:xfrm>
        </p:spPr>
        <p:txBody>
          <a:bodyPr/>
          <a:lstStyle/>
          <a:p>
            <a:r>
              <a:rPr lang="en-US" dirty="0" smtClean="0"/>
              <a:t>Knowledge Check</a:t>
            </a:r>
            <a:endParaRPr lang="en-US" dirty="0"/>
          </a:p>
        </p:txBody>
      </p:sp>
      <p:sp>
        <p:nvSpPr>
          <p:cNvPr id="3" name="Content Placeholder 2"/>
          <p:cNvSpPr>
            <a:spLocks noGrp="1"/>
          </p:cNvSpPr>
          <p:nvPr>
            <p:ph idx="1"/>
          </p:nvPr>
        </p:nvSpPr>
        <p:spPr>
          <a:xfrm>
            <a:off x="1259632" y="1136441"/>
            <a:ext cx="6718718" cy="4525963"/>
          </a:xfrm>
        </p:spPr>
        <p:txBody>
          <a:bodyPr/>
          <a:lstStyle/>
          <a:p>
            <a:pPr marL="0" indent="0">
              <a:spcAft>
                <a:spcPts val="600"/>
              </a:spcAft>
              <a:buNone/>
            </a:pPr>
            <a:r>
              <a:rPr lang="en-US" dirty="0"/>
              <a:t>What is the molecular technique used by </a:t>
            </a:r>
            <a:r>
              <a:rPr lang="en-US" dirty="0" err="1"/>
              <a:t>NucliSens</a:t>
            </a:r>
            <a:r>
              <a:rPr lang="en-US" dirty="0" smtClean="0"/>
              <a:t>? Select the best answer.</a:t>
            </a:r>
          </a:p>
          <a:p>
            <a:pPr marL="914400" lvl="1" indent="-514350">
              <a:buFont typeface="+mj-lt"/>
              <a:buAutoNum type="alphaUcPeriod"/>
            </a:pPr>
            <a:r>
              <a:rPr lang="en-US" dirty="0"/>
              <a:t>NASBA® Amplification </a:t>
            </a:r>
            <a:endParaRPr lang="en-US" dirty="0" smtClean="0"/>
          </a:p>
          <a:p>
            <a:pPr marL="914400" lvl="1" indent="-514350">
              <a:buFont typeface="+mj-lt"/>
              <a:buAutoNum type="alphaUcPeriod"/>
            </a:pPr>
            <a:r>
              <a:rPr lang="en-US" dirty="0" err="1"/>
              <a:t>bDNA</a:t>
            </a:r>
            <a:endParaRPr lang="en-US" dirty="0"/>
          </a:p>
          <a:p>
            <a:pPr marL="914400" lvl="1" indent="-514350">
              <a:buFont typeface="+mj-lt"/>
              <a:buAutoNum type="alphaUcPeriod"/>
            </a:pPr>
            <a:r>
              <a:rPr lang="en-US" dirty="0" smtClean="0"/>
              <a:t>Real-time </a:t>
            </a:r>
            <a:r>
              <a:rPr lang="en-US" dirty="0"/>
              <a:t>RT-PCR </a:t>
            </a:r>
            <a:endParaRPr lang="en-US" dirty="0" smtClean="0"/>
          </a:p>
          <a:p>
            <a:pPr marL="914400" lvl="1" indent="-514350">
              <a:buFont typeface="+mj-lt"/>
              <a:buAutoNum type="alphaUcPeriod"/>
            </a:pPr>
            <a:r>
              <a:rPr lang="en-US" dirty="0" smtClean="0"/>
              <a:t>All of the above</a:t>
            </a:r>
            <a:endParaRPr lang="en-US" dirty="0"/>
          </a:p>
        </p:txBody>
      </p:sp>
      <p:sp>
        <p:nvSpPr>
          <p:cNvPr id="7" name="TextBox 6"/>
          <p:cNvSpPr txBox="1"/>
          <p:nvPr/>
        </p:nvSpPr>
        <p:spPr>
          <a:xfrm>
            <a:off x="1157814" y="2279441"/>
            <a:ext cx="389850"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22</a:t>
            </a:fld>
            <a:endParaRPr lang="en-GB" altLang="en-US" dirty="0"/>
          </a:p>
        </p:txBody>
      </p:sp>
    </p:spTree>
    <p:extLst>
      <p:ext uri="{BB962C8B-B14F-4D97-AF65-F5344CB8AC3E}">
        <p14:creationId xmlns:p14="http://schemas.microsoft.com/office/powerpoint/2010/main" val="296678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noAutofit/>
          </a:bodyPr>
          <a:lstStyle/>
          <a:p>
            <a:r>
              <a:rPr lang="en-US" dirty="0" smtClean="0"/>
              <a:t>viral load testing infrastructure  and workflow</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23</a:t>
            </a:fld>
            <a:endParaRPr lang="en-GB" dirty="0"/>
          </a:p>
        </p:txBody>
      </p:sp>
    </p:spTree>
    <p:extLst>
      <p:ext uri="{BB962C8B-B14F-4D97-AF65-F5344CB8AC3E}">
        <p14:creationId xmlns:p14="http://schemas.microsoft.com/office/powerpoint/2010/main" val="2751318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7"/>
          <p:cNvSpPr>
            <a:spLocks noGrp="1" noChangeArrowheads="1"/>
          </p:cNvSpPr>
          <p:nvPr>
            <p:ph type="title"/>
          </p:nvPr>
        </p:nvSpPr>
        <p:spPr>
          <a:xfrm>
            <a:off x="457200" y="115888"/>
            <a:ext cx="8229600" cy="1143000"/>
          </a:xfrm>
        </p:spPr>
        <p:txBody>
          <a:bodyPr>
            <a:normAutofit fontScale="90000"/>
          </a:bodyPr>
          <a:lstStyle/>
          <a:p>
            <a:pPr eaLnBrk="1" hangingPunct="1"/>
            <a:r>
              <a:rPr lang="en-US" dirty="0" smtClean="0"/>
              <a:t>Viral Load Testing</a:t>
            </a:r>
            <a:r>
              <a:rPr lang="en-US" dirty="0"/>
              <a:t> </a:t>
            </a:r>
            <a:r>
              <a:rPr lang="en-US" dirty="0" smtClean="0"/>
              <a:t>Laboratory </a:t>
            </a:r>
            <a:r>
              <a:rPr lang="en-US" b="1" dirty="0" smtClean="0"/>
              <a:t>Infrastructure</a:t>
            </a:r>
          </a:p>
        </p:txBody>
      </p:sp>
      <p:sp>
        <p:nvSpPr>
          <p:cNvPr id="31747" name="Rectangle 18"/>
          <p:cNvSpPr>
            <a:spLocks noGrp="1" noChangeArrowheads="1"/>
          </p:cNvSpPr>
          <p:nvPr>
            <p:ph type="body" idx="1"/>
          </p:nvPr>
        </p:nvSpPr>
        <p:spPr>
          <a:xfrm>
            <a:off x="457199" y="1037816"/>
            <a:ext cx="8229602" cy="4968552"/>
          </a:xfrm>
        </p:spPr>
        <p:txBody>
          <a:bodyPr>
            <a:normAutofit lnSpcReduction="10000"/>
          </a:bodyPr>
          <a:lstStyle/>
          <a:p>
            <a:pPr marL="0" indent="0" eaLnBrk="1" hangingPunct="1">
              <a:lnSpc>
                <a:spcPct val="110000"/>
              </a:lnSpc>
              <a:spcBef>
                <a:spcPts val="600"/>
              </a:spcBef>
              <a:buNone/>
            </a:pPr>
            <a:r>
              <a:rPr lang="en-US" sz="2000" dirty="0" smtClean="0"/>
              <a:t>2 – 3 dedicated rooms with minimal dust, preferably with temperature control (air-conditioner)</a:t>
            </a:r>
          </a:p>
          <a:p>
            <a:pPr marL="0" indent="0" eaLnBrk="1" hangingPunct="1">
              <a:lnSpc>
                <a:spcPct val="110000"/>
              </a:lnSpc>
              <a:spcBef>
                <a:spcPts val="0"/>
              </a:spcBef>
              <a:buNone/>
            </a:pPr>
            <a:endParaRPr lang="en-US" sz="1400" dirty="0" smtClean="0"/>
          </a:p>
          <a:p>
            <a:pPr>
              <a:spcBef>
                <a:spcPts val="600"/>
              </a:spcBef>
              <a:buFont typeface="Wingdings" panose="05000000000000000000" pitchFamily="2" charset="2"/>
              <a:buChar char="§"/>
            </a:pPr>
            <a:r>
              <a:rPr lang="en-US" sz="2000" b="1" dirty="0" smtClean="0">
                <a:solidFill>
                  <a:srgbClr val="C00000"/>
                </a:solidFill>
              </a:rPr>
              <a:t>Sample Prep and extraction Room</a:t>
            </a:r>
          </a:p>
          <a:p>
            <a:pPr lvl="1" eaLnBrk="1" hangingPunct="1">
              <a:spcBef>
                <a:spcPts val="600"/>
              </a:spcBef>
            </a:pPr>
            <a:r>
              <a:rPr lang="en-US" sz="1600" dirty="0" smtClean="0"/>
              <a:t>Sample prep extraction should be done preferably in a Biosafety Cabinet</a:t>
            </a:r>
          </a:p>
          <a:p>
            <a:pPr eaLnBrk="1" hangingPunct="1">
              <a:lnSpc>
                <a:spcPct val="110000"/>
              </a:lnSpc>
              <a:spcBef>
                <a:spcPts val="0"/>
              </a:spcBef>
            </a:pPr>
            <a:endParaRPr lang="en-US" sz="1200" dirty="0" smtClean="0"/>
          </a:p>
          <a:p>
            <a:pPr>
              <a:spcBef>
                <a:spcPts val="600"/>
              </a:spcBef>
              <a:buFont typeface="Wingdings" panose="05000000000000000000" pitchFamily="2" charset="2"/>
              <a:buChar char="§"/>
            </a:pPr>
            <a:r>
              <a:rPr lang="en-US" sz="2000" b="1" dirty="0" err="1" smtClean="0">
                <a:solidFill>
                  <a:srgbClr val="C00000"/>
                </a:solidFill>
              </a:rPr>
              <a:t>MasterMix</a:t>
            </a:r>
            <a:r>
              <a:rPr lang="en-US" sz="2000" b="1" dirty="0" smtClean="0">
                <a:solidFill>
                  <a:srgbClr val="C00000"/>
                </a:solidFill>
              </a:rPr>
              <a:t> Room </a:t>
            </a:r>
            <a:r>
              <a:rPr lang="en-US" sz="2000" dirty="0" smtClean="0"/>
              <a:t>(can be reduced to a Clean-Air Box in ROOM 1 if space is limited)</a:t>
            </a:r>
          </a:p>
          <a:p>
            <a:pPr lvl="1" eaLnBrk="1" hangingPunct="1">
              <a:spcBef>
                <a:spcPts val="600"/>
              </a:spcBef>
            </a:pPr>
            <a:r>
              <a:rPr lang="en-US" sz="1600" dirty="0" smtClean="0"/>
              <a:t>Master-Mix Preparation </a:t>
            </a:r>
          </a:p>
          <a:p>
            <a:pPr lvl="1" eaLnBrk="1" hangingPunct="1">
              <a:spcBef>
                <a:spcPts val="600"/>
              </a:spcBef>
            </a:pPr>
            <a:r>
              <a:rPr lang="en-US" sz="1600" dirty="0" smtClean="0"/>
              <a:t>Only required if using a manual or semi-automated test method</a:t>
            </a:r>
          </a:p>
          <a:p>
            <a:pPr eaLnBrk="1" hangingPunct="1">
              <a:lnSpc>
                <a:spcPct val="110000"/>
              </a:lnSpc>
              <a:spcBef>
                <a:spcPts val="0"/>
              </a:spcBef>
            </a:pPr>
            <a:endParaRPr lang="en-US" sz="1200" dirty="0" smtClean="0"/>
          </a:p>
          <a:p>
            <a:pPr>
              <a:spcBef>
                <a:spcPts val="600"/>
              </a:spcBef>
              <a:buFont typeface="Wingdings" panose="05000000000000000000" pitchFamily="2" charset="2"/>
              <a:buChar char="§"/>
            </a:pPr>
            <a:r>
              <a:rPr lang="en-US" sz="2000" b="1" dirty="0" smtClean="0">
                <a:solidFill>
                  <a:srgbClr val="C00000"/>
                </a:solidFill>
              </a:rPr>
              <a:t>Amplification and Detection</a:t>
            </a:r>
            <a:r>
              <a:rPr lang="en-US" sz="2000" dirty="0"/>
              <a:t> </a:t>
            </a:r>
            <a:r>
              <a:rPr lang="en-US" sz="2000" b="1" dirty="0" smtClean="0">
                <a:solidFill>
                  <a:srgbClr val="C00000"/>
                </a:solidFill>
              </a:rPr>
              <a:t>Room</a:t>
            </a:r>
            <a:r>
              <a:rPr lang="en-US" sz="2000" dirty="0" smtClean="0"/>
              <a:t> </a:t>
            </a:r>
            <a:r>
              <a:rPr lang="en-US" sz="1800" dirty="0" smtClean="0"/>
              <a:t>(becomes highly contaminated and should be separate from ROOMS 1 and 2 in case of separate amplification and detection)</a:t>
            </a:r>
          </a:p>
          <a:p>
            <a:pPr lvl="1" eaLnBrk="1" hangingPunct="1">
              <a:spcBef>
                <a:spcPts val="600"/>
              </a:spcBef>
            </a:pPr>
            <a:r>
              <a:rPr lang="en-US" sz="1600" dirty="0" smtClean="0"/>
              <a:t>PCR Amplification and Detection</a:t>
            </a:r>
          </a:p>
          <a:p>
            <a:pPr lvl="1" eaLnBrk="1" hangingPunct="1">
              <a:spcBef>
                <a:spcPts val="600"/>
              </a:spcBef>
            </a:pPr>
            <a:r>
              <a:rPr lang="en-US" sz="1600" dirty="0" smtClean="0"/>
              <a:t>Results validation and documentation</a:t>
            </a:r>
          </a:p>
          <a:p>
            <a:pPr marL="0" indent="0" eaLnBrk="1" hangingPunct="1">
              <a:spcBef>
                <a:spcPts val="600"/>
              </a:spcBef>
              <a:buNone/>
            </a:pPr>
            <a:r>
              <a:rPr lang="en-US" sz="1800" dirty="0" smtClean="0"/>
              <a:t>To avoid contamination workflow in the laboratory </a:t>
            </a:r>
            <a:r>
              <a:rPr lang="en-US" sz="1800" b="1" dirty="0" smtClean="0">
                <a:solidFill>
                  <a:srgbClr val="C00000"/>
                </a:solidFill>
              </a:rPr>
              <a:t>MUST</a:t>
            </a:r>
            <a:r>
              <a:rPr lang="en-US" sz="1800" dirty="0" smtClean="0"/>
              <a:t> proceed in a unidirectional manner. </a:t>
            </a:r>
          </a:p>
        </p:txBody>
      </p:sp>
      <p:sp>
        <p:nvSpPr>
          <p:cNvPr id="2" name="Slide Number Placeholder 1"/>
          <p:cNvSpPr>
            <a:spLocks noGrp="1"/>
          </p:cNvSpPr>
          <p:nvPr>
            <p:ph type="sldNum" sz="quarter" idx="12"/>
          </p:nvPr>
        </p:nvSpPr>
        <p:spPr/>
        <p:txBody>
          <a:bodyPr/>
          <a:lstStyle/>
          <a:p>
            <a:fld id="{E62F3C86-4CB3-49D2-BBC0-D744569A54AA}" type="slidenum">
              <a:rPr lang="en-GB" smtClean="0"/>
              <a:pPr/>
              <a:t>24</a:t>
            </a:fld>
            <a:endParaRPr lang="en-GB" dirty="0"/>
          </a:p>
        </p:txBody>
      </p:sp>
      <p:sp>
        <p:nvSpPr>
          <p:cNvPr id="4" name="Rounded Rectangle 3"/>
          <p:cNvSpPr/>
          <p:nvPr/>
        </p:nvSpPr>
        <p:spPr>
          <a:xfrm>
            <a:off x="879587" y="6032314"/>
            <a:ext cx="1872208" cy="64807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Sample Prep and extraction Room</a:t>
            </a:r>
          </a:p>
        </p:txBody>
      </p:sp>
      <p:sp>
        <p:nvSpPr>
          <p:cNvPr id="12" name="Rounded Rectangle 11"/>
          <p:cNvSpPr/>
          <p:nvPr/>
        </p:nvSpPr>
        <p:spPr>
          <a:xfrm>
            <a:off x="3419872" y="6021288"/>
            <a:ext cx="1872208" cy="64807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t>MasterMix</a:t>
            </a:r>
            <a:r>
              <a:rPr lang="en-US" sz="1600" dirty="0"/>
              <a:t> Room </a:t>
            </a:r>
          </a:p>
        </p:txBody>
      </p:sp>
      <p:sp>
        <p:nvSpPr>
          <p:cNvPr id="13" name="Rounded Rectangle 12"/>
          <p:cNvSpPr/>
          <p:nvPr/>
        </p:nvSpPr>
        <p:spPr>
          <a:xfrm>
            <a:off x="5911441" y="6047457"/>
            <a:ext cx="1872208" cy="64807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Amplification and Detection Room </a:t>
            </a:r>
          </a:p>
        </p:txBody>
      </p:sp>
      <p:sp>
        <p:nvSpPr>
          <p:cNvPr id="5" name="Right Arrow 4"/>
          <p:cNvSpPr/>
          <p:nvPr/>
        </p:nvSpPr>
        <p:spPr>
          <a:xfrm>
            <a:off x="2843808" y="6093296"/>
            <a:ext cx="504056" cy="587090"/>
          </a:xfrm>
          <a:prstGeom prst="rightArrow">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ight Arrow 14"/>
          <p:cNvSpPr/>
          <p:nvPr/>
        </p:nvSpPr>
        <p:spPr>
          <a:xfrm>
            <a:off x="5397166" y="6082270"/>
            <a:ext cx="504056" cy="587090"/>
          </a:xfrm>
          <a:prstGeom prst="rightArrow">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0048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25" name="Rectangle 17"/>
          <p:cNvSpPr>
            <a:spLocks noGrp="1" noChangeArrowheads="1"/>
          </p:cNvSpPr>
          <p:nvPr>
            <p:ph type="title"/>
          </p:nvPr>
        </p:nvSpPr>
        <p:spPr>
          <a:xfrm>
            <a:off x="527248" y="300038"/>
            <a:ext cx="8077200" cy="990600"/>
          </a:xfrm>
        </p:spPr>
        <p:txBody>
          <a:bodyPr rtlCol="0">
            <a:normAutofit fontScale="90000"/>
          </a:bodyPr>
          <a:lstStyle/>
          <a:p>
            <a:pPr eaLnBrk="1" fontAlgn="auto" hangingPunct="1">
              <a:spcAft>
                <a:spcPts val="0"/>
              </a:spcAft>
              <a:defRPr/>
            </a:pPr>
            <a:r>
              <a:rPr lang="en-US" b="1" dirty="0" smtClean="0"/>
              <a:t>Viral Load Testing Laboratory </a:t>
            </a:r>
            <a:br>
              <a:rPr lang="en-US" b="1" dirty="0" smtClean="0"/>
            </a:br>
            <a:r>
              <a:rPr lang="en-US" b="1" dirty="0" smtClean="0"/>
              <a:t>Physical Set-up</a:t>
            </a:r>
            <a:endParaRPr lang="en-US" b="1" dirty="0"/>
          </a:p>
        </p:txBody>
      </p:sp>
      <p:sp>
        <p:nvSpPr>
          <p:cNvPr id="273426" name="Rectangle 18"/>
          <p:cNvSpPr>
            <a:spLocks noGrp="1" noChangeArrowheads="1"/>
          </p:cNvSpPr>
          <p:nvPr>
            <p:ph type="body" idx="1"/>
          </p:nvPr>
        </p:nvSpPr>
        <p:spPr>
          <a:xfrm>
            <a:off x="457200" y="1614488"/>
            <a:ext cx="8229600" cy="4800600"/>
          </a:xfrm>
        </p:spPr>
        <p:txBody>
          <a:bodyPr rtlCol="0">
            <a:normAutofit fontScale="85000" lnSpcReduction="20000"/>
          </a:bodyPr>
          <a:lstStyle/>
          <a:p>
            <a:pPr>
              <a:buFont typeface="Arial"/>
              <a:buChar char="•"/>
              <a:defRPr/>
            </a:pPr>
            <a:r>
              <a:rPr lang="en-US" b="1" dirty="0"/>
              <a:t>bench </a:t>
            </a:r>
            <a:r>
              <a:rPr lang="en-US" b="1" dirty="0" smtClean="0"/>
              <a:t>space</a:t>
            </a:r>
            <a:r>
              <a:rPr lang="en-US" dirty="0" smtClean="0"/>
              <a:t>: Each </a:t>
            </a:r>
            <a:r>
              <a:rPr lang="en-US" dirty="0"/>
              <a:t>room should have 3 – 4 meters bench </a:t>
            </a:r>
            <a:r>
              <a:rPr lang="en-US" dirty="0" smtClean="0"/>
              <a:t>space.</a:t>
            </a: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b="1" dirty="0"/>
              <a:t>Storage</a:t>
            </a:r>
            <a:r>
              <a:rPr lang="en-US" b="1" dirty="0" smtClean="0"/>
              <a:t>: </a:t>
            </a:r>
            <a:r>
              <a:rPr lang="en-US" dirty="0" smtClean="0"/>
              <a:t>Reagent </a:t>
            </a:r>
            <a:r>
              <a:rPr lang="en-US" dirty="0"/>
              <a:t>kits should be stored </a:t>
            </a:r>
            <a:r>
              <a:rPr lang="en-US" dirty="0" smtClean="0"/>
              <a:t>according to manufacture specified temperatures</a:t>
            </a:r>
            <a:endParaRPr lang="en-US" dirty="0"/>
          </a:p>
          <a:p>
            <a:pPr lvl="1"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b="1" dirty="0" smtClean="0"/>
              <a:t>Electricity:</a:t>
            </a:r>
            <a:endParaRPr lang="en-US" b="1" dirty="0"/>
          </a:p>
          <a:p>
            <a:pPr lvl="1" eaLnBrk="1" fontAlgn="auto" hangingPunct="1">
              <a:spcAft>
                <a:spcPts val="0"/>
              </a:spcAft>
              <a:buFont typeface="Arial"/>
              <a:buChar char="–"/>
              <a:defRPr/>
            </a:pPr>
            <a:r>
              <a:rPr lang="en-US" dirty="0"/>
              <a:t>Steady current </a:t>
            </a:r>
            <a:r>
              <a:rPr lang="en-US" dirty="0" smtClean="0"/>
              <a:t>and dedicated power </a:t>
            </a:r>
          </a:p>
          <a:p>
            <a:pPr lvl="1" eaLnBrk="1" fontAlgn="auto" hangingPunct="1">
              <a:spcAft>
                <a:spcPts val="0"/>
              </a:spcAft>
              <a:buFont typeface="Arial"/>
              <a:buChar char="–"/>
              <a:defRPr/>
            </a:pPr>
            <a:r>
              <a:rPr lang="en-US" dirty="0" smtClean="0"/>
              <a:t>Uninterruptible </a:t>
            </a:r>
            <a:r>
              <a:rPr lang="en-US" dirty="0"/>
              <a:t>power supply </a:t>
            </a:r>
            <a:r>
              <a:rPr lang="en-US" dirty="0" smtClean="0"/>
              <a:t>(UPS)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b="1" dirty="0" smtClean="0"/>
              <a:t>Biohazard waste disposal facilities: </a:t>
            </a:r>
            <a:r>
              <a:rPr lang="en-US" dirty="0" smtClean="0"/>
              <a:t>biohazard bags, bins, autoclave and incinerator</a:t>
            </a:r>
            <a:endParaRPr lang="en-US" dirty="0"/>
          </a:p>
        </p:txBody>
      </p:sp>
      <p:sp>
        <p:nvSpPr>
          <p:cNvPr id="2" name="Slide Number Placeholder 1"/>
          <p:cNvSpPr>
            <a:spLocks noGrp="1"/>
          </p:cNvSpPr>
          <p:nvPr>
            <p:ph type="sldNum" sz="quarter" idx="12"/>
          </p:nvPr>
        </p:nvSpPr>
        <p:spPr/>
        <p:txBody>
          <a:bodyPr/>
          <a:lstStyle/>
          <a:p>
            <a:fld id="{E62F3C86-4CB3-49D2-BBC0-D744569A54AA}" type="slidenum">
              <a:rPr lang="en-GB" smtClean="0"/>
              <a:pPr/>
              <a:t>25</a:t>
            </a:fld>
            <a:endParaRPr lang="en-GB"/>
          </a:p>
        </p:txBody>
      </p:sp>
    </p:spTree>
    <p:extLst>
      <p:ext uri="{BB962C8B-B14F-4D97-AF65-F5344CB8AC3E}">
        <p14:creationId xmlns:p14="http://schemas.microsoft.com/office/powerpoint/2010/main" val="3493719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523056" y="42863"/>
            <a:ext cx="8153400" cy="990600"/>
          </a:xfrm>
        </p:spPr>
        <p:txBody>
          <a:bodyPr/>
          <a:lstStyle/>
          <a:p>
            <a:pPr eaLnBrk="1" hangingPunct="1"/>
            <a:r>
              <a:rPr lang="en-US" sz="2200" b="1" dirty="0" smtClean="0"/>
              <a:t>Suggested Laboratory Layout </a:t>
            </a:r>
            <a:r>
              <a:rPr lang="en-US" sz="2200" dirty="0" smtClean="0"/>
              <a:t/>
            </a:r>
            <a:br>
              <a:rPr lang="en-US" sz="2200" dirty="0" smtClean="0"/>
            </a:br>
            <a:r>
              <a:rPr lang="en-US" sz="2200" dirty="0" smtClean="0"/>
              <a:t>Sample Extraction and Master-Mix Prep. Rooms (1 &amp; 2)</a:t>
            </a:r>
          </a:p>
        </p:txBody>
      </p:sp>
      <p:sp>
        <p:nvSpPr>
          <p:cNvPr id="33803" name="Text Box 15"/>
          <p:cNvSpPr txBox="1">
            <a:spLocks noChangeArrowheads="1"/>
          </p:cNvSpPr>
          <p:nvPr/>
        </p:nvSpPr>
        <p:spPr bwMode="auto">
          <a:xfrm>
            <a:off x="6553200" y="4797152"/>
            <a:ext cx="2562225" cy="630238"/>
          </a:xfrm>
          <a:prstGeom prst="rect">
            <a:avLst/>
          </a:prstGeom>
          <a:noFill/>
          <a:ln w="9525">
            <a:noFill/>
            <a:miter lim="800000"/>
            <a:headEnd/>
            <a:tailEnd/>
          </a:ln>
        </p:spPr>
        <p:txBody>
          <a:bodyPr/>
          <a:lstStyle/>
          <a:p>
            <a:pPr algn="ctr" defTabSz="914400"/>
            <a:r>
              <a:rPr lang="en-GB" sz="1600" dirty="0">
                <a:solidFill>
                  <a:srgbClr val="000000"/>
                </a:solidFill>
                <a:ea typeface="ＭＳ Ｐゴシック" pitchFamily="34" charset="-128"/>
              </a:rPr>
              <a:t> </a:t>
            </a:r>
            <a:r>
              <a:rPr lang="en-GB" sz="1600" b="1" dirty="0">
                <a:solidFill>
                  <a:srgbClr val="000000"/>
                </a:solidFill>
                <a:ea typeface="ＭＳ Ｐゴシック" pitchFamily="34" charset="-128"/>
              </a:rPr>
              <a:t>Master-Mix Preparation Area (</a:t>
            </a:r>
            <a:r>
              <a:rPr lang="en-GB" sz="1600" b="1" dirty="0">
                <a:solidFill>
                  <a:srgbClr val="FF0000"/>
                </a:solidFill>
                <a:ea typeface="ＭＳ Ｐゴシック" pitchFamily="34" charset="-128"/>
              </a:rPr>
              <a:t>ROOM 2</a:t>
            </a:r>
            <a:r>
              <a:rPr lang="en-GB" sz="1600" b="1" dirty="0">
                <a:solidFill>
                  <a:srgbClr val="000000"/>
                </a:solidFill>
                <a:ea typeface="ＭＳ Ｐゴシック" pitchFamily="34" charset="-128"/>
              </a:rPr>
              <a:t>)</a:t>
            </a:r>
          </a:p>
        </p:txBody>
      </p:sp>
      <p:sp>
        <p:nvSpPr>
          <p:cNvPr id="33804" name="Rectangle 17"/>
          <p:cNvSpPr>
            <a:spLocks noChangeArrowheads="1"/>
          </p:cNvSpPr>
          <p:nvPr/>
        </p:nvSpPr>
        <p:spPr bwMode="auto">
          <a:xfrm>
            <a:off x="6767513" y="5374382"/>
            <a:ext cx="2147887" cy="1047750"/>
          </a:xfrm>
          <a:prstGeom prst="rect">
            <a:avLst/>
          </a:prstGeom>
          <a:noFill/>
          <a:ln w="9525">
            <a:noFill/>
            <a:miter lim="800000"/>
            <a:headEnd/>
            <a:tailEnd/>
          </a:ln>
        </p:spPr>
        <p:txBody>
          <a:bodyPr/>
          <a:lstStyle/>
          <a:p>
            <a:pPr algn="ctr" defTabSz="914400">
              <a:lnSpc>
                <a:spcPct val="80000"/>
              </a:lnSpc>
              <a:spcBef>
                <a:spcPct val="20000"/>
              </a:spcBef>
            </a:pPr>
            <a:r>
              <a:rPr lang="en-US" sz="1400" dirty="0">
                <a:solidFill>
                  <a:srgbClr val="000000"/>
                </a:solidFill>
                <a:ea typeface="ＭＳ Ｐゴシック" pitchFamily="34" charset="-128"/>
              </a:rPr>
              <a:t>This </a:t>
            </a:r>
            <a:r>
              <a:rPr lang="ja-JP" altLang="en-US" sz="1400" dirty="0">
                <a:solidFill>
                  <a:srgbClr val="000000"/>
                </a:solidFill>
              </a:rPr>
              <a:t>“</a:t>
            </a:r>
            <a:r>
              <a:rPr lang="en-US" sz="1400" dirty="0">
                <a:solidFill>
                  <a:srgbClr val="000000"/>
                </a:solidFill>
                <a:ea typeface="ＭＳ Ｐゴシック" pitchFamily="34" charset="-128"/>
              </a:rPr>
              <a:t>clean area</a:t>
            </a:r>
            <a:r>
              <a:rPr lang="ja-JP" altLang="en-US" sz="1400" dirty="0">
                <a:solidFill>
                  <a:srgbClr val="000000"/>
                </a:solidFill>
              </a:rPr>
              <a:t>”</a:t>
            </a:r>
            <a:r>
              <a:rPr lang="en-US" sz="1400" dirty="0">
                <a:solidFill>
                  <a:srgbClr val="000000"/>
                </a:solidFill>
                <a:ea typeface="ＭＳ Ｐゴシック" pitchFamily="34" charset="-128"/>
              </a:rPr>
              <a:t> can be a separate room or can consist </a:t>
            </a:r>
            <a:r>
              <a:rPr lang="en-US" sz="1400" dirty="0" smtClean="0">
                <a:solidFill>
                  <a:srgbClr val="000000"/>
                </a:solidFill>
                <a:ea typeface="ＭＳ Ｐゴシック" pitchFamily="34" charset="-128"/>
              </a:rPr>
              <a:t>of </a:t>
            </a:r>
            <a:r>
              <a:rPr lang="en-US" sz="1400" dirty="0">
                <a:solidFill>
                  <a:srgbClr val="000000"/>
                </a:solidFill>
                <a:ea typeface="ＭＳ Ｐゴシック" pitchFamily="34" charset="-128"/>
              </a:rPr>
              <a:t>a </a:t>
            </a:r>
            <a:r>
              <a:rPr lang="ja-JP" altLang="en-US" sz="1400" dirty="0">
                <a:solidFill>
                  <a:srgbClr val="000000"/>
                </a:solidFill>
              </a:rPr>
              <a:t>“</a:t>
            </a:r>
            <a:r>
              <a:rPr lang="en-US" sz="1400" dirty="0">
                <a:solidFill>
                  <a:srgbClr val="000000"/>
                </a:solidFill>
                <a:ea typeface="ＭＳ Ｐゴシック" pitchFamily="34" charset="-128"/>
              </a:rPr>
              <a:t>Closed Air Box</a:t>
            </a:r>
            <a:r>
              <a:rPr lang="ja-JP" altLang="en-US" sz="1400" dirty="0">
                <a:solidFill>
                  <a:srgbClr val="000000"/>
                </a:solidFill>
              </a:rPr>
              <a:t>”</a:t>
            </a:r>
            <a:r>
              <a:rPr lang="en-US" sz="1400" dirty="0">
                <a:solidFill>
                  <a:srgbClr val="000000"/>
                </a:solidFill>
                <a:ea typeface="ＭＳ Ｐゴシック" pitchFamily="34" charset="-128"/>
              </a:rPr>
              <a:t> in one corner of the </a:t>
            </a:r>
            <a:r>
              <a:rPr lang="en-US" sz="1400" dirty="0" smtClean="0">
                <a:solidFill>
                  <a:srgbClr val="000000"/>
                </a:solidFill>
                <a:ea typeface="ＭＳ Ｐゴシック" pitchFamily="34" charset="-128"/>
              </a:rPr>
              <a:t>Sample Prep/Extraction Room </a:t>
            </a:r>
            <a:r>
              <a:rPr lang="en-US" sz="1400" dirty="0">
                <a:solidFill>
                  <a:srgbClr val="000000"/>
                </a:solidFill>
                <a:ea typeface="ＭＳ Ｐゴシック" pitchFamily="34" charset="-128"/>
              </a:rPr>
              <a:t>(ROOM 1</a:t>
            </a:r>
            <a:r>
              <a:rPr lang="en-US" sz="1400" dirty="0" smtClean="0">
                <a:solidFill>
                  <a:srgbClr val="000000"/>
                </a:solidFill>
                <a:ea typeface="ＭＳ Ｐゴシック" pitchFamily="34" charset="-128"/>
              </a:rPr>
              <a:t>)</a:t>
            </a:r>
            <a:endParaRPr lang="en-US" sz="1400" dirty="0">
              <a:solidFill>
                <a:srgbClr val="000000"/>
              </a:solidFill>
              <a:ea typeface="ＭＳ Ｐゴシック" pitchFamily="34" charset="-128"/>
            </a:endParaRPr>
          </a:p>
        </p:txBody>
      </p:sp>
      <p:sp>
        <p:nvSpPr>
          <p:cNvPr id="33805" name="Line 18"/>
          <p:cNvSpPr>
            <a:spLocks noChangeShapeType="1"/>
          </p:cNvSpPr>
          <p:nvPr/>
        </p:nvSpPr>
        <p:spPr bwMode="auto">
          <a:xfrm flipV="1">
            <a:off x="6302375" y="5085184"/>
            <a:ext cx="465137" cy="255166"/>
          </a:xfrm>
          <a:prstGeom prst="line">
            <a:avLst/>
          </a:prstGeom>
          <a:noFill/>
          <a:ln w="38100">
            <a:solidFill>
              <a:srgbClr val="FF0000"/>
            </a:solidFill>
            <a:round/>
            <a:headEnd/>
            <a:tailEnd type="triangle" w="med" len="med"/>
          </a:ln>
        </p:spPr>
        <p:txBody>
          <a:bodyPr anchor="ctr" anchorCtr="1"/>
          <a:lstStyle/>
          <a:p>
            <a:endParaRPr lang="en-US"/>
          </a:p>
        </p:txBody>
      </p:sp>
      <p:sp>
        <p:nvSpPr>
          <p:cNvPr id="33806" name="AutoShape 2"/>
          <p:cNvSpPr>
            <a:spLocks noChangeAspect="1" noChangeArrowheads="1" noTextEdit="1"/>
          </p:cNvSpPr>
          <p:nvPr/>
        </p:nvSpPr>
        <p:spPr bwMode="auto">
          <a:xfrm>
            <a:off x="155575" y="1152525"/>
            <a:ext cx="6321425" cy="5613400"/>
          </a:xfrm>
          <a:prstGeom prst="rect">
            <a:avLst/>
          </a:prstGeom>
          <a:noFill/>
          <a:ln w="9525">
            <a:solidFill>
              <a:srgbClr val="000000"/>
            </a:solidFill>
            <a:miter lim="800000"/>
            <a:headEnd/>
            <a:tailEnd/>
          </a:ln>
        </p:spPr>
        <p:txBody>
          <a:bodyPr lIns="0" tIns="0" rIns="0" bIns="0" anchor="ctr" anchorCtr="1"/>
          <a:lstStyle/>
          <a:p>
            <a:endParaRPr lang="en-US"/>
          </a:p>
        </p:txBody>
      </p:sp>
      <p:sp>
        <p:nvSpPr>
          <p:cNvPr id="33807" name="Text Box 16"/>
          <p:cNvSpPr txBox="1">
            <a:spLocks noChangeArrowheads="1"/>
          </p:cNvSpPr>
          <p:nvPr/>
        </p:nvSpPr>
        <p:spPr bwMode="auto">
          <a:xfrm>
            <a:off x="1066800" y="3581400"/>
            <a:ext cx="2662238" cy="552450"/>
          </a:xfrm>
          <a:prstGeom prst="rect">
            <a:avLst/>
          </a:prstGeom>
          <a:solidFill>
            <a:srgbClr val="FFFFFF"/>
          </a:solidFill>
          <a:ln w="9525">
            <a:noFill/>
            <a:miter lim="800000"/>
            <a:headEnd/>
            <a:tailEnd/>
          </a:ln>
        </p:spPr>
        <p:txBody>
          <a:bodyPr/>
          <a:lstStyle/>
          <a:p>
            <a:pPr algn="ctr" defTabSz="914400"/>
            <a:r>
              <a:rPr lang="en-GB" b="1" dirty="0">
                <a:solidFill>
                  <a:srgbClr val="000000"/>
                </a:solidFill>
                <a:ea typeface="ＭＳ Ｐゴシック" pitchFamily="34" charset="-128"/>
              </a:rPr>
              <a:t>Sample </a:t>
            </a:r>
            <a:r>
              <a:rPr lang="en-GB" b="1" dirty="0" smtClean="0">
                <a:solidFill>
                  <a:srgbClr val="000000"/>
                </a:solidFill>
                <a:ea typeface="ＭＳ Ｐゴシック" pitchFamily="34" charset="-128"/>
              </a:rPr>
              <a:t>Prep and Extraction </a:t>
            </a:r>
            <a:r>
              <a:rPr lang="en-GB" b="1" dirty="0">
                <a:solidFill>
                  <a:srgbClr val="000000"/>
                </a:solidFill>
                <a:ea typeface="ＭＳ Ｐゴシック" pitchFamily="34" charset="-128"/>
              </a:rPr>
              <a:t>Area</a:t>
            </a:r>
          </a:p>
          <a:p>
            <a:pPr algn="ctr" defTabSz="914400"/>
            <a:r>
              <a:rPr lang="en-GB" b="1" dirty="0">
                <a:solidFill>
                  <a:srgbClr val="000000"/>
                </a:solidFill>
                <a:ea typeface="ＭＳ Ｐゴシック" pitchFamily="34" charset="-128"/>
              </a:rPr>
              <a:t>(</a:t>
            </a:r>
            <a:r>
              <a:rPr lang="en-GB" b="1" dirty="0">
                <a:solidFill>
                  <a:srgbClr val="FF0000"/>
                </a:solidFill>
                <a:ea typeface="ＭＳ Ｐゴシック" pitchFamily="34" charset="-128"/>
              </a:rPr>
              <a:t>ROOM 1</a:t>
            </a:r>
            <a:r>
              <a:rPr lang="en-GB" b="1" dirty="0">
                <a:solidFill>
                  <a:srgbClr val="000000"/>
                </a:solidFill>
                <a:ea typeface="ＭＳ Ｐゴシック" pitchFamily="34" charset="-128"/>
              </a:rPr>
              <a:t>)</a:t>
            </a:r>
            <a:endParaRPr lang="en-GB" dirty="0">
              <a:solidFill>
                <a:srgbClr val="000000"/>
              </a:solidFill>
              <a:ea typeface="ＭＳ Ｐゴシック" pitchFamily="34" charset="-128"/>
            </a:endParaRPr>
          </a:p>
        </p:txBody>
      </p:sp>
      <p:sp>
        <p:nvSpPr>
          <p:cNvPr id="33808" name="Line 14"/>
          <p:cNvSpPr>
            <a:spLocks noChangeShapeType="1"/>
          </p:cNvSpPr>
          <p:nvPr/>
        </p:nvSpPr>
        <p:spPr bwMode="auto">
          <a:xfrm>
            <a:off x="3581400" y="5257800"/>
            <a:ext cx="2913063" cy="0"/>
          </a:xfrm>
          <a:prstGeom prst="line">
            <a:avLst/>
          </a:prstGeom>
          <a:noFill/>
          <a:ln w="9525">
            <a:solidFill>
              <a:srgbClr val="000000"/>
            </a:solidFill>
            <a:prstDash val="dash"/>
            <a:round/>
            <a:headEnd/>
            <a:tailEnd/>
          </a:ln>
        </p:spPr>
        <p:txBody>
          <a:bodyPr/>
          <a:lstStyle/>
          <a:p>
            <a:endParaRPr lang="en-US"/>
          </a:p>
        </p:txBody>
      </p:sp>
      <p:sp>
        <p:nvSpPr>
          <p:cNvPr id="33810" name="Rectangle 12"/>
          <p:cNvSpPr>
            <a:spLocks noChangeArrowheads="1"/>
          </p:cNvSpPr>
          <p:nvPr/>
        </p:nvSpPr>
        <p:spPr bwMode="auto">
          <a:xfrm>
            <a:off x="1646833" y="1157288"/>
            <a:ext cx="1709142" cy="1060450"/>
          </a:xfrm>
          <a:prstGeom prst="rect">
            <a:avLst/>
          </a:prstGeom>
          <a:solidFill>
            <a:schemeClr val="accent1">
              <a:alpha val="59999"/>
            </a:schemeClr>
          </a:solidFill>
          <a:ln w="9525">
            <a:solidFill>
              <a:srgbClr val="000000"/>
            </a:solidFill>
            <a:miter lim="800000"/>
            <a:headEnd/>
            <a:tailEnd/>
          </a:ln>
        </p:spPr>
        <p:txBody>
          <a:bodyPr lIns="0" tIns="0" rIns="0" bIns="0" anchor="ctr" anchorCtr="1"/>
          <a:lstStyle/>
          <a:p>
            <a:pPr algn="ctr" defTabSz="914400"/>
            <a:r>
              <a:rPr lang="en-GB" sz="1200" dirty="0">
                <a:solidFill>
                  <a:srgbClr val="000000"/>
                </a:solidFill>
                <a:ea typeface="ＭＳ Ｐゴシック" pitchFamily="34" charset="-128"/>
              </a:rPr>
              <a:t>Freezer</a:t>
            </a:r>
          </a:p>
          <a:p>
            <a:pPr algn="ctr" defTabSz="914400"/>
            <a:r>
              <a:rPr lang="en-GB" sz="1200" dirty="0">
                <a:solidFill>
                  <a:srgbClr val="000000"/>
                </a:solidFill>
                <a:ea typeface="ＭＳ Ｐゴシック" pitchFamily="34" charset="-128"/>
              </a:rPr>
              <a:t>(Sample Storage</a:t>
            </a:r>
            <a:r>
              <a:rPr lang="en-US" sz="1200" dirty="0">
                <a:solidFill>
                  <a:srgbClr val="000000"/>
                </a:solidFill>
                <a:ea typeface="ＭＳ Ｐゴシック" pitchFamily="34" charset="-128"/>
              </a:rPr>
              <a:t>)</a:t>
            </a:r>
          </a:p>
        </p:txBody>
      </p:sp>
      <p:sp>
        <p:nvSpPr>
          <p:cNvPr id="33811" name="Line 13"/>
          <p:cNvSpPr>
            <a:spLocks noChangeShapeType="1"/>
          </p:cNvSpPr>
          <p:nvPr/>
        </p:nvSpPr>
        <p:spPr bwMode="auto">
          <a:xfrm>
            <a:off x="1646833" y="2324100"/>
            <a:ext cx="1668461" cy="12700"/>
          </a:xfrm>
          <a:prstGeom prst="line">
            <a:avLst/>
          </a:prstGeom>
          <a:noFill/>
          <a:ln w="9525">
            <a:solidFill>
              <a:srgbClr val="000000"/>
            </a:solidFill>
            <a:round/>
            <a:headEnd type="triangle" w="med" len="med"/>
            <a:tailEnd type="triangle" w="med" len="med"/>
          </a:ln>
        </p:spPr>
        <p:txBody>
          <a:bodyPr/>
          <a:lstStyle/>
          <a:p>
            <a:endParaRPr lang="en-US"/>
          </a:p>
        </p:txBody>
      </p:sp>
      <p:sp>
        <p:nvSpPr>
          <p:cNvPr id="33812" name="Line 25"/>
          <p:cNvSpPr>
            <a:spLocks noChangeShapeType="1"/>
          </p:cNvSpPr>
          <p:nvPr/>
        </p:nvSpPr>
        <p:spPr bwMode="auto">
          <a:xfrm>
            <a:off x="5084763" y="1160463"/>
            <a:ext cx="3175" cy="1060450"/>
          </a:xfrm>
          <a:prstGeom prst="line">
            <a:avLst/>
          </a:prstGeom>
          <a:noFill/>
          <a:ln w="9525">
            <a:solidFill>
              <a:srgbClr val="000000"/>
            </a:solidFill>
            <a:round/>
            <a:headEnd type="triangle" w="med" len="med"/>
            <a:tailEnd type="triangle" w="med" len="med"/>
          </a:ln>
        </p:spPr>
        <p:txBody>
          <a:bodyPr/>
          <a:lstStyle/>
          <a:p>
            <a:endParaRPr lang="en-US"/>
          </a:p>
        </p:txBody>
      </p:sp>
      <p:sp>
        <p:nvSpPr>
          <p:cNvPr id="33813" name="Text Box 26"/>
          <p:cNvSpPr txBox="1">
            <a:spLocks noChangeArrowheads="1"/>
          </p:cNvSpPr>
          <p:nvPr/>
        </p:nvSpPr>
        <p:spPr bwMode="auto">
          <a:xfrm>
            <a:off x="4930775" y="1477963"/>
            <a:ext cx="860425" cy="419100"/>
          </a:xfrm>
          <a:prstGeom prst="rect">
            <a:avLst/>
          </a:prstGeom>
          <a:noFill/>
          <a:ln w="9525">
            <a:noFill/>
            <a:miter lim="800000"/>
            <a:headEnd/>
            <a:tailEnd/>
          </a:ln>
        </p:spPr>
        <p:txBody>
          <a:bodyPr lIns="0" tIns="0" rIns="0" bIns="0" anchor="ctr" anchorCtr="1"/>
          <a:lstStyle/>
          <a:p>
            <a:pPr algn="ctr" defTabSz="914400"/>
            <a:r>
              <a:rPr lang="en-GB" sz="1200">
                <a:solidFill>
                  <a:srgbClr val="000000"/>
                </a:solidFill>
                <a:ea typeface="ＭＳ Ｐゴシック" pitchFamily="34" charset="-128"/>
              </a:rPr>
              <a:t>80 cm</a:t>
            </a:r>
          </a:p>
        </p:txBody>
      </p:sp>
      <p:sp>
        <p:nvSpPr>
          <p:cNvPr id="33817" name="Rectangle 32"/>
          <p:cNvSpPr>
            <a:spLocks noChangeArrowheads="1"/>
          </p:cNvSpPr>
          <p:nvPr/>
        </p:nvSpPr>
        <p:spPr bwMode="auto">
          <a:xfrm>
            <a:off x="5219700" y="2298701"/>
            <a:ext cx="1060450" cy="1282700"/>
          </a:xfrm>
          <a:prstGeom prst="rect">
            <a:avLst/>
          </a:prstGeom>
          <a:solidFill>
            <a:schemeClr val="accent1">
              <a:alpha val="59999"/>
            </a:schemeClr>
          </a:solidFill>
          <a:ln w="9525">
            <a:solidFill>
              <a:srgbClr val="000000"/>
            </a:solidFill>
            <a:miter lim="800000"/>
            <a:headEnd/>
            <a:tailEnd/>
          </a:ln>
        </p:spPr>
        <p:txBody>
          <a:bodyPr lIns="45720" tIns="0" rIns="45720" bIns="0" anchor="ctr" anchorCtr="1"/>
          <a:lstStyle/>
          <a:p>
            <a:pPr algn="ctr" defTabSz="914400"/>
            <a:r>
              <a:rPr lang="en-GB" sz="1200" dirty="0">
                <a:solidFill>
                  <a:srgbClr val="000000"/>
                </a:solidFill>
                <a:ea typeface="ＭＳ Ｐゴシック" pitchFamily="34" charset="-128"/>
              </a:rPr>
              <a:t>Sample </a:t>
            </a:r>
            <a:r>
              <a:rPr lang="en-GB" sz="1200" dirty="0" smtClean="0">
                <a:solidFill>
                  <a:srgbClr val="000000"/>
                </a:solidFill>
                <a:ea typeface="ＭＳ Ｐゴシック" pitchFamily="34" charset="-128"/>
              </a:rPr>
              <a:t>Prep and Extraction </a:t>
            </a:r>
            <a:endParaRPr lang="en-GB" sz="1200" dirty="0">
              <a:solidFill>
                <a:srgbClr val="000000"/>
              </a:solidFill>
              <a:ea typeface="ＭＳ Ｐゴシック" pitchFamily="34" charset="-128"/>
            </a:endParaRPr>
          </a:p>
          <a:p>
            <a:pPr algn="ctr" defTabSz="914400"/>
            <a:r>
              <a:rPr lang="en-GB" sz="1200" dirty="0" smtClean="0">
                <a:solidFill>
                  <a:srgbClr val="000000"/>
                </a:solidFill>
                <a:ea typeface="ＭＳ Ｐゴシック" pitchFamily="34" charset="-128"/>
              </a:rPr>
              <a:t>(preferably in a BSC)</a:t>
            </a:r>
            <a:endParaRPr lang="en-GB" sz="1200" dirty="0">
              <a:solidFill>
                <a:srgbClr val="000000"/>
              </a:solidFill>
              <a:ea typeface="ＭＳ Ｐゴシック" pitchFamily="34" charset="-128"/>
            </a:endParaRPr>
          </a:p>
          <a:p>
            <a:pPr algn="ctr" defTabSz="914400"/>
            <a:endParaRPr lang="en-GB" sz="1200" dirty="0">
              <a:solidFill>
                <a:srgbClr val="000000"/>
              </a:solidFill>
              <a:ea typeface="ＭＳ Ｐゴシック" pitchFamily="34" charset="-128"/>
            </a:endParaRPr>
          </a:p>
        </p:txBody>
      </p:sp>
      <p:sp>
        <p:nvSpPr>
          <p:cNvPr id="33818" name="Line 33"/>
          <p:cNvSpPr>
            <a:spLocks noChangeShapeType="1"/>
          </p:cNvSpPr>
          <p:nvPr/>
        </p:nvSpPr>
        <p:spPr bwMode="auto">
          <a:xfrm rot="5400000">
            <a:off x="3776662" y="3625851"/>
            <a:ext cx="2651125" cy="0"/>
          </a:xfrm>
          <a:prstGeom prst="line">
            <a:avLst/>
          </a:prstGeom>
          <a:noFill/>
          <a:ln w="9525">
            <a:solidFill>
              <a:srgbClr val="000000"/>
            </a:solidFill>
            <a:round/>
            <a:headEnd type="triangle" w="med" len="med"/>
            <a:tailEnd type="triangle" w="med" len="med"/>
          </a:ln>
        </p:spPr>
        <p:txBody>
          <a:bodyPr/>
          <a:lstStyle/>
          <a:p>
            <a:endParaRPr lang="en-US"/>
          </a:p>
        </p:txBody>
      </p:sp>
      <p:sp>
        <p:nvSpPr>
          <p:cNvPr id="33819" name="Text Box 34"/>
          <p:cNvSpPr txBox="1">
            <a:spLocks noChangeArrowheads="1"/>
          </p:cNvSpPr>
          <p:nvPr/>
        </p:nvSpPr>
        <p:spPr bwMode="auto">
          <a:xfrm>
            <a:off x="4497388" y="3490913"/>
            <a:ext cx="646112" cy="266700"/>
          </a:xfrm>
          <a:prstGeom prst="rect">
            <a:avLst/>
          </a:prstGeom>
          <a:noFill/>
          <a:ln w="9525">
            <a:noFill/>
            <a:miter lim="800000"/>
            <a:headEnd/>
            <a:tailEnd/>
          </a:ln>
        </p:spPr>
        <p:txBody>
          <a:bodyPr wrap="none" anchorCtr="1"/>
          <a:lstStyle/>
          <a:p>
            <a:pPr algn="ctr" defTabSz="914400"/>
            <a:r>
              <a:rPr lang="en-GB" sz="1200" dirty="0">
                <a:solidFill>
                  <a:srgbClr val="000000"/>
                </a:solidFill>
                <a:ea typeface="ＭＳ Ｐゴシック" pitchFamily="34" charset="-128"/>
              </a:rPr>
              <a:t>200 cm</a:t>
            </a:r>
            <a:endParaRPr lang="en-US" sz="1200" dirty="0">
              <a:solidFill>
                <a:srgbClr val="000000"/>
              </a:solidFill>
              <a:ea typeface="ＭＳ Ｐゴシック" pitchFamily="34" charset="-128"/>
            </a:endParaRPr>
          </a:p>
        </p:txBody>
      </p:sp>
      <p:sp>
        <p:nvSpPr>
          <p:cNvPr id="33820" name="Rectangle 36"/>
          <p:cNvSpPr>
            <a:spLocks noChangeArrowheads="1"/>
          </p:cNvSpPr>
          <p:nvPr/>
        </p:nvSpPr>
        <p:spPr bwMode="auto">
          <a:xfrm>
            <a:off x="5105400" y="5340350"/>
            <a:ext cx="1196975" cy="1060450"/>
          </a:xfrm>
          <a:prstGeom prst="rect">
            <a:avLst/>
          </a:prstGeom>
          <a:solidFill>
            <a:schemeClr val="accent1">
              <a:alpha val="59999"/>
            </a:schemeClr>
          </a:solidFill>
          <a:ln w="9525">
            <a:solidFill>
              <a:srgbClr val="000000"/>
            </a:solidFill>
            <a:miter lim="800000"/>
            <a:headEnd/>
            <a:tailEnd/>
          </a:ln>
        </p:spPr>
        <p:txBody>
          <a:bodyPr lIns="0" tIns="0" rIns="0" bIns="0" anchor="ctr" anchorCtr="1"/>
          <a:lstStyle/>
          <a:p>
            <a:pPr algn="ctr" defTabSz="914400"/>
            <a:r>
              <a:rPr lang="en-GB" sz="1200" dirty="0">
                <a:solidFill>
                  <a:srgbClr val="000000"/>
                </a:solidFill>
                <a:ea typeface="ＭＳ Ｐゴシック" pitchFamily="34" charset="-128"/>
              </a:rPr>
              <a:t>Closed Air</a:t>
            </a:r>
          </a:p>
          <a:p>
            <a:pPr algn="ctr" defTabSz="914400"/>
            <a:r>
              <a:rPr lang="en-GB" sz="1200" dirty="0">
                <a:solidFill>
                  <a:srgbClr val="000000"/>
                </a:solidFill>
                <a:ea typeface="ＭＳ Ｐゴシック" pitchFamily="34" charset="-128"/>
              </a:rPr>
              <a:t> Box</a:t>
            </a:r>
          </a:p>
        </p:txBody>
      </p:sp>
      <p:sp>
        <p:nvSpPr>
          <p:cNvPr id="33821" name="Line 41"/>
          <p:cNvSpPr>
            <a:spLocks noChangeShapeType="1"/>
          </p:cNvSpPr>
          <p:nvPr/>
        </p:nvSpPr>
        <p:spPr bwMode="auto">
          <a:xfrm rot="5400000">
            <a:off x="2821781" y="6022182"/>
            <a:ext cx="1519237" cy="0"/>
          </a:xfrm>
          <a:prstGeom prst="line">
            <a:avLst/>
          </a:prstGeom>
          <a:noFill/>
          <a:ln w="9525">
            <a:solidFill>
              <a:srgbClr val="000000"/>
            </a:solidFill>
            <a:prstDash val="dash"/>
            <a:round/>
            <a:headEnd/>
            <a:tailEnd/>
          </a:ln>
        </p:spPr>
        <p:txBody>
          <a:bodyPr/>
          <a:lstStyle/>
          <a:p>
            <a:endParaRPr lang="en-US"/>
          </a:p>
        </p:txBody>
      </p:sp>
      <p:sp>
        <p:nvSpPr>
          <p:cNvPr id="33823" name="Text Box 50"/>
          <p:cNvSpPr txBox="1">
            <a:spLocks noChangeArrowheads="1"/>
          </p:cNvSpPr>
          <p:nvPr/>
        </p:nvSpPr>
        <p:spPr bwMode="auto">
          <a:xfrm>
            <a:off x="2144737" y="2287588"/>
            <a:ext cx="627063" cy="330200"/>
          </a:xfrm>
          <a:prstGeom prst="rect">
            <a:avLst/>
          </a:prstGeom>
          <a:noFill/>
          <a:ln w="9525">
            <a:noFill/>
            <a:miter lim="800000"/>
            <a:headEnd/>
            <a:tailEnd/>
          </a:ln>
        </p:spPr>
        <p:txBody>
          <a:bodyPr wrap="none" lIns="0" tIns="0" rIns="0" bIns="0" anchor="ctr" anchorCtr="1"/>
          <a:lstStyle/>
          <a:p>
            <a:pPr algn="ctr" defTabSz="914400"/>
            <a:r>
              <a:rPr lang="en-GB" sz="1200" dirty="0">
                <a:solidFill>
                  <a:srgbClr val="000000"/>
                </a:solidFill>
                <a:ea typeface="ＭＳ Ｐゴシック" pitchFamily="34" charset="-128"/>
              </a:rPr>
              <a:t>90 cm</a:t>
            </a:r>
            <a:endParaRPr lang="en-US" sz="1200" dirty="0">
              <a:solidFill>
                <a:srgbClr val="000000"/>
              </a:solidFill>
              <a:ea typeface="ＭＳ Ｐゴシック" pitchFamily="34" charset="-128"/>
            </a:endParaRPr>
          </a:p>
        </p:txBody>
      </p:sp>
      <p:sp>
        <p:nvSpPr>
          <p:cNvPr id="33826" name="Rectangle 57"/>
          <p:cNvSpPr>
            <a:spLocks noChangeArrowheads="1"/>
          </p:cNvSpPr>
          <p:nvPr/>
        </p:nvSpPr>
        <p:spPr bwMode="auto">
          <a:xfrm>
            <a:off x="152400" y="1157288"/>
            <a:ext cx="1383308" cy="1060450"/>
          </a:xfrm>
          <a:prstGeom prst="rect">
            <a:avLst/>
          </a:prstGeom>
          <a:solidFill>
            <a:schemeClr val="accent1">
              <a:alpha val="59999"/>
            </a:schemeClr>
          </a:solidFill>
          <a:ln w="9525">
            <a:solidFill>
              <a:srgbClr val="000000"/>
            </a:solidFill>
            <a:miter lim="800000"/>
            <a:headEnd/>
            <a:tailEnd/>
          </a:ln>
        </p:spPr>
        <p:txBody>
          <a:bodyPr lIns="0" tIns="0" rIns="0" bIns="0" anchor="ctr" anchorCtr="1"/>
          <a:lstStyle/>
          <a:p>
            <a:pPr algn="ctr" defTabSz="914400"/>
            <a:r>
              <a:rPr lang="en-GB" sz="1200" dirty="0" smtClean="0">
                <a:solidFill>
                  <a:srgbClr val="000000"/>
                </a:solidFill>
                <a:ea typeface="ＭＳ Ｐゴシック" pitchFamily="34" charset="-128"/>
              </a:rPr>
              <a:t>Fridge/freezer</a:t>
            </a:r>
            <a:endParaRPr lang="en-GB" sz="1200" dirty="0">
              <a:solidFill>
                <a:srgbClr val="000000"/>
              </a:solidFill>
              <a:ea typeface="ＭＳ Ｐゴシック" pitchFamily="34" charset="-128"/>
            </a:endParaRPr>
          </a:p>
          <a:p>
            <a:pPr algn="ctr" defTabSz="914400"/>
            <a:r>
              <a:rPr lang="en-GB" sz="1200" dirty="0">
                <a:solidFill>
                  <a:srgbClr val="000000"/>
                </a:solidFill>
                <a:ea typeface="ＭＳ Ｐゴシック" pitchFamily="34" charset="-128"/>
              </a:rPr>
              <a:t>(Reagent Storage)</a:t>
            </a:r>
          </a:p>
        </p:txBody>
      </p:sp>
      <p:sp>
        <p:nvSpPr>
          <p:cNvPr id="33827" name="Line 58"/>
          <p:cNvSpPr>
            <a:spLocks noChangeShapeType="1"/>
          </p:cNvSpPr>
          <p:nvPr/>
        </p:nvSpPr>
        <p:spPr bwMode="auto">
          <a:xfrm>
            <a:off x="152399" y="2325688"/>
            <a:ext cx="1342033" cy="11112"/>
          </a:xfrm>
          <a:prstGeom prst="line">
            <a:avLst/>
          </a:prstGeom>
          <a:noFill/>
          <a:ln w="9525">
            <a:solidFill>
              <a:srgbClr val="000000"/>
            </a:solidFill>
            <a:round/>
            <a:headEnd type="triangle" w="med" len="med"/>
            <a:tailEnd type="triangle" w="med" len="med"/>
          </a:ln>
        </p:spPr>
        <p:txBody>
          <a:bodyPr/>
          <a:lstStyle/>
          <a:p>
            <a:endParaRPr lang="en-US"/>
          </a:p>
        </p:txBody>
      </p:sp>
      <p:sp>
        <p:nvSpPr>
          <p:cNvPr id="33828" name="Text Box 59"/>
          <p:cNvSpPr txBox="1">
            <a:spLocks noChangeArrowheads="1"/>
          </p:cNvSpPr>
          <p:nvPr/>
        </p:nvSpPr>
        <p:spPr bwMode="auto">
          <a:xfrm>
            <a:off x="559147" y="2287588"/>
            <a:ext cx="627063" cy="330200"/>
          </a:xfrm>
          <a:prstGeom prst="rect">
            <a:avLst/>
          </a:prstGeom>
          <a:noFill/>
          <a:ln w="9525">
            <a:noFill/>
            <a:miter lim="800000"/>
            <a:headEnd/>
            <a:tailEnd/>
          </a:ln>
        </p:spPr>
        <p:txBody>
          <a:bodyPr wrap="none" lIns="0" tIns="0" rIns="0" bIns="0" anchor="ctr" anchorCtr="1"/>
          <a:lstStyle/>
          <a:p>
            <a:pPr algn="ctr" defTabSz="914400"/>
            <a:r>
              <a:rPr lang="en-GB" sz="1200" dirty="0">
                <a:solidFill>
                  <a:srgbClr val="000000"/>
                </a:solidFill>
                <a:ea typeface="ＭＳ Ｐゴシック" pitchFamily="34" charset="-128"/>
              </a:rPr>
              <a:t>80 cm</a:t>
            </a:r>
            <a:endParaRPr lang="en-US" sz="1200" dirty="0">
              <a:solidFill>
                <a:srgbClr val="000000"/>
              </a:solidFill>
              <a:ea typeface="ＭＳ Ｐゴシック" pitchFamily="34" charset="-128"/>
            </a:endParaRPr>
          </a:p>
        </p:txBody>
      </p:sp>
      <p:sp>
        <p:nvSpPr>
          <p:cNvPr id="33830" name="Rectangle 64"/>
          <p:cNvSpPr>
            <a:spLocks noChangeArrowheads="1"/>
          </p:cNvSpPr>
          <p:nvPr/>
        </p:nvSpPr>
        <p:spPr bwMode="auto">
          <a:xfrm>
            <a:off x="3419872" y="1157288"/>
            <a:ext cx="1392239" cy="1060450"/>
          </a:xfrm>
          <a:prstGeom prst="rect">
            <a:avLst/>
          </a:prstGeom>
          <a:solidFill>
            <a:schemeClr val="bg1">
              <a:alpha val="59999"/>
            </a:schemeClr>
          </a:solidFill>
          <a:ln w="9525">
            <a:solidFill>
              <a:srgbClr val="000000"/>
            </a:solidFill>
            <a:miter lim="800000"/>
            <a:headEnd/>
            <a:tailEnd/>
          </a:ln>
        </p:spPr>
        <p:txBody>
          <a:bodyPr lIns="0" tIns="0" rIns="0" bIns="0" anchor="ctr" anchorCtr="1"/>
          <a:lstStyle/>
          <a:p>
            <a:pPr algn="ctr" defTabSz="914400"/>
            <a:r>
              <a:rPr lang="en-GB" sz="1200" dirty="0">
                <a:solidFill>
                  <a:srgbClr val="000000"/>
                </a:solidFill>
                <a:ea typeface="ＭＳ Ｐゴシック" pitchFamily="34" charset="-128"/>
              </a:rPr>
              <a:t>Bench for Centrifuge</a:t>
            </a:r>
          </a:p>
        </p:txBody>
      </p:sp>
      <p:sp>
        <p:nvSpPr>
          <p:cNvPr id="33831" name="Line 65"/>
          <p:cNvSpPr>
            <a:spLocks noChangeShapeType="1"/>
          </p:cNvSpPr>
          <p:nvPr/>
        </p:nvSpPr>
        <p:spPr bwMode="auto">
          <a:xfrm>
            <a:off x="3534174" y="2322513"/>
            <a:ext cx="1277937" cy="3175"/>
          </a:xfrm>
          <a:prstGeom prst="line">
            <a:avLst/>
          </a:prstGeom>
          <a:noFill/>
          <a:ln w="9525">
            <a:solidFill>
              <a:srgbClr val="000000"/>
            </a:solidFill>
            <a:round/>
            <a:headEnd type="triangle" w="med" len="med"/>
            <a:tailEnd type="triangle" w="med" len="med"/>
          </a:ln>
        </p:spPr>
        <p:txBody>
          <a:bodyPr/>
          <a:lstStyle/>
          <a:p>
            <a:endParaRPr lang="en-US"/>
          </a:p>
        </p:txBody>
      </p:sp>
      <p:sp>
        <p:nvSpPr>
          <p:cNvPr id="33832" name="Text Box 66"/>
          <p:cNvSpPr txBox="1">
            <a:spLocks noChangeArrowheads="1"/>
          </p:cNvSpPr>
          <p:nvPr/>
        </p:nvSpPr>
        <p:spPr bwMode="auto">
          <a:xfrm>
            <a:off x="3834409" y="2287588"/>
            <a:ext cx="627063" cy="330200"/>
          </a:xfrm>
          <a:prstGeom prst="rect">
            <a:avLst/>
          </a:prstGeom>
          <a:noFill/>
          <a:ln w="9525">
            <a:noFill/>
            <a:miter lim="800000"/>
            <a:headEnd/>
            <a:tailEnd/>
          </a:ln>
        </p:spPr>
        <p:txBody>
          <a:bodyPr wrap="none" lIns="0" tIns="0" rIns="0" bIns="0" anchor="ctr" anchorCtr="1"/>
          <a:lstStyle/>
          <a:p>
            <a:pPr algn="ctr" defTabSz="914400"/>
            <a:r>
              <a:rPr lang="en-GB" sz="1200" dirty="0">
                <a:solidFill>
                  <a:srgbClr val="000000"/>
                </a:solidFill>
                <a:ea typeface="ＭＳ Ｐゴシック" pitchFamily="34" charset="-128"/>
              </a:rPr>
              <a:t>70 cm</a:t>
            </a:r>
            <a:endParaRPr lang="en-US" sz="1200" dirty="0">
              <a:solidFill>
                <a:srgbClr val="000000"/>
              </a:solidFill>
              <a:ea typeface="ＭＳ Ｐゴシック" pitchFamily="34" charset="-128"/>
            </a:endParaRPr>
          </a:p>
        </p:txBody>
      </p:sp>
      <p:sp>
        <p:nvSpPr>
          <p:cNvPr id="33833" name="Rectangle 67"/>
          <p:cNvSpPr>
            <a:spLocks noChangeArrowheads="1"/>
          </p:cNvSpPr>
          <p:nvPr/>
        </p:nvSpPr>
        <p:spPr bwMode="auto">
          <a:xfrm>
            <a:off x="3609975" y="5291138"/>
            <a:ext cx="685800" cy="1454150"/>
          </a:xfrm>
          <a:prstGeom prst="rect">
            <a:avLst/>
          </a:prstGeom>
          <a:solidFill>
            <a:schemeClr val="bg1">
              <a:alpha val="59999"/>
            </a:schemeClr>
          </a:solidFill>
          <a:ln w="9525">
            <a:solidFill>
              <a:srgbClr val="000000"/>
            </a:solidFill>
            <a:miter lim="800000"/>
            <a:headEnd/>
            <a:tailEnd/>
          </a:ln>
        </p:spPr>
        <p:txBody>
          <a:bodyPr lIns="0" tIns="0" rIns="0" bIns="0" anchor="ctr" anchorCtr="1"/>
          <a:lstStyle/>
          <a:p>
            <a:pPr algn="ctr" defTabSz="914400"/>
            <a:r>
              <a:rPr lang="en-GB" sz="1200" dirty="0">
                <a:solidFill>
                  <a:srgbClr val="000000"/>
                </a:solidFill>
                <a:ea typeface="ＭＳ Ｐゴシック" pitchFamily="34" charset="-128"/>
              </a:rPr>
              <a:t>Bench area</a:t>
            </a:r>
          </a:p>
        </p:txBody>
      </p:sp>
      <p:sp>
        <p:nvSpPr>
          <p:cNvPr id="2" name="Slide Number Placeholder 1"/>
          <p:cNvSpPr>
            <a:spLocks noGrp="1"/>
          </p:cNvSpPr>
          <p:nvPr>
            <p:ph type="sldNum" sz="quarter" idx="12"/>
          </p:nvPr>
        </p:nvSpPr>
        <p:spPr/>
        <p:txBody>
          <a:bodyPr/>
          <a:lstStyle/>
          <a:p>
            <a:fld id="{E62F3C86-4CB3-49D2-BBC0-D744569A54AA}" type="slidenum">
              <a:rPr lang="en-GB" smtClean="0"/>
              <a:pPr/>
              <a:t>26</a:t>
            </a:fld>
            <a:endParaRPr lang="en-GB" dirty="0"/>
          </a:p>
        </p:txBody>
      </p:sp>
      <p:sp>
        <p:nvSpPr>
          <p:cNvPr id="36" name="Rectangle 32"/>
          <p:cNvSpPr>
            <a:spLocks noChangeArrowheads="1"/>
          </p:cNvSpPr>
          <p:nvPr/>
        </p:nvSpPr>
        <p:spPr bwMode="auto">
          <a:xfrm>
            <a:off x="5220072" y="3654425"/>
            <a:ext cx="1060450" cy="1282700"/>
          </a:xfrm>
          <a:prstGeom prst="rect">
            <a:avLst/>
          </a:prstGeom>
          <a:solidFill>
            <a:schemeClr val="accent1">
              <a:alpha val="59999"/>
            </a:schemeClr>
          </a:solidFill>
          <a:ln w="9525">
            <a:solidFill>
              <a:srgbClr val="000000"/>
            </a:solidFill>
            <a:miter lim="800000"/>
            <a:headEnd/>
            <a:tailEnd/>
          </a:ln>
        </p:spPr>
        <p:txBody>
          <a:bodyPr lIns="45720" tIns="0" rIns="45720" bIns="0" anchor="ctr" anchorCtr="1"/>
          <a:lstStyle/>
          <a:p>
            <a:pPr algn="ctr"/>
            <a:r>
              <a:rPr lang="en-GB" sz="1200" dirty="0" smtClean="0">
                <a:solidFill>
                  <a:srgbClr val="000000"/>
                </a:solidFill>
                <a:ea typeface="ＭＳ Ｐゴシック" pitchFamily="34" charset="-128"/>
              </a:rPr>
              <a:t>Manual or Automated Extraction </a:t>
            </a:r>
            <a:r>
              <a:rPr lang="en-GB" sz="1200" dirty="0">
                <a:solidFill>
                  <a:srgbClr val="000000"/>
                </a:solidFill>
                <a:ea typeface="ＭＳ Ｐゴシック" pitchFamily="34" charset="-128"/>
              </a:rPr>
              <a:t>Instrument</a:t>
            </a:r>
          </a:p>
          <a:p>
            <a:pPr algn="ctr" defTabSz="914400"/>
            <a:endParaRPr lang="en-GB" sz="1200" dirty="0">
              <a:solidFill>
                <a:srgbClr val="000000"/>
              </a:solidFill>
              <a:ea typeface="ＭＳ Ｐゴシック" pitchFamily="34" charset="-128"/>
            </a:endParaRPr>
          </a:p>
        </p:txBody>
      </p:sp>
    </p:spTree>
    <p:extLst>
      <p:ext uri="{BB962C8B-B14F-4D97-AF65-F5344CB8AC3E}">
        <p14:creationId xmlns:p14="http://schemas.microsoft.com/office/powerpoint/2010/main" val="3371975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61950" y="458788"/>
            <a:ext cx="8153400" cy="990600"/>
          </a:xfrm>
        </p:spPr>
        <p:txBody>
          <a:bodyPr/>
          <a:lstStyle/>
          <a:p>
            <a:pPr eaLnBrk="1" hangingPunct="1"/>
            <a:r>
              <a:rPr lang="en-US" sz="2800" b="1" dirty="0" smtClean="0"/>
              <a:t>PCR: Suggested Laboratory Layout</a:t>
            </a:r>
            <a:r>
              <a:rPr lang="en-US" sz="2800" dirty="0" smtClean="0"/>
              <a:t/>
            </a:r>
            <a:br>
              <a:rPr lang="en-US" sz="2800" dirty="0" smtClean="0"/>
            </a:br>
            <a:r>
              <a:rPr lang="en-US" sz="2800" dirty="0" smtClean="0"/>
              <a:t>  Sample Amplification and Detection Room (3)</a:t>
            </a:r>
          </a:p>
        </p:txBody>
      </p:sp>
      <p:sp>
        <p:nvSpPr>
          <p:cNvPr id="34827" name="AutoShape 61"/>
          <p:cNvSpPr>
            <a:spLocks noChangeAspect="1" noChangeArrowheads="1" noTextEdit="1"/>
          </p:cNvSpPr>
          <p:nvPr/>
        </p:nvSpPr>
        <p:spPr bwMode="auto">
          <a:xfrm>
            <a:off x="2278063" y="1905000"/>
            <a:ext cx="4570412" cy="3732213"/>
          </a:xfrm>
          <a:prstGeom prst="rect">
            <a:avLst/>
          </a:prstGeom>
          <a:noFill/>
          <a:ln w="9525">
            <a:solidFill>
              <a:srgbClr val="000000"/>
            </a:solidFill>
            <a:miter lim="800000"/>
            <a:headEnd/>
            <a:tailEnd/>
          </a:ln>
        </p:spPr>
        <p:txBody>
          <a:bodyPr lIns="0" tIns="0" rIns="0" bIns="0" anchor="ctr" anchorCtr="1"/>
          <a:lstStyle/>
          <a:p>
            <a:endParaRPr lang="en-US"/>
          </a:p>
        </p:txBody>
      </p:sp>
      <p:sp>
        <p:nvSpPr>
          <p:cNvPr id="34828" name="Text Box 62"/>
          <p:cNvSpPr txBox="1">
            <a:spLocks noChangeArrowheads="1"/>
          </p:cNvSpPr>
          <p:nvPr/>
        </p:nvSpPr>
        <p:spPr bwMode="auto">
          <a:xfrm>
            <a:off x="2260600" y="4638675"/>
            <a:ext cx="2212975" cy="552450"/>
          </a:xfrm>
          <a:prstGeom prst="rect">
            <a:avLst/>
          </a:prstGeom>
          <a:noFill/>
          <a:ln w="9525">
            <a:noFill/>
            <a:miter lim="800000"/>
            <a:headEnd/>
            <a:tailEnd/>
          </a:ln>
        </p:spPr>
        <p:txBody>
          <a:bodyPr/>
          <a:lstStyle/>
          <a:p>
            <a:pPr algn="ctr" defTabSz="914400"/>
            <a:r>
              <a:rPr lang="en-GB" b="1">
                <a:solidFill>
                  <a:srgbClr val="000000"/>
                </a:solidFill>
                <a:ea typeface="ＭＳ Ｐゴシック" pitchFamily="34" charset="-128"/>
              </a:rPr>
              <a:t>Amplification and Detection Area</a:t>
            </a:r>
          </a:p>
          <a:p>
            <a:pPr algn="ctr" defTabSz="914400"/>
            <a:r>
              <a:rPr lang="en-GB" b="1">
                <a:solidFill>
                  <a:srgbClr val="000000"/>
                </a:solidFill>
                <a:ea typeface="ＭＳ Ｐゴシック" pitchFamily="34" charset="-128"/>
              </a:rPr>
              <a:t>(</a:t>
            </a:r>
            <a:r>
              <a:rPr lang="en-GB" b="1">
                <a:solidFill>
                  <a:srgbClr val="FF0000"/>
                </a:solidFill>
                <a:ea typeface="ＭＳ Ｐゴシック" pitchFamily="34" charset="-128"/>
              </a:rPr>
              <a:t>ROOM 3</a:t>
            </a:r>
            <a:r>
              <a:rPr lang="en-GB" b="1">
                <a:solidFill>
                  <a:srgbClr val="000000"/>
                </a:solidFill>
                <a:ea typeface="ＭＳ Ｐゴシック" pitchFamily="34" charset="-128"/>
              </a:rPr>
              <a:t>)</a:t>
            </a:r>
            <a:endParaRPr lang="en-GB">
              <a:solidFill>
                <a:srgbClr val="000000"/>
              </a:solidFill>
              <a:ea typeface="ＭＳ Ｐゴシック" pitchFamily="34" charset="-128"/>
            </a:endParaRPr>
          </a:p>
        </p:txBody>
      </p:sp>
      <p:sp>
        <p:nvSpPr>
          <p:cNvPr id="34829" name="Rectangle 64"/>
          <p:cNvSpPr>
            <a:spLocks noChangeArrowheads="1"/>
          </p:cNvSpPr>
          <p:nvPr/>
        </p:nvSpPr>
        <p:spPr bwMode="auto">
          <a:xfrm>
            <a:off x="3141663" y="1906588"/>
            <a:ext cx="3711575" cy="1060450"/>
          </a:xfrm>
          <a:prstGeom prst="rect">
            <a:avLst/>
          </a:prstGeom>
          <a:solidFill>
            <a:schemeClr val="bg1">
              <a:alpha val="59999"/>
            </a:schemeClr>
          </a:solidFill>
          <a:ln w="9525">
            <a:solidFill>
              <a:srgbClr val="000000"/>
            </a:solidFill>
            <a:miter lim="800000"/>
            <a:headEnd/>
            <a:tailEnd/>
          </a:ln>
        </p:spPr>
        <p:txBody>
          <a:bodyPr lIns="0" tIns="0" rIns="0" bIns="0" anchor="ctr" anchorCtr="1"/>
          <a:lstStyle/>
          <a:p>
            <a:pPr algn="ctr" defTabSz="914400"/>
            <a:endParaRPr lang="en-GB" sz="1200">
              <a:solidFill>
                <a:srgbClr val="000000"/>
              </a:solidFill>
              <a:ea typeface="ＭＳ Ｐゴシック" pitchFamily="34" charset="-128"/>
            </a:endParaRPr>
          </a:p>
        </p:txBody>
      </p:sp>
      <p:sp>
        <p:nvSpPr>
          <p:cNvPr id="34830" name="Line 67"/>
          <p:cNvSpPr>
            <a:spLocks noChangeShapeType="1"/>
          </p:cNvSpPr>
          <p:nvPr/>
        </p:nvSpPr>
        <p:spPr bwMode="auto">
          <a:xfrm>
            <a:off x="2986088" y="1912938"/>
            <a:ext cx="3175" cy="1060450"/>
          </a:xfrm>
          <a:prstGeom prst="line">
            <a:avLst/>
          </a:prstGeom>
          <a:noFill/>
          <a:ln w="9525">
            <a:solidFill>
              <a:srgbClr val="000000"/>
            </a:solidFill>
            <a:round/>
            <a:headEnd type="triangle" w="med" len="med"/>
            <a:tailEnd type="triangle" w="med" len="med"/>
          </a:ln>
        </p:spPr>
        <p:txBody>
          <a:bodyPr/>
          <a:lstStyle/>
          <a:p>
            <a:endParaRPr lang="en-US"/>
          </a:p>
        </p:txBody>
      </p:sp>
      <p:sp>
        <p:nvSpPr>
          <p:cNvPr id="34831" name="Text Box 68"/>
          <p:cNvSpPr txBox="1">
            <a:spLocks noChangeArrowheads="1"/>
          </p:cNvSpPr>
          <p:nvPr/>
        </p:nvSpPr>
        <p:spPr bwMode="auto">
          <a:xfrm>
            <a:off x="2224088" y="2230438"/>
            <a:ext cx="860425" cy="419100"/>
          </a:xfrm>
          <a:prstGeom prst="rect">
            <a:avLst/>
          </a:prstGeom>
          <a:noFill/>
          <a:ln w="9525">
            <a:noFill/>
            <a:miter lim="800000"/>
            <a:headEnd/>
            <a:tailEnd/>
          </a:ln>
        </p:spPr>
        <p:txBody>
          <a:bodyPr lIns="0" tIns="0" rIns="0" bIns="0" anchor="ctr" anchorCtr="1"/>
          <a:lstStyle/>
          <a:p>
            <a:pPr algn="ctr" defTabSz="914400"/>
            <a:r>
              <a:rPr lang="en-GB" sz="1200">
                <a:solidFill>
                  <a:srgbClr val="000000"/>
                </a:solidFill>
                <a:ea typeface="ＭＳ Ｐゴシック" pitchFamily="34" charset="-128"/>
              </a:rPr>
              <a:t>100 cm</a:t>
            </a:r>
          </a:p>
        </p:txBody>
      </p:sp>
      <p:sp>
        <p:nvSpPr>
          <p:cNvPr id="34832" name="Rectangle 72"/>
          <p:cNvSpPr>
            <a:spLocks noChangeArrowheads="1"/>
          </p:cNvSpPr>
          <p:nvPr/>
        </p:nvSpPr>
        <p:spPr bwMode="auto">
          <a:xfrm>
            <a:off x="5792788" y="2976563"/>
            <a:ext cx="1060450" cy="2651125"/>
          </a:xfrm>
          <a:prstGeom prst="rect">
            <a:avLst/>
          </a:prstGeom>
          <a:solidFill>
            <a:schemeClr val="bg1">
              <a:alpha val="59999"/>
            </a:schemeClr>
          </a:solidFill>
          <a:ln w="9525">
            <a:solidFill>
              <a:srgbClr val="000000"/>
            </a:solidFill>
            <a:miter lim="800000"/>
            <a:headEnd/>
            <a:tailEnd/>
          </a:ln>
        </p:spPr>
        <p:txBody>
          <a:bodyPr lIns="45720" tIns="0" rIns="45720" bIns="0" anchor="ctr" anchorCtr="1"/>
          <a:lstStyle/>
          <a:p>
            <a:pPr algn="ctr" defTabSz="914400"/>
            <a:r>
              <a:rPr lang="en-GB" sz="1200" dirty="0">
                <a:solidFill>
                  <a:srgbClr val="000000"/>
                </a:solidFill>
                <a:ea typeface="ＭＳ Ｐゴシック" pitchFamily="34" charset="-128"/>
              </a:rPr>
              <a:t>Result </a:t>
            </a:r>
            <a:r>
              <a:rPr lang="en-GB" sz="1200" dirty="0" smtClean="0">
                <a:solidFill>
                  <a:srgbClr val="000000"/>
                </a:solidFill>
                <a:ea typeface="ＭＳ Ｐゴシック" pitchFamily="34" charset="-128"/>
              </a:rPr>
              <a:t>validation and </a:t>
            </a:r>
            <a:r>
              <a:rPr lang="en-GB" sz="1200" dirty="0" err="1" smtClean="0">
                <a:solidFill>
                  <a:srgbClr val="000000"/>
                </a:solidFill>
                <a:ea typeface="ＭＳ Ｐゴシック" pitchFamily="34" charset="-128"/>
              </a:rPr>
              <a:t>documentationarea</a:t>
            </a:r>
            <a:endParaRPr lang="en-GB" sz="1200" dirty="0">
              <a:solidFill>
                <a:srgbClr val="000000"/>
              </a:solidFill>
              <a:ea typeface="ＭＳ Ｐゴシック" pitchFamily="34" charset="-128"/>
            </a:endParaRPr>
          </a:p>
        </p:txBody>
      </p:sp>
      <p:sp>
        <p:nvSpPr>
          <p:cNvPr id="34833" name="Line 73"/>
          <p:cNvSpPr>
            <a:spLocks noChangeShapeType="1"/>
          </p:cNvSpPr>
          <p:nvPr/>
        </p:nvSpPr>
        <p:spPr bwMode="auto">
          <a:xfrm rot="5400000">
            <a:off x="4313237" y="4302126"/>
            <a:ext cx="2651125" cy="0"/>
          </a:xfrm>
          <a:prstGeom prst="line">
            <a:avLst/>
          </a:prstGeom>
          <a:noFill/>
          <a:ln w="9525">
            <a:solidFill>
              <a:srgbClr val="000000"/>
            </a:solidFill>
            <a:round/>
            <a:headEnd type="triangle" w="med" len="med"/>
            <a:tailEnd type="triangle" w="med" len="med"/>
          </a:ln>
        </p:spPr>
        <p:txBody>
          <a:bodyPr/>
          <a:lstStyle/>
          <a:p>
            <a:endParaRPr lang="en-US"/>
          </a:p>
        </p:txBody>
      </p:sp>
      <p:sp>
        <p:nvSpPr>
          <p:cNvPr id="34834" name="Text Box 74"/>
          <p:cNvSpPr txBox="1">
            <a:spLocks noChangeArrowheads="1"/>
          </p:cNvSpPr>
          <p:nvPr/>
        </p:nvSpPr>
        <p:spPr bwMode="auto">
          <a:xfrm>
            <a:off x="5033963" y="4168775"/>
            <a:ext cx="646112" cy="266700"/>
          </a:xfrm>
          <a:prstGeom prst="rect">
            <a:avLst/>
          </a:prstGeom>
          <a:noFill/>
          <a:ln w="9525">
            <a:noFill/>
            <a:miter lim="800000"/>
            <a:headEnd/>
            <a:tailEnd/>
          </a:ln>
        </p:spPr>
        <p:txBody>
          <a:bodyPr wrap="none" anchorCtr="1"/>
          <a:lstStyle/>
          <a:p>
            <a:pPr algn="ctr" defTabSz="914400"/>
            <a:r>
              <a:rPr lang="en-GB" sz="1200">
                <a:solidFill>
                  <a:srgbClr val="000000"/>
                </a:solidFill>
                <a:ea typeface="ＭＳ Ｐゴシック" pitchFamily="34" charset="-128"/>
              </a:rPr>
              <a:t>200 cm</a:t>
            </a:r>
            <a:endParaRPr lang="en-US" sz="1200">
              <a:solidFill>
                <a:srgbClr val="000000"/>
              </a:solidFill>
              <a:ea typeface="ＭＳ Ｐゴシック" pitchFamily="34" charset="-128"/>
            </a:endParaRPr>
          </a:p>
        </p:txBody>
      </p:sp>
      <p:sp>
        <p:nvSpPr>
          <p:cNvPr id="34835" name="Text Box 77"/>
          <p:cNvSpPr txBox="1">
            <a:spLocks noChangeArrowheads="1"/>
          </p:cNvSpPr>
          <p:nvPr/>
        </p:nvSpPr>
        <p:spPr bwMode="auto">
          <a:xfrm>
            <a:off x="4122738" y="3114675"/>
            <a:ext cx="627062" cy="331788"/>
          </a:xfrm>
          <a:prstGeom prst="rect">
            <a:avLst/>
          </a:prstGeom>
          <a:noFill/>
          <a:ln w="9525">
            <a:noFill/>
            <a:miter lim="800000"/>
            <a:headEnd/>
            <a:tailEnd/>
          </a:ln>
        </p:spPr>
        <p:txBody>
          <a:bodyPr wrap="none" lIns="0" tIns="0" rIns="0" bIns="0" anchor="ctr" anchorCtr="1"/>
          <a:lstStyle/>
          <a:p>
            <a:pPr algn="ctr" defTabSz="914400"/>
            <a:r>
              <a:rPr lang="en-GB" sz="1200">
                <a:solidFill>
                  <a:srgbClr val="000000"/>
                </a:solidFill>
                <a:ea typeface="ＭＳ Ｐゴシック" pitchFamily="34" charset="-128"/>
              </a:rPr>
              <a:t>200 cm</a:t>
            </a:r>
            <a:endParaRPr lang="en-US" sz="1200">
              <a:solidFill>
                <a:srgbClr val="000000"/>
              </a:solidFill>
              <a:ea typeface="ＭＳ Ｐゴシック" pitchFamily="34" charset="-128"/>
            </a:endParaRPr>
          </a:p>
        </p:txBody>
      </p:sp>
      <p:sp>
        <p:nvSpPr>
          <p:cNvPr id="34836" name="Line 84"/>
          <p:cNvSpPr>
            <a:spLocks noChangeShapeType="1"/>
          </p:cNvSpPr>
          <p:nvPr/>
        </p:nvSpPr>
        <p:spPr bwMode="auto">
          <a:xfrm>
            <a:off x="3109913" y="3152775"/>
            <a:ext cx="2651125" cy="1588"/>
          </a:xfrm>
          <a:prstGeom prst="line">
            <a:avLst/>
          </a:prstGeom>
          <a:noFill/>
          <a:ln w="9525">
            <a:solidFill>
              <a:srgbClr val="000000"/>
            </a:solidFill>
            <a:round/>
            <a:headEnd type="triangle" w="med" len="med"/>
            <a:tailEnd type="triangle" w="med" len="med"/>
          </a:ln>
        </p:spPr>
        <p:txBody>
          <a:bodyPr/>
          <a:lstStyle/>
          <a:p>
            <a:endParaRPr lang="en-US"/>
          </a:p>
        </p:txBody>
      </p:sp>
      <p:sp>
        <p:nvSpPr>
          <p:cNvPr id="34837" name="Rectangle 92"/>
          <p:cNvSpPr>
            <a:spLocks noChangeArrowheads="1"/>
          </p:cNvSpPr>
          <p:nvPr/>
        </p:nvSpPr>
        <p:spPr bwMode="auto">
          <a:xfrm>
            <a:off x="3454400" y="2087563"/>
            <a:ext cx="1143000" cy="795337"/>
          </a:xfrm>
          <a:prstGeom prst="rect">
            <a:avLst/>
          </a:prstGeom>
          <a:solidFill>
            <a:schemeClr val="accent1">
              <a:alpha val="59999"/>
            </a:schemeClr>
          </a:solidFill>
          <a:ln w="9525">
            <a:solidFill>
              <a:srgbClr val="000000"/>
            </a:solidFill>
            <a:miter lim="800000"/>
            <a:headEnd/>
            <a:tailEnd/>
          </a:ln>
        </p:spPr>
        <p:txBody>
          <a:bodyPr lIns="0" tIns="0" rIns="0" bIns="0" anchor="ctr" anchorCtr="1"/>
          <a:lstStyle/>
          <a:p>
            <a:pPr algn="ctr" defTabSz="914400"/>
            <a:r>
              <a:rPr lang="en-US" sz="1200" dirty="0">
                <a:solidFill>
                  <a:srgbClr val="000000"/>
                </a:solidFill>
                <a:ea typeface="ＭＳ Ｐゴシック" pitchFamily="34" charset="-128"/>
              </a:rPr>
              <a:t>Amplification/ detection instrument</a:t>
            </a:r>
          </a:p>
        </p:txBody>
      </p:sp>
      <p:sp>
        <p:nvSpPr>
          <p:cNvPr id="34838" name="Rectangle 93"/>
          <p:cNvSpPr>
            <a:spLocks noChangeArrowheads="1"/>
          </p:cNvSpPr>
          <p:nvPr/>
        </p:nvSpPr>
        <p:spPr bwMode="auto">
          <a:xfrm>
            <a:off x="5083175" y="2428875"/>
            <a:ext cx="590550" cy="454025"/>
          </a:xfrm>
          <a:prstGeom prst="rect">
            <a:avLst/>
          </a:prstGeom>
          <a:solidFill>
            <a:schemeClr val="accent1">
              <a:alpha val="59999"/>
            </a:schemeClr>
          </a:solidFill>
          <a:ln w="9525">
            <a:solidFill>
              <a:srgbClr val="000000"/>
            </a:solidFill>
            <a:miter lim="800000"/>
            <a:headEnd/>
            <a:tailEnd/>
          </a:ln>
        </p:spPr>
        <p:txBody>
          <a:bodyPr lIns="0" tIns="0" rIns="0" bIns="0" anchor="ctr" anchorCtr="1"/>
          <a:lstStyle/>
          <a:p>
            <a:pPr algn="ctr" defTabSz="914400"/>
            <a:r>
              <a:rPr lang="en-GB" sz="1200">
                <a:solidFill>
                  <a:srgbClr val="000000"/>
                </a:solidFill>
                <a:ea typeface="ＭＳ Ｐゴシック" pitchFamily="34" charset="-128"/>
              </a:rPr>
              <a:t>Printer</a:t>
            </a:r>
            <a:endParaRPr lang="en-US" sz="1200">
              <a:solidFill>
                <a:srgbClr val="000000"/>
              </a:solidFill>
              <a:ea typeface="ＭＳ Ｐゴシック" pitchFamily="34" charset="-128"/>
            </a:endParaRPr>
          </a:p>
        </p:txBody>
      </p:sp>
      <p:sp>
        <p:nvSpPr>
          <p:cNvPr id="2" name="Slide Number Placeholder 1"/>
          <p:cNvSpPr>
            <a:spLocks noGrp="1"/>
          </p:cNvSpPr>
          <p:nvPr>
            <p:ph type="sldNum" sz="quarter" idx="12"/>
          </p:nvPr>
        </p:nvSpPr>
        <p:spPr/>
        <p:txBody>
          <a:bodyPr/>
          <a:lstStyle/>
          <a:p>
            <a:fld id="{E62F3C86-4CB3-49D2-BBC0-D744569A54AA}" type="slidenum">
              <a:rPr lang="en-GB" smtClean="0"/>
              <a:pPr/>
              <a:t>27</a:t>
            </a:fld>
            <a:endParaRPr lang="en-GB"/>
          </a:p>
        </p:txBody>
      </p:sp>
    </p:spTree>
    <p:extLst>
      <p:ext uri="{BB962C8B-B14F-4D97-AF65-F5344CB8AC3E}">
        <p14:creationId xmlns:p14="http://schemas.microsoft.com/office/powerpoint/2010/main" val="2359449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fontScale="90000"/>
          </a:bodyPr>
          <a:lstStyle/>
          <a:p>
            <a:r>
              <a:rPr lang="en-US" sz="3600" b="1" dirty="0" smtClean="0"/>
              <a:t>Maximizing your Viral Load Testing Throughput</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3031657"/>
              </p:ext>
            </p:extLst>
          </p:nvPr>
        </p:nvGraphicFramePr>
        <p:xfrm>
          <a:off x="628650" y="1052736"/>
          <a:ext cx="7886700" cy="4218559"/>
        </p:xfrm>
        <a:graphic>
          <a:graphicData uri="http://schemas.openxmlformats.org/drawingml/2006/table">
            <a:tbl>
              <a:tblPr firstRow="1" bandRow="1">
                <a:tableStyleId>{5C22544A-7EE6-4342-B048-85BDC9FD1C3A}</a:tableStyleId>
              </a:tblPr>
              <a:tblGrid>
                <a:gridCol w="3079254"/>
                <a:gridCol w="2376264"/>
                <a:gridCol w="2431182"/>
              </a:tblGrid>
              <a:tr h="370840">
                <a:tc>
                  <a:txBody>
                    <a:bodyPr/>
                    <a:lstStyle/>
                    <a:p>
                      <a:r>
                        <a:rPr lang="en-US" sz="1800" dirty="0" smtClean="0"/>
                        <a:t>Scenario</a:t>
                      </a:r>
                      <a:endParaRPr lang="en-US" sz="1800" dirty="0"/>
                    </a:p>
                  </a:txBody>
                  <a:tcPr/>
                </a:tc>
                <a:tc>
                  <a:txBody>
                    <a:bodyPr/>
                    <a:lstStyle/>
                    <a:p>
                      <a:r>
                        <a:rPr lang="en-US" sz="1800" dirty="0" smtClean="0"/>
                        <a:t>Maximum Throughput</a:t>
                      </a:r>
                      <a:endParaRPr lang="en-US" sz="1800" dirty="0"/>
                    </a:p>
                  </a:txBody>
                  <a:tcPr/>
                </a:tc>
                <a:tc>
                  <a:txBody>
                    <a:bodyPr/>
                    <a:lstStyle/>
                    <a:p>
                      <a:r>
                        <a:rPr lang="en-US" sz="1800" dirty="0" smtClean="0"/>
                        <a:t>Your current</a:t>
                      </a:r>
                      <a:r>
                        <a:rPr lang="en-US" sz="1800" baseline="0" dirty="0" smtClean="0"/>
                        <a:t> level?</a:t>
                      </a:r>
                      <a:endParaRPr lang="en-US" sz="1800" dirty="0"/>
                    </a:p>
                  </a:txBody>
                  <a:tcPr/>
                </a:tc>
              </a:tr>
              <a:tr h="370840">
                <a:tc>
                  <a:txBody>
                    <a:bodyPr/>
                    <a:lstStyle/>
                    <a:p>
                      <a:r>
                        <a:rPr lang="en-US" sz="1800" dirty="0" smtClean="0"/>
                        <a:t>One Roche 96 machine, </a:t>
                      </a:r>
                    </a:p>
                    <a:p>
                      <a:r>
                        <a:rPr lang="en-US" sz="1800" b="1" dirty="0" smtClean="0">
                          <a:solidFill>
                            <a:srgbClr val="FF0000"/>
                          </a:solidFill>
                        </a:rPr>
                        <a:t>8</a:t>
                      </a:r>
                      <a:r>
                        <a:rPr lang="en-US" sz="1800" dirty="0" smtClean="0"/>
                        <a:t>-hour shift,</a:t>
                      </a:r>
                      <a:r>
                        <a:rPr lang="en-US" sz="1800" baseline="0" dirty="0" smtClean="0"/>
                        <a:t> 2 people</a:t>
                      </a:r>
                      <a:endParaRPr lang="en-US" sz="1800" dirty="0"/>
                    </a:p>
                  </a:txBody>
                  <a:tcPr>
                    <a:solidFill>
                      <a:schemeClr val="accent5">
                        <a:lumMod val="20000"/>
                        <a:lumOff val="80000"/>
                      </a:schemeClr>
                    </a:solidFill>
                  </a:tcPr>
                </a:tc>
                <a:tc>
                  <a:txBody>
                    <a:bodyPr/>
                    <a:lstStyle/>
                    <a:p>
                      <a:r>
                        <a:rPr lang="en-US" sz="1800" dirty="0" smtClean="0"/>
                        <a:t>110 specimens</a:t>
                      </a:r>
                      <a:endParaRPr lang="en-US" sz="1800" dirty="0"/>
                    </a:p>
                  </a:txBody>
                  <a:tcPr>
                    <a:solidFill>
                      <a:schemeClr val="accent5">
                        <a:lumMod val="20000"/>
                        <a:lumOff val="80000"/>
                      </a:schemeClr>
                    </a:solidFill>
                  </a:tcPr>
                </a:tc>
                <a:tc>
                  <a:txBody>
                    <a:bodyPr/>
                    <a:lstStyle/>
                    <a:p>
                      <a:endParaRPr lang="en-US" sz="1800" dirty="0"/>
                    </a:p>
                  </a:txBody>
                  <a:tcPr>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One Roche 96 machine,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12</a:t>
                      </a:r>
                      <a:r>
                        <a:rPr lang="en-US" sz="1800" dirty="0" smtClean="0"/>
                        <a:t>-hour shift, 2 people</a:t>
                      </a:r>
                    </a:p>
                  </a:txBody>
                  <a:tcPr>
                    <a:solidFill>
                      <a:schemeClr val="accent5">
                        <a:lumMod val="20000"/>
                        <a:lumOff val="80000"/>
                      </a:schemeClr>
                    </a:solidFill>
                  </a:tcPr>
                </a:tc>
                <a:tc>
                  <a:txBody>
                    <a:bodyPr/>
                    <a:lstStyle/>
                    <a:p>
                      <a:r>
                        <a:rPr lang="en-US" sz="1800" dirty="0" smtClean="0"/>
                        <a:t>150 specimens</a:t>
                      </a:r>
                      <a:endParaRPr lang="en-US" sz="1800" dirty="0"/>
                    </a:p>
                  </a:txBody>
                  <a:tcPr>
                    <a:solidFill>
                      <a:schemeClr val="accent5">
                        <a:lumMod val="20000"/>
                        <a:lumOff val="80000"/>
                      </a:schemeClr>
                    </a:solidFill>
                  </a:tcPr>
                </a:tc>
                <a:tc>
                  <a:txBody>
                    <a:bodyPr/>
                    <a:lstStyle/>
                    <a:p>
                      <a:endParaRPr lang="en-US" sz="1800" dirty="0"/>
                    </a:p>
                  </a:txBody>
                  <a:tcPr>
                    <a:solidFill>
                      <a:schemeClr val="accent5">
                        <a:lumMod val="20000"/>
                        <a:lumOff val="80000"/>
                      </a:schemeClr>
                    </a:solidFill>
                  </a:tcPr>
                </a:tc>
              </a:tr>
              <a:tr h="647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One Roche 96 machine,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24</a:t>
                      </a:r>
                      <a:r>
                        <a:rPr lang="en-US" sz="1800" dirty="0" smtClean="0"/>
                        <a:t>-hour shift, 2 people</a:t>
                      </a:r>
                    </a:p>
                  </a:txBody>
                  <a:tcPr>
                    <a:solidFill>
                      <a:schemeClr val="accent5">
                        <a:lumMod val="20000"/>
                        <a:lumOff val="80000"/>
                      </a:schemeClr>
                    </a:solidFill>
                  </a:tcPr>
                </a:tc>
                <a:tc>
                  <a:txBody>
                    <a:bodyPr/>
                    <a:lstStyle/>
                    <a:p>
                      <a:r>
                        <a:rPr lang="en-US" sz="1800" dirty="0" smtClean="0"/>
                        <a:t>270 specimens</a:t>
                      </a:r>
                      <a:endParaRPr lang="en-US" sz="1800" dirty="0"/>
                    </a:p>
                  </a:txBody>
                  <a:tcPr>
                    <a:solidFill>
                      <a:schemeClr val="accent5">
                        <a:lumMod val="20000"/>
                        <a:lumOff val="80000"/>
                      </a:schemeClr>
                    </a:solidFill>
                  </a:tcPr>
                </a:tc>
                <a:tc>
                  <a:txBody>
                    <a:bodyPr/>
                    <a:lstStyle/>
                    <a:p>
                      <a:endParaRPr lang="en-US" sz="1800" dirty="0"/>
                    </a:p>
                  </a:txBody>
                  <a:tcPr>
                    <a:solidFill>
                      <a:schemeClr val="accent5">
                        <a:lumMod val="20000"/>
                        <a:lumOff val="80000"/>
                      </a:schemeClr>
                    </a:solidFill>
                  </a:tcPr>
                </a:tc>
              </a:tr>
              <a:tr h="370840">
                <a:tc>
                  <a:txBody>
                    <a:bodyPr/>
                    <a:lstStyle/>
                    <a:p>
                      <a:r>
                        <a:rPr lang="en-US" sz="1800" dirty="0" smtClean="0"/>
                        <a:t>One Abbott m2000 machine, </a:t>
                      </a:r>
                    </a:p>
                    <a:p>
                      <a:r>
                        <a:rPr lang="en-US" sz="1800" dirty="0" smtClean="0">
                          <a:solidFill>
                            <a:srgbClr val="FF0000"/>
                          </a:solidFill>
                        </a:rPr>
                        <a:t>8</a:t>
                      </a:r>
                      <a:r>
                        <a:rPr lang="en-US" sz="1800" dirty="0" smtClean="0"/>
                        <a:t>-hour shift,</a:t>
                      </a:r>
                      <a:r>
                        <a:rPr lang="en-US" sz="1800" baseline="0" dirty="0" smtClean="0"/>
                        <a:t> 2 people</a:t>
                      </a:r>
                      <a:endParaRPr lang="en-US" sz="1800" dirty="0"/>
                    </a:p>
                  </a:txBody>
                  <a:tcPr>
                    <a:solidFill>
                      <a:schemeClr val="accent6">
                        <a:lumMod val="40000"/>
                        <a:lumOff val="60000"/>
                      </a:schemeClr>
                    </a:solidFill>
                  </a:tcPr>
                </a:tc>
                <a:tc>
                  <a:txBody>
                    <a:bodyPr/>
                    <a:lstStyle/>
                    <a:p>
                      <a:r>
                        <a:rPr lang="en-US" sz="1800" dirty="0" smtClean="0"/>
                        <a:t>111 specimens</a:t>
                      </a:r>
                      <a:endParaRPr lang="en-US" sz="1800" dirty="0"/>
                    </a:p>
                  </a:txBody>
                  <a:tcPr>
                    <a:solidFill>
                      <a:schemeClr val="accent6">
                        <a:lumMod val="40000"/>
                        <a:lumOff val="60000"/>
                      </a:schemeClr>
                    </a:solidFill>
                  </a:tcPr>
                </a:tc>
                <a:tc>
                  <a:txBody>
                    <a:bodyPr/>
                    <a:lstStyle/>
                    <a:p>
                      <a:endParaRPr lang="en-US" sz="1800" dirty="0"/>
                    </a:p>
                  </a:txBody>
                  <a:tcPr>
                    <a:solidFill>
                      <a:schemeClr val="accent6">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One Abbott m2000machine,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12</a:t>
                      </a:r>
                      <a:r>
                        <a:rPr lang="en-US" sz="1800" dirty="0" smtClean="0"/>
                        <a:t>-hour shift, 2 people</a:t>
                      </a:r>
                    </a:p>
                  </a:txBody>
                  <a:tcPr>
                    <a:solidFill>
                      <a:schemeClr val="accent6">
                        <a:lumMod val="40000"/>
                        <a:lumOff val="60000"/>
                      </a:schemeClr>
                    </a:solidFill>
                  </a:tcPr>
                </a:tc>
                <a:tc>
                  <a:txBody>
                    <a:bodyPr/>
                    <a:lstStyle/>
                    <a:p>
                      <a:r>
                        <a:rPr lang="en-US" sz="1800" dirty="0" smtClean="0"/>
                        <a:t>180 specimens</a:t>
                      </a:r>
                      <a:endParaRPr lang="en-US" sz="1800" dirty="0"/>
                    </a:p>
                  </a:txBody>
                  <a:tcPr>
                    <a:solidFill>
                      <a:schemeClr val="accent6">
                        <a:lumMod val="40000"/>
                        <a:lumOff val="60000"/>
                      </a:schemeClr>
                    </a:solidFill>
                  </a:tcPr>
                </a:tc>
                <a:tc>
                  <a:txBody>
                    <a:bodyPr/>
                    <a:lstStyle/>
                    <a:p>
                      <a:endParaRPr lang="en-US" sz="1800" dirty="0"/>
                    </a:p>
                  </a:txBody>
                  <a:tcPr>
                    <a:solidFill>
                      <a:schemeClr val="accent6">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One Abbott m2000machine,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24</a:t>
                      </a:r>
                      <a:r>
                        <a:rPr lang="en-US" sz="1800" dirty="0" smtClean="0"/>
                        <a:t>-hour shift, 2 people</a:t>
                      </a:r>
                    </a:p>
                  </a:txBody>
                  <a:tcPr>
                    <a:solidFill>
                      <a:schemeClr val="accent6">
                        <a:lumMod val="40000"/>
                        <a:lumOff val="60000"/>
                      </a:schemeClr>
                    </a:solidFill>
                  </a:tcPr>
                </a:tc>
                <a:tc>
                  <a:txBody>
                    <a:bodyPr/>
                    <a:lstStyle/>
                    <a:p>
                      <a:r>
                        <a:rPr lang="en-US" sz="1800" dirty="0" smtClean="0"/>
                        <a:t>270 specimens</a:t>
                      </a:r>
                      <a:endParaRPr lang="en-US" sz="1800" dirty="0"/>
                    </a:p>
                  </a:txBody>
                  <a:tcPr>
                    <a:solidFill>
                      <a:schemeClr val="accent6">
                        <a:lumMod val="40000"/>
                        <a:lumOff val="60000"/>
                      </a:schemeClr>
                    </a:solidFill>
                  </a:tcPr>
                </a:tc>
                <a:tc>
                  <a:txBody>
                    <a:bodyPr/>
                    <a:lstStyle/>
                    <a:p>
                      <a:endParaRPr lang="en-US" sz="1800" dirty="0"/>
                    </a:p>
                  </a:txBody>
                  <a:tcPr>
                    <a:solidFill>
                      <a:schemeClr val="accent6">
                        <a:lumMod val="40000"/>
                        <a:lumOff val="60000"/>
                      </a:schemeClr>
                    </a:solidFill>
                  </a:tcPr>
                </a:tc>
              </a:tr>
            </a:tbl>
          </a:graphicData>
        </a:graphic>
      </p:graphicFrame>
      <p:sp>
        <p:nvSpPr>
          <p:cNvPr id="7" name="TextBox 6"/>
          <p:cNvSpPr txBox="1"/>
          <p:nvPr/>
        </p:nvSpPr>
        <p:spPr>
          <a:xfrm>
            <a:off x="427729" y="5271295"/>
            <a:ext cx="7556877" cy="1323439"/>
          </a:xfrm>
          <a:prstGeom prst="rect">
            <a:avLst/>
          </a:prstGeom>
          <a:noFill/>
        </p:spPr>
        <p:txBody>
          <a:bodyPr wrap="none" rtlCol="0">
            <a:spAutoFit/>
          </a:bodyPr>
          <a:lstStyle/>
          <a:p>
            <a:r>
              <a:rPr lang="en-US" sz="2000" dirty="0" smtClean="0"/>
              <a:t>Brainstorm ways your can improve your throughput:</a:t>
            </a:r>
          </a:p>
          <a:p>
            <a:pPr marL="285750" indent="-285750">
              <a:buFont typeface="Wingdings" panose="05000000000000000000" pitchFamily="2" charset="2"/>
              <a:buChar char="§"/>
            </a:pPr>
            <a:r>
              <a:rPr lang="en-US" sz="2000" dirty="0" smtClean="0">
                <a:solidFill>
                  <a:srgbClr val="FF0000"/>
                </a:solidFill>
              </a:rPr>
              <a:t>Are these number realistic to you?  </a:t>
            </a:r>
          </a:p>
          <a:p>
            <a:pPr marL="285750" indent="-285750">
              <a:buFont typeface="Wingdings" panose="05000000000000000000" pitchFamily="2" charset="2"/>
              <a:buChar char="§"/>
            </a:pPr>
            <a:r>
              <a:rPr lang="en-US" sz="2000" dirty="0" smtClean="0">
                <a:solidFill>
                  <a:srgbClr val="FF0000"/>
                </a:solidFill>
              </a:rPr>
              <a:t>What is the best way to achieve or even go beyond these numbers? </a:t>
            </a:r>
          </a:p>
          <a:p>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E62F3C86-4CB3-49D2-BBC0-D744569A54AA}" type="slidenum">
              <a:rPr lang="en-GB" smtClean="0"/>
              <a:pPr/>
              <a:t>28</a:t>
            </a:fld>
            <a:endParaRPr lang="en-GB" dirty="0"/>
          </a:p>
        </p:txBody>
      </p:sp>
    </p:spTree>
    <p:extLst>
      <p:ext uri="{BB962C8B-B14F-4D97-AF65-F5344CB8AC3E}">
        <p14:creationId xmlns:p14="http://schemas.microsoft.com/office/powerpoint/2010/main" val="2811739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8018"/>
            <a:ext cx="7886700" cy="696686"/>
          </a:xfrm>
        </p:spPr>
        <p:txBody>
          <a:bodyPr>
            <a:normAutofit fontScale="90000"/>
          </a:bodyPr>
          <a:lstStyle/>
          <a:p>
            <a:r>
              <a:rPr lang="en-US" sz="4000" dirty="0"/>
              <a:t>Tips for Maximizing Workflow Efficiency</a:t>
            </a:r>
          </a:p>
        </p:txBody>
      </p:sp>
      <p:sp>
        <p:nvSpPr>
          <p:cNvPr id="3" name="Content Placeholder 2"/>
          <p:cNvSpPr>
            <a:spLocks noGrp="1"/>
          </p:cNvSpPr>
          <p:nvPr>
            <p:ph sz="half" idx="1"/>
          </p:nvPr>
        </p:nvSpPr>
        <p:spPr>
          <a:xfrm>
            <a:off x="971600" y="980728"/>
            <a:ext cx="7344816" cy="5544616"/>
          </a:xfrm>
          <a:solidFill>
            <a:schemeClr val="bg2"/>
          </a:solidFill>
          <a:effectLst/>
        </p:spPr>
        <p:txBody>
          <a:bodyPr>
            <a:noAutofit/>
          </a:bodyPr>
          <a:lstStyle/>
          <a:p>
            <a:pPr marL="285750" lvl="0" indent="-285750">
              <a:buFont typeface="Wingdings" panose="05000000000000000000" pitchFamily="2" charset="2"/>
              <a:buChar char="§"/>
            </a:pPr>
            <a:r>
              <a:rPr lang="en-US" sz="2000" dirty="0"/>
              <a:t>Use free downloadable app to generate barcodes for specimens’ lab ID to minimize transcription errors and data entry time</a:t>
            </a:r>
          </a:p>
          <a:p>
            <a:pPr marL="285750" lvl="0" indent="-285750">
              <a:buFont typeface="Wingdings" panose="05000000000000000000" pitchFamily="2" charset="2"/>
              <a:buChar char="§"/>
            </a:pPr>
            <a:r>
              <a:rPr lang="en-US" sz="2000" dirty="0"/>
              <a:t>Use appropriate pipettes (2 ml instead of 1 ml) when transferring 1.1 ml plasma into the reaction tubes to save time and to avoid cross-contamination</a:t>
            </a:r>
          </a:p>
          <a:p>
            <a:pPr marL="285750" lvl="0" indent="-285750">
              <a:buFont typeface="Wingdings" panose="05000000000000000000" pitchFamily="2" charset="2"/>
              <a:buChar char="§"/>
            </a:pPr>
            <a:r>
              <a:rPr lang="en-US" sz="2000" dirty="0"/>
              <a:t>Vortex plasma inside the BSC to minimize specimen travel</a:t>
            </a:r>
          </a:p>
          <a:p>
            <a:pPr marL="285750" lvl="0" indent="-285750">
              <a:buFont typeface="Wingdings" panose="05000000000000000000" pitchFamily="2" charset="2"/>
              <a:buChar char="§"/>
            </a:pPr>
            <a:r>
              <a:rPr lang="en-US" sz="2000" dirty="0"/>
              <a:t>Use the same type of DBS cards to simplify procurement and training</a:t>
            </a:r>
          </a:p>
          <a:p>
            <a:pPr marL="285750" lvl="0" indent="-285750">
              <a:buFont typeface="Wingdings" panose="05000000000000000000" pitchFamily="2" charset="2"/>
              <a:buChar char="§"/>
            </a:pPr>
            <a:r>
              <a:rPr lang="en-US" sz="2000" dirty="0"/>
              <a:t>Use perforated DBS cards instead non-perforated cards. Use disposable plastic pipettes to punch out the circles (instead of scissors)</a:t>
            </a:r>
          </a:p>
          <a:p>
            <a:pPr marL="285750" lvl="0" indent="-285750">
              <a:buFont typeface="Wingdings" panose="05000000000000000000" pitchFamily="2" charset="2"/>
              <a:buChar char="§"/>
            </a:pPr>
            <a:r>
              <a:rPr lang="en-US" sz="2000" dirty="0"/>
              <a:t>Assign dedicated </a:t>
            </a:r>
            <a:r>
              <a:rPr lang="en-US" sz="2000" dirty="0" smtClean="0"/>
              <a:t>personnel </a:t>
            </a:r>
            <a:r>
              <a:rPr lang="en-US" sz="2000" dirty="0"/>
              <a:t>to alert clinics of high viral load results on a daily </a:t>
            </a:r>
            <a:r>
              <a:rPr lang="en-US" sz="2000" dirty="0" smtClean="0"/>
              <a:t>basis</a:t>
            </a:r>
          </a:p>
          <a:p>
            <a:pPr marL="285750" lvl="0" indent="-285750">
              <a:buFont typeface="Wingdings" panose="05000000000000000000" pitchFamily="2" charset="2"/>
              <a:buChar char="§"/>
            </a:pPr>
            <a:r>
              <a:rPr lang="en-US" sz="2000" dirty="0" smtClean="0"/>
              <a:t>Minimize instrument </a:t>
            </a:r>
            <a:r>
              <a:rPr lang="en-US" sz="2000" dirty="0"/>
              <a:t>down </a:t>
            </a:r>
            <a:r>
              <a:rPr lang="en-US" sz="2000" dirty="0" smtClean="0"/>
              <a:t>time between procedures using teams working in a manufacture assembly-line fashion.</a:t>
            </a:r>
            <a:endParaRPr lang="en-US" sz="2000"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29</a:t>
            </a:fld>
            <a:endParaRPr lang="en-GB" dirty="0"/>
          </a:p>
        </p:txBody>
      </p:sp>
    </p:spTree>
    <p:extLst>
      <p:ext uri="{BB962C8B-B14F-4D97-AF65-F5344CB8AC3E}">
        <p14:creationId xmlns:p14="http://schemas.microsoft.com/office/powerpoint/2010/main" val="238869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Testing Phase</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01562651"/>
              </p:ext>
            </p:extLst>
          </p:nvPr>
        </p:nvGraphicFramePr>
        <p:xfrm>
          <a:off x="827584" y="16240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eft Brace 11"/>
          <p:cNvSpPr/>
          <p:nvPr/>
        </p:nvSpPr>
        <p:spPr>
          <a:xfrm rot="5400000">
            <a:off x="5166066" y="-994667"/>
            <a:ext cx="576064" cy="6012668"/>
          </a:xfrm>
          <a:prstGeom prst="leftBrace">
            <a:avLst>
              <a:gd name="adj1" fmla="val 8014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4636368" y="2182226"/>
            <a:ext cx="1908279" cy="461665"/>
          </a:xfrm>
          <a:prstGeom prst="rect">
            <a:avLst/>
          </a:prstGeom>
          <a:solidFill>
            <a:srgbClr val="C00000"/>
          </a:solidFill>
        </p:spPr>
        <p:txBody>
          <a:bodyPr wrap="none" rtlCol="0">
            <a:spAutoFit/>
          </a:bodyPr>
          <a:lstStyle/>
          <a:p>
            <a:r>
              <a:rPr lang="en-US" sz="2400" b="1" dirty="0" smtClean="0">
                <a:solidFill>
                  <a:schemeClr val="bg1"/>
                </a:solidFill>
              </a:rPr>
              <a:t>Testing Phase</a:t>
            </a:r>
            <a:endParaRPr lang="en-US" sz="2400" b="1" dirty="0">
              <a:solidFill>
                <a:schemeClr val="bg1"/>
              </a:solidFill>
            </a:endParaRPr>
          </a:p>
        </p:txBody>
      </p:sp>
      <p:cxnSp>
        <p:nvCxnSpPr>
          <p:cNvPr id="15" name="Straight Connector 14"/>
          <p:cNvCxnSpPr/>
          <p:nvPr/>
        </p:nvCxnSpPr>
        <p:spPr>
          <a:xfrm>
            <a:off x="2195736" y="2780928"/>
            <a:ext cx="0" cy="22169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9512" y="3429000"/>
            <a:ext cx="1872208" cy="830997"/>
          </a:xfrm>
          <a:prstGeom prst="rect">
            <a:avLst/>
          </a:prstGeom>
          <a:noFill/>
        </p:spPr>
        <p:txBody>
          <a:bodyPr wrap="square" rtlCol="0">
            <a:spAutoFit/>
          </a:bodyPr>
          <a:lstStyle/>
          <a:p>
            <a:pPr algn="ctr"/>
            <a:r>
              <a:rPr lang="en-US" sz="2400" b="1" dirty="0" smtClean="0">
                <a:solidFill>
                  <a:schemeClr val="tx1">
                    <a:lumMod val="50000"/>
                    <a:lumOff val="50000"/>
                  </a:schemeClr>
                </a:solidFill>
              </a:rPr>
              <a:t>Pre-testing Phase</a:t>
            </a:r>
            <a:endParaRPr lang="en-US" sz="2400" b="1"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E62F3C86-4CB3-49D2-BBC0-D744569A54AA}" type="slidenum">
              <a:rPr lang="en-GB" smtClean="0"/>
              <a:pPr/>
              <a:t>3</a:t>
            </a:fld>
            <a:endParaRPr lang="en-GB" dirty="0"/>
          </a:p>
        </p:txBody>
      </p:sp>
    </p:spTree>
    <p:extLst>
      <p:ext uri="{BB962C8B-B14F-4D97-AF65-F5344CB8AC3E}">
        <p14:creationId xmlns:p14="http://schemas.microsoft.com/office/powerpoint/2010/main" val="401438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55" y="0"/>
            <a:ext cx="8229600" cy="1143000"/>
          </a:xfrm>
        </p:spPr>
        <p:txBody>
          <a:bodyPr/>
          <a:lstStyle/>
          <a:p>
            <a:r>
              <a:rPr lang="en-US" dirty="0" smtClean="0"/>
              <a:t>Knowledge Check</a:t>
            </a:r>
            <a:endParaRPr lang="en-US" dirty="0"/>
          </a:p>
        </p:txBody>
      </p:sp>
      <p:sp>
        <p:nvSpPr>
          <p:cNvPr id="3" name="Content Placeholder 2"/>
          <p:cNvSpPr>
            <a:spLocks noGrp="1"/>
          </p:cNvSpPr>
          <p:nvPr>
            <p:ph idx="1"/>
          </p:nvPr>
        </p:nvSpPr>
        <p:spPr>
          <a:xfrm>
            <a:off x="1259632" y="1136441"/>
            <a:ext cx="6718718" cy="4525963"/>
          </a:xfrm>
        </p:spPr>
        <p:txBody>
          <a:bodyPr>
            <a:normAutofit/>
          </a:bodyPr>
          <a:lstStyle/>
          <a:p>
            <a:pPr marL="0" indent="0">
              <a:spcAft>
                <a:spcPts val="600"/>
              </a:spcAft>
              <a:buNone/>
            </a:pPr>
            <a:r>
              <a:rPr lang="en-US" dirty="0"/>
              <a:t>How should viral load testing work flow proceed? </a:t>
            </a:r>
            <a:r>
              <a:rPr lang="en-US" dirty="0" smtClean="0"/>
              <a:t>Select the best answer.</a:t>
            </a:r>
          </a:p>
          <a:p>
            <a:pPr marL="914400" lvl="1" indent="-514350">
              <a:buFont typeface="+mj-lt"/>
              <a:buAutoNum type="alphaUcPeriod"/>
            </a:pPr>
            <a:r>
              <a:rPr lang="en-US" dirty="0" smtClean="0"/>
              <a:t>From Extraction </a:t>
            </a:r>
            <a:r>
              <a:rPr lang="en-US" dirty="0"/>
              <a:t>room to Master mix room to Amplification room </a:t>
            </a:r>
            <a:endParaRPr lang="en-US" dirty="0" smtClean="0"/>
          </a:p>
          <a:p>
            <a:pPr marL="914400" lvl="1" indent="-514350">
              <a:buFont typeface="+mj-lt"/>
              <a:buAutoNum type="alphaUcPeriod"/>
            </a:pPr>
            <a:r>
              <a:rPr lang="en-US" dirty="0" smtClean="0"/>
              <a:t>From Master </a:t>
            </a:r>
            <a:r>
              <a:rPr lang="en-US" dirty="0"/>
              <a:t>mix room to Extraction room to Amplification room </a:t>
            </a:r>
            <a:endParaRPr lang="en-US" dirty="0" smtClean="0"/>
          </a:p>
          <a:p>
            <a:pPr marL="914400" lvl="1" indent="-514350">
              <a:buFont typeface="+mj-lt"/>
              <a:buAutoNum type="alphaUcPeriod"/>
            </a:pPr>
            <a:r>
              <a:rPr lang="en-US" dirty="0" smtClean="0"/>
              <a:t>From Amplification </a:t>
            </a:r>
            <a:r>
              <a:rPr lang="en-US" dirty="0"/>
              <a:t>room to Extraction room to Master mix </a:t>
            </a:r>
            <a:r>
              <a:rPr lang="en-US" dirty="0" smtClean="0"/>
              <a:t>room</a:t>
            </a:r>
            <a:endParaRPr lang="en-US" dirty="0"/>
          </a:p>
        </p:txBody>
      </p:sp>
      <p:sp>
        <p:nvSpPr>
          <p:cNvPr id="7" name="TextBox 6"/>
          <p:cNvSpPr txBox="1"/>
          <p:nvPr/>
        </p:nvSpPr>
        <p:spPr>
          <a:xfrm>
            <a:off x="1064707" y="2279441"/>
            <a:ext cx="389850"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30</a:t>
            </a:fld>
            <a:endParaRPr lang="en-GB" altLang="en-US" dirty="0"/>
          </a:p>
        </p:txBody>
      </p:sp>
    </p:spTree>
    <p:extLst>
      <p:ext uri="{BB962C8B-B14F-4D97-AF65-F5344CB8AC3E}">
        <p14:creationId xmlns:p14="http://schemas.microsoft.com/office/powerpoint/2010/main" val="3157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noAutofit/>
          </a:bodyPr>
          <a:lstStyle/>
          <a:p>
            <a:r>
              <a:rPr lang="en-US" dirty="0" smtClean="0"/>
              <a:t>Sample receipt, rejection, check-in and storage until testing</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31</a:t>
            </a:fld>
            <a:endParaRPr lang="en-GB" dirty="0"/>
          </a:p>
        </p:txBody>
      </p:sp>
    </p:spTree>
    <p:extLst>
      <p:ext uri="{BB962C8B-B14F-4D97-AF65-F5344CB8AC3E}">
        <p14:creationId xmlns:p14="http://schemas.microsoft.com/office/powerpoint/2010/main" val="395864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2413" y="5370591"/>
            <a:ext cx="780737" cy="1350884"/>
            <a:chOff x="132929" y="5517233"/>
            <a:chExt cx="780737" cy="1350884"/>
          </a:xfrm>
        </p:grpSpPr>
        <p:grpSp>
          <p:nvGrpSpPr>
            <p:cNvPr id="5" name="Group 4"/>
            <p:cNvGrpSpPr/>
            <p:nvPr/>
          </p:nvGrpSpPr>
          <p:grpSpPr>
            <a:xfrm>
              <a:off x="179512" y="5517233"/>
              <a:ext cx="734154" cy="833363"/>
              <a:chOff x="125916" y="74156"/>
              <a:chExt cx="917692" cy="104170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8" name="TextBox 7"/>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6" name="TextBox 5"/>
            <p:cNvSpPr txBox="1"/>
            <p:nvPr/>
          </p:nvSpPr>
          <p:spPr>
            <a:xfrm>
              <a:off x="132929" y="6221786"/>
              <a:ext cx="741630" cy="646331"/>
            </a:xfrm>
            <a:prstGeom prst="rect">
              <a:avLst/>
            </a:prstGeom>
            <a:noFill/>
          </p:spPr>
          <p:txBody>
            <a:bodyPr wrap="square" rtlCol="0">
              <a:spAutoFit/>
            </a:bodyPr>
            <a:lstStyle/>
            <a:p>
              <a:pPr algn="ctr"/>
              <a:r>
                <a:rPr lang="en-US" dirty="0" smtClean="0"/>
                <a:t>4-2</a:t>
              </a:r>
            </a:p>
            <a:p>
              <a:pPr algn="ctr"/>
              <a:r>
                <a:rPr lang="en-US" dirty="0" smtClean="0"/>
                <a:t>3-10</a:t>
              </a:r>
              <a:endParaRPr lang="en-US" dirty="0"/>
            </a:p>
          </p:txBody>
        </p:sp>
      </p:grpSp>
      <p:sp>
        <p:nvSpPr>
          <p:cNvPr id="3" name="Slide Number Placeholder 2"/>
          <p:cNvSpPr>
            <a:spLocks noGrp="1"/>
          </p:cNvSpPr>
          <p:nvPr>
            <p:ph type="sldNum" sz="quarter" idx="12"/>
          </p:nvPr>
        </p:nvSpPr>
        <p:spPr/>
        <p:txBody>
          <a:bodyPr/>
          <a:lstStyle/>
          <a:p>
            <a:fld id="{E62F3C86-4CB3-49D2-BBC0-D744569A54AA}" type="slidenum">
              <a:rPr lang="en-GB" smtClean="0"/>
              <a:pPr/>
              <a:t>32</a:t>
            </a:fld>
            <a:endParaRPr lang="en-GB"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952" t="9944" r="11905" b="14566"/>
          <a:stretch/>
        </p:blipFill>
        <p:spPr>
          <a:xfrm>
            <a:off x="5292080" y="3911843"/>
            <a:ext cx="3723753" cy="2644403"/>
          </a:xfrm>
          <a:prstGeom prst="rect">
            <a:avLst/>
          </a:prstGeom>
          <a:ln>
            <a:solidFill>
              <a:schemeClr val="tx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450" t="8221" r="7948" b="14023"/>
          <a:stretch/>
        </p:blipFill>
        <p:spPr>
          <a:xfrm>
            <a:off x="879201" y="73091"/>
            <a:ext cx="4354515" cy="5304590"/>
          </a:xfrm>
          <a:prstGeom prst="rect">
            <a:avLst/>
          </a:prstGeom>
          <a:ln>
            <a:solidFill>
              <a:schemeClr val="tx1"/>
            </a:solidFill>
          </a:ln>
        </p:spPr>
      </p:pic>
      <p:sp>
        <p:nvSpPr>
          <p:cNvPr id="11" name="Donut 10"/>
          <p:cNvSpPr/>
          <p:nvPr/>
        </p:nvSpPr>
        <p:spPr>
          <a:xfrm>
            <a:off x="3635896" y="1988840"/>
            <a:ext cx="936104" cy="288032"/>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cxnSp>
        <p:nvCxnSpPr>
          <p:cNvPr id="13" name="Elbow Connector 12"/>
          <p:cNvCxnSpPr>
            <a:stCxn id="11" idx="6"/>
            <a:endCxn id="10" idx="0"/>
          </p:cNvCxnSpPr>
          <p:nvPr/>
        </p:nvCxnSpPr>
        <p:spPr>
          <a:xfrm>
            <a:off x="4572000" y="2132856"/>
            <a:ext cx="2581957" cy="1778987"/>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72184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4072" y="5681061"/>
            <a:ext cx="741630" cy="1061052"/>
            <a:chOff x="172036" y="5517233"/>
            <a:chExt cx="741630" cy="1061052"/>
          </a:xfrm>
        </p:grpSpPr>
        <p:grpSp>
          <p:nvGrpSpPr>
            <p:cNvPr id="11" name="Group 10"/>
            <p:cNvGrpSpPr/>
            <p:nvPr/>
          </p:nvGrpSpPr>
          <p:grpSpPr>
            <a:xfrm>
              <a:off x="179512" y="5517233"/>
              <a:ext cx="734154" cy="833363"/>
              <a:chOff x="125916" y="74156"/>
              <a:chExt cx="917692" cy="104170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4" name="TextBox 13"/>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2" name="TextBox 11"/>
            <p:cNvSpPr txBox="1"/>
            <p:nvPr/>
          </p:nvSpPr>
          <p:spPr>
            <a:xfrm>
              <a:off x="172036" y="6208953"/>
              <a:ext cx="606256" cy="369332"/>
            </a:xfrm>
            <a:prstGeom prst="rect">
              <a:avLst/>
            </a:prstGeom>
            <a:noFill/>
          </p:spPr>
          <p:txBody>
            <a:bodyPr wrap="none" rtlCol="0">
              <a:spAutoFit/>
            </a:bodyPr>
            <a:lstStyle/>
            <a:p>
              <a:r>
                <a:rPr lang="en-US" dirty="0" smtClean="0"/>
                <a:t>3-11</a:t>
              </a:r>
              <a:endParaRPr lang="en-US" dirty="0"/>
            </a:p>
          </p:txBody>
        </p:sp>
      </p:grpSp>
      <p:sp>
        <p:nvSpPr>
          <p:cNvPr id="6" name="Slide Number Placeholder 5"/>
          <p:cNvSpPr>
            <a:spLocks noGrp="1"/>
          </p:cNvSpPr>
          <p:nvPr>
            <p:ph type="sldNum" sz="quarter" idx="12"/>
          </p:nvPr>
        </p:nvSpPr>
        <p:spPr/>
        <p:txBody>
          <a:bodyPr/>
          <a:lstStyle/>
          <a:p>
            <a:pPr>
              <a:defRPr/>
            </a:pPr>
            <a:fld id="{98B7D4E7-1B40-4F19-BB39-2F915590C373}" type="slidenum">
              <a:rPr lang="en-GB" altLang="en-US" smtClean="0"/>
              <a:pPr>
                <a:defRPr/>
              </a:pPr>
              <a:t>33</a:t>
            </a:fld>
            <a:endParaRPr lang="en-GB"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12" y="607509"/>
            <a:ext cx="7523976" cy="5642982"/>
          </a:xfrm>
          <a:prstGeom prst="rect">
            <a:avLst/>
          </a:prstGeom>
          <a:ln>
            <a:solidFill>
              <a:schemeClr val="tx1"/>
            </a:solidFill>
          </a:ln>
        </p:spPr>
      </p:pic>
    </p:spTree>
    <p:extLst>
      <p:ext uri="{BB962C8B-B14F-4D97-AF65-F5344CB8AC3E}">
        <p14:creationId xmlns:p14="http://schemas.microsoft.com/office/powerpoint/2010/main" val="1678432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4072" y="5445224"/>
            <a:ext cx="741630" cy="1338051"/>
            <a:chOff x="172036" y="5517233"/>
            <a:chExt cx="741630" cy="1338051"/>
          </a:xfrm>
        </p:grpSpPr>
        <p:grpSp>
          <p:nvGrpSpPr>
            <p:cNvPr id="6" name="Group 5"/>
            <p:cNvGrpSpPr/>
            <p:nvPr/>
          </p:nvGrpSpPr>
          <p:grpSpPr>
            <a:xfrm>
              <a:off x="179512" y="5517233"/>
              <a:ext cx="734154" cy="833363"/>
              <a:chOff x="125916" y="74156"/>
              <a:chExt cx="917692" cy="104170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9" name="TextBox 8"/>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7" name="TextBox 6"/>
            <p:cNvSpPr txBox="1"/>
            <p:nvPr/>
          </p:nvSpPr>
          <p:spPr>
            <a:xfrm>
              <a:off x="172036" y="6208953"/>
              <a:ext cx="583540" cy="646331"/>
            </a:xfrm>
            <a:prstGeom prst="rect">
              <a:avLst/>
            </a:prstGeom>
            <a:noFill/>
          </p:spPr>
          <p:txBody>
            <a:bodyPr wrap="square" rtlCol="0">
              <a:spAutoFit/>
            </a:bodyPr>
            <a:lstStyle/>
            <a:p>
              <a:pPr algn="ctr"/>
              <a:r>
                <a:rPr lang="en-US" dirty="0" smtClean="0"/>
                <a:t>4-3</a:t>
              </a:r>
            </a:p>
            <a:p>
              <a:pPr algn="ctr"/>
              <a:r>
                <a:rPr lang="en-US" dirty="0" smtClean="0"/>
                <a:t>3-5</a:t>
              </a:r>
              <a:endParaRPr lang="en-US" dirty="0"/>
            </a:p>
          </p:txBody>
        </p:sp>
      </p:grpSp>
      <p:sp>
        <p:nvSpPr>
          <p:cNvPr id="2" name="Slide Number Placeholder 1"/>
          <p:cNvSpPr>
            <a:spLocks noGrp="1"/>
          </p:cNvSpPr>
          <p:nvPr>
            <p:ph type="sldNum" sz="quarter" idx="12"/>
          </p:nvPr>
        </p:nvSpPr>
        <p:spPr/>
        <p:txBody>
          <a:bodyPr/>
          <a:lstStyle/>
          <a:p>
            <a:fld id="{E62F3C86-4CB3-49D2-BBC0-D744569A54AA}" type="slidenum">
              <a:rPr lang="en-GB" smtClean="0"/>
              <a:pPr/>
              <a:t>34</a:t>
            </a:fld>
            <a:endParaRPr lang="en-GB"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065" t="7624" r="8065" b="20088"/>
          <a:stretch/>
        </p:blipFill>
        <p:spPr>
          <a:xfrm>
            <a:off x="889887" y="120234"/>
            <a:ext cx="5435662" cy="6062856"/>
          </a:xfrm>
          <a:prstGeom prst="rect">
            <a:avLst/>
          </a:prstGeom>
          <a:ln>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7" y="4390410"/>
            <a:ext cx="3075721" cy="2306791"/>
          </a:xfrm>
          <a:prstGeom prst="rect">
            <a:avLst/>
          </a:prstGeom>
          <a:ln>
            <a:solidFill>
              <a:schemeClr val="tx1"/>
            </a:solidFill>
          </a:ln>
        </p:spPr>
      </p:pic>
    </p:spTree>
    <p:extLst>
      <p:ext uri="{BB962C8B-B14F-4D97-AF65-F5344CB8AC3E}">
        <p14:creationId xmlns:p14="http://schemas.microsoft.com/office/powerpoint/2010/main" val="3453809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and Troubleshooting Problems</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62F3C86-4CB3-49D2-BBC0-D744569A54AA}" type="slidenum">
              <a:rPr lang="en-GB" smtClean="0"/>
              <a:pPr/>
              <a:t>35</a:t>
            </a:fld>
            <a:endParaRPr lang="en-GB"/>
          </a:p>
        </p:txBody>
      </p:sp>
    </p:spTree>
    <p:extLst>
      <p:ext uri="{BB962C8B-B14F-4D97-AF65-F5344CB8AC3E}">
        <p14:creationId xmlns:p14="http://schemas.microsoft.com/office/powerpoint/2010/main" val="4067417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Common Errors – How to Prevent them?</a:t>
            </a:r>
            <a:endParaRPr lang="en-US" dirty="0"/>
          </a:p>
        </p:txBody>
      </p:sp>
      <p:sp>
        <p:nvSpPr>
          <p:cNvPr id="3" name="Content Placeholder 2"/>
          <p:cNvSpPr>
            <a:spLocks noGrp="1"/>
          </p:cNvSpPr>
          <p:nvPr>
            <p:ph idx="1"/>
          </p:nvPr>
        </p:nvSpPr>
        <p:spPr>
          <a:xfrm>
            <a:off x="323528" y="1104900"/>
            <a:ext cx="4608512" cy="5616576"/>
          </a:xfrm>
          <a:solidFill>
            <a:schemeClr val="bg2"/>
          </a:solidFill>
          <a:ln>
            <a:noFill/>
          </a:ln>
          <a:effectLst/>
        </p:spPr>
        <p:txBody>
          <a:bodyPr>
            <a:noAutofit/>
          </a:bodyPr>
          <a:lstStyle/>
          <a:p>
            <a:pPr marL="0" lvl="0" indent="0">
              <a:spcBef>
                <a:spcPts val="400"/>
              </a:spcBef>
              <a:buNone/>
            </a:pPr>
            <a:r>
              <a:rPr lang="en-US" sz="2200" dirty="0" smtClean="0">
                <a:latin typeface="Cambria" panose="02040503050406030204" pitchFamily="18" charset="0"/>
              </a:rPr>
              <a:t>Errors may be caused by:</a:t>
            </a:r>
          </a:p>
          <a:p>
            <a:pPr lvl="0">
              <a:spcBef>
                <a:spcPts val="400"/>
              </a:spcBef>
            </a:pPr>
            <a:r>
              <a:rPr lang="en-US" sz="2200" dirty="0" smtClean="0">
                <a:latin typeface="Cambria" panose="02040503050406030204" pitchFamily="18" charset="0"/>
              </a:rPr>
              <a:t>Improperly thawed/mixed/ dissolved </a:t>
            </a:r>
            <a:r>
              <a:rPr lang="en-US" sz="2200" dirty="0">
                <a:latin typeface="Cambria" panose="02040503050406030204" pitchFamily="18" charset="0"/>
              </a:rPr>
              <a:t>reagent</a:t>
            </a:r>
          </a:p>
          <a:p>
            <a:pPr lvl="0">
              <a:spcBef>
                <a:spcPts val="400"/>
              </a:spcBef>
            </a:pPr>
            <a:r>
              <a:rPr lang="en-US" sz="2200" dirty="0">
                <a:latin typeface="Cambria" panose="02040503050406030204" pitchFamily="18" charset="0"/>
              </a:rPr>
              <a:t>Air bubbles in reagents and reagent lines</a:t>
            </a:r>
          </a:p>
          <a:p>
            <a:pPr lvl="0">
              <a:spcBef>
                <a:spcPts val="400"/>
              </a:spcBef>
            </a:pPr>
            <a:r>
              <a:rPr lang="en-US" sz="2200" dirty="0">
                <a:latin typeface="Cambria" panose="02040503050406030204" pitchFamily="18" charset="0"/>
              </a:rPr>
              <a:t>Sampling or reagent syringe problems</a:t>
            </a:r>
          </a:p>
          <a:p>
            <a:pPr lvl="0">
              <a:spcBef>
                <a:spcPts val="400"/>
              </a:spcBef>
            </a:pPr>
            <a:r>
              <a:rPr lang="en-US" sz="2200" dirty="0">
                <a:latin typeface="Cambria" panose="02040503050406030204" pitchFamily="18" charset="0"/>
              </a:rPr>
              <a:t>Pipette tips not fitting properly</a:t>
            </a:r>
          </a:p>
          <a:p>
            <a:pPr lvl="0">
              <a:spcBef>
                <a:spcPts val="400"/>
              </a:spcBef>
            </a:pPr>
            <a:r>
              <a:rPr lang="en-US" sz="2200" dirty="0">
                <a:latin typeface="Cambria" panose="02040503050406030204" pitchFamily="18" charset="0"/>
              </a:rPr>
              <a:t>A clogged pipette</a:t>
            </a:r>
          </a:p>
          <a:p>
            <a:pPr lvl="0">
              <a:spcBef>
                <a:spcPts val="400"/>
              </a:spcBef>
            </a:pPr>
            <a:r>
              <a:rPr lang="en-US" sz="2200" dirty="0">
                <a:latin typeface="Cambria" panose="02040503050406030204" pitchFamily="18" charset="0"/>
              </a:rPr>
              <a:t>Imprecise pipette</a:t>
            </a:r>
          </a:p>
          <a:p>
            <a:pPr lvl="0">
              <a:spcBef>
                <a:spcPts val="400"/>
              </a:spcBef>
            </a:pPr>
            <a:r>
              <a:rPr lang="en-US" sz="2200" dirty="0">
                <a:latin typeface="Cambria" panose="02040503050406030204" pitchFamily="18" charset="0"/>
              </a:rPr>
              <a:t>Unstable temperature and incubation</a:t>
            </a:r>
          </a:p>
          <a:p>
            <a:pPr lvl="0">
              <a:spcBef>
                <a:spcPts val="400"/>
              </a:spcBef>
            </a:pPr>
            <a:r>
              <a:rPr lang="en-US" sz="2200" dirty="0">
                <a:latin typeface="Cambria" panose="02040503050406030204" pitchFamily="18" charset="0"/>
              </a:rPr>
              <a:t>Variations in operator technique</a:t>
            </a:r>
          </a:p>
          <a:p>
            <a:pPr lvl="0">
              <a:spcBef>
                <a:spcPts val="400"/>
              </a:spcBef>
            </a:pPr>
            <a:r>
              <a:rPr lang="en-US" sz="2200" dirty="0">
                <a:latin typeface="Cambria" panose="02040503050406030204" pitchFamily="18" charset="0"/>
              </a:rPr>
              <a:t>Incorrect reconstitution of the control </a:t>
            </a:r>
            <a:r>
              <a:rPr lang="en-US" sz="2200" dirty="0" smtClean="0">
                <a:latin typeface="Cambria" panose="02040503050406030204" pitchFamily="18" charset="0"/>
              </a:rPr>
              <a:t>product</a:t>
            </a:r>
            <a:endParaRPr lang="en-US" sz="2200" dirty="0">
              <a:latin typeface="Cambria" panose="02040503050406030204" pitchFamily="18" charset="0"/>
            </a:endParaRPr>
          </a:p>
        </p:txBody>
      </p:sp>
      <p:sp>
        <p:nvSpPr>
          <p:cNvPr id="5" name="Content Placeholder 2"/>
          <p:cNvSpPr txBox="1">
            <a:spLocks/>
          </p:cNvSpPr>
          <p:nvPr/>
        </p:nvSpPr>
        <p:spPr>
          <a:xfrm>
            <a:off x="5148064" y="1124744"/>
            <a:ext cx="3816424" cy="4392488"/>
          </a:xfrm>
          <a:prstGeom prst="rect">
            <a:avLst/>
          </a:prstGeom>
          <a:solidFill>
            <a:schemeClr val="bg2"/>
          </a:solid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00"/>
              </a:spcBef>
              <a:buNone/>
            </a:pPr>
            <a:r>
              <a:rPr lang="en-US" sz="2200" dirty="0">
                <a:latin typeface="Cambria" panose="02040503050406030204" pitchFamily="18" charset="0"/>
              </a:rPr>
              <a:t>To </a:t>
            </a:r>
            <a:r>
              <a:rPr lang="en-US" sz="2200" dirty="0" smtClean="0">
                <a:latin typeface="Cambria" panose="02040503050406030204" pitchFamily="18" charset="0"/>
              </a:rPr>
              <a:t>minimize errors:</a:t>
            </a:r>
          </a:p>
          <a:p>
            <a:pPr>
              <a:spcBef>
                <a:spcPts val="400"/>
              </a:spcBef>
            </a:pPr>
            <a:r>
              <a:rPr lang="en-US" sz="2200" dirty="0" smtClean="0">
                <a:latin typeface="Cambria" panose="02040503050406030204" pitchFamily="18" charset="0"/>
              </a:rPr>
              <a:t>Strictly follow the SOP</a:t>
            </a:r>
          </a:p>
          <a:p>
            <a:pPr>
              <a:spcBef>
                <a:spcPts val="400"/>
              </a:spcBef>
            </a:pPr>
            <a:r>
              <a:rPr lang="en-US" sz="2200" dirty="0" smtClean="0">
                <a:latin typeface="Cambria" panose="02040503050406030204" pitchFamily="18" charset="0"/>
              </a:rPr>
              <a:t>Always perform </a:t>
            </a:r>
            <a:r>
              <a:rPr lang="en-US" sz="2200" dirty="0">
                <a:latin typeface="Cambria" panose="02040503050406030204" pitchFamily="18" charset="0"/>
              </a:rPr>
              <a:t>instrument and laboratory equipment maintenance and </a:t>
            </a:r>
            <a:r>
              <a:rPr lang="en-US" sz="2200" dirty="0" smtClean="0">
                <a:latin typeface="Cambria" panose="02040503050406030204" pitchFamily="18" charset="0"/>
              </a:rPr>
              <a:t>calibrations</a:t>
            </a:r>
          </a:p>
          <a:p>
            <a:pPr>
              <a:spcBef>
                <a:spcPts val="400"/>
              </a:spcBef>
            </a:pPr>
            <a:r>
              <a:rPr lang="en-US" sz="2200" dirty="0" smtClean="0">
                <a:latin typeface="Cambria" panose="02040503050406030204" pitchFamily="18" charset="0"/>
              </a:rPr>
              <a:t>Ensure a </a:t>
            </a:r>
            <a:r>
              <a:rPr lang="en-US" sz="2200" dirty="0">
                <a:latin typeface="Cambria" panose="02040503050406030204" pitchFamily="18" charset="0"/>
              </a:rPr>
              <a:t>consistent and appropriate </a:t>
            </a:r>
            <a:r>
              <a:rPr lang="en-US" sz="2200" dirty="0" smtClean="0">
                <a:latin typeface="Cambria" panose="02040503050406030204" pitchFamily="18" charset="0"/>
              </a:rPr>
              <a:t>testing environment</a:t>
            </a:r>
          </a:p>
          <a:p>
            <a:pPr>
              <a:spcBef>
                <a:spcPts val="400"/>
              </a:spcBef>
            </a:pPr>
            <a:r>
              <a:rPr lang="en-US" sz="2200" dirty="0" smtClean="0">
                <a:latin typeface="Cambria" panose="02040503050406030204" pitchFamily="18" charset="0"/>
              </a:rPr>
              <a:t>Ensure the competency of the testing personnel</a:t>
            </a:r>
            <a:endParaRPr lang="en-US" sz="2200" dirty="0">
              <a:latin typeface="Cambria" panose="02040503050406030204" pitchFamily="18" charset="0"/>
            </a:endParaRPr>
          </a:p>
          <a:p>
            <a:pPr>
              <a:spcBef>
                <a:spcPts val="400"/>
              </a:spcBef>
            </a:pPr>
            <a:endParaRPr lang="en-US" sz="2200" dirty="0">
              <a:latin typeface="Cambria" panose="02040503050406030204" pitchFamily="18" charset="0"/>
            </a:endParaRPr>
          </a:p>
        </p:txBody>
      </p:sp>
      <p:sp>
        <p:nvSpPr>
          <p:cNvPr id="6" name="Slide Number Placeholder 5"/>
          <p:cNvSpPr>
            <a:spLocks noGrp="1"/>
          </p:cNvSpPr>
          <p:nvPr>
            <p:ph type="sldNum" sz="quarter" idx="12"/>
          </p:nvPr>
        </p:nvSpPr>
        <p:spPr/>
        <p:txBody>
          <a:bodyPr/>
          <a:lstStyle/>
          <a:p>
            <a:fld id="{E62F3C86-4CB3-49D2-BBC0-D744569A54AA}" type="slidenum">
              <a:rPr lang="en-GB" smtClean="0"/>
              <a:pPr/>
              <a:t>36</a:t>
            </a:fld>
            <a:endParaRPr lang="en-GB" dirty="0"/>
          </a:p>
        </p:txBody>
      </p:sp>
    </p:spTree>
    <p:extLst>
      <p:ext uri="{BB962C8B-B14F-4D97-AF65-F5344CB8AC3E}">
        <p14:creationId xmlns:p14="http://schemas.microsoft.com/office/powerpoint/2010/main" val="8998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smtClean="0"/>
              <a:t>Field Pilot Version -DRAFT</a:t>
            </a:r>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57" t="3918" r="1899" b="8792"/>
          <a:stretch/>
        </p:blipFill>
        <p:spPr>
          <a:xfrm>
            <a:off x="1907704" y="260648"/>
            <a:ext cx="5370088" cy="6423046"/>
          </a:xfrm>
          <a:prstGeom prst="rect">
            <a:avLst/>
          </a:prstGeom>
          <a:ln>
            <a:solidFill>
              <a:schemeClr val="tx1"/>
            </a:solidFill>
          </a:ln>
        </p:spPr>
      </p:pic>
      <p:grpSp>
        <p:nvGrpSpPr>
          <p:cNvPr id="7" name="Group 6"/>
          <p:cNvGrpSpPr/>
          <p:nvPr/>
        </p:nvGrpSpPr>
        <p:grpSpPr>
          <a:xfrm>
            <a:off x="161548" y="5681061"/>
            <a:ext cx="734154" cy="1044621"/>
            <a:chOff x="179512" y="5517233"/>
            <a:chExt cx="734154" cy="1044621"/>
          </a:xfrm>
        </p:grpSpPr>
        <p:grpSp>
          <p:nvGrpSpPr>
            <p:cNvPr id="8" name="Group 7"/>
            <p:cNvGrpSpPr/>
            <p:nvPr/>
          </p:nvGrpSpPr>
          <p:grpSpPr>
            <a:xfrm>
              <a:off x="179512" y="5517233"/>
              <a:ext cx="734154" cy="833363"/>
              <a:chOff x="125916" y="74156"/>
              <a:chExt cx="917692" cy="104170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1" name="TextBox 10"/>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9" name="TextBox 8"/>
            <p:cNvSpPr txBox="1"/>
            <p:nvPr/>
          </p:nvSpPr>
          <p:spPr>
            <a:xfrm>
              <a:off x="266339" y="6192522"/>
              <a:ext cx="489238" cy="369332"/>
            </a:xfrm>
            <a:prstGeom prst="rect">
              <a:avLst/>
            </a:prstGeom>
            <a:noFill/>
          </p:spPr>
          <p:txBody>
            <a:bodyPr wrap="none" rtlCol="0">
              <a:spAutoFit/>
            </a:bodyPr>
            <a:lstStyle/>
            <a:p>
              <a:pPr algn="ctr"/>
              <a:r>
                <a:rPr lang="en-US" dirty="0" smtClean="0"/>
                <a:t>4-4</a:t>
              </a:r>
              <a:endParaRPr lang="en-US" dirty="0"/>
            </a:p>
          </p:txBody>
        </p:sp>
      </p:grpSp>
      <p:sp>
        <p:nvSpPr>
          <p:cNvPr id="3" name="Slide Number Placeholder 2"/>
          <p:cNvSpPr>
            <a:spLocks noGrp="1"/>
          </p:cNvSpPr>
          <p:nvPr>
            <p:ph type="sldNum" sz="quarter" idx="12"/>
          </p:nvPr>
        </p:nvSpPr>
        <p:spPr/>
        <p:txBody>
          <a:bodyPr/>
          <a:lstStyle/>
          <a:p>
            <a:fld id="{E62F3C86-4CB3-49D2-BBC0-D744569A54AA}" type="slidenum">
              <a:rPr lang="en-GB" smtClean="0"/>
              <a:pPr/>
              <a:t>37</a:t>
            </a:fld>
            <a:endParaRPr lang="en-GB"/>
          </a:p>
        </p:txBody>
      </p:sp>
    </p:spTree>
    <p:extLst>
      <p:ext uri="{BB962C8B-B14F-4D97-AF65-F5344CB8AC3E}">
        <p14:creationId xmlns:p14="http://schemas.microsoft.com/office/powerpoint/2010/main" val="1427137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323" dirty="0" smtClean="0">
                <a:ea typeface="ＭＳ Ｐゴシック" panose="020B0600070205080204" pitchFamily="34" charset="-128"/>
              </a:rPr>
              <a:t>Activity 4A: Troubleshooting and Corrective Action</a:t>
            </a:r>
            <a:endParaRPr lang="en-US" altLang="en-US" sz="3323"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develop corrective action for each category of problem encountered during viral load testing.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Flipchart paper</a:t>
            </a:r>
          </a:p>
          <a:p>
            <a:pPr marL="213952" indent="-213952">
              <a:lnSpc>
                <a:spcPct val="90000"/>
              </a:lnSpc>
            </a:pPr>
            <a:r>
              <a:rPr lang="en-US" altLang="en-US" sz="1846" dirty="0" smtClean="0">
                <a:ea typeface="ＭＳ Ｐゴシック" panose="020B0600070205080204" pitchFamily="34" charset="-128"/>
              </a:rPr>
              <a:t>Handout 4-4</a:t>
            </a:r>
            <a:r>
              <a:rPr lang="en-US" altLang="en-US" sz="1846" dirty="0">
                <a:ea typeface="ＭＳ Ｐゴシック" panose="020B0600070205080204" pitchFamily="34" charset="-128"/>
              </a:rPr>
              <a:t>: </a:t>
            </a:r>
            <a:r>
              <a:rPr lang="en-US" altLang="en-US" sz="1846" u="sng" dirty="0">
                <a:ea typeface="ＭＳ Ｐゴシック" panose="020B0600070205080204" pitchFamily="34" charset="-128"/>
              </a:rPr>
              <a:t>When Errors </a:t>
            </a:r>
            <a:r>
              <a:rPr lang="en-US" altLang="en-US" sz="1846" u="sng" dirty="0" smtClean="0">
                <a:ea typeface="ＭＳ Ｐゴシック" panose="020B0600070205080204" pitchFamily="34" charset="-128"/>
              </a:rPr>
              <a:t>Occur - </a:t>
            </a:r>
            <a:r>
              <a:rPr lang="en-US" altLang="en-US" sz="1846" u="sng" dirty="0">
                <a:ea typeface="ＭＳ Ｐゴシック" panose="020B0600070205080204" pitchFamily="34" charset="-128"/>
              </a:rPr>
              <a:t>Troubleshooting Guide</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p>
          <a:p>
            <a:pPr eaLnBrk="1" hangingPunct="1">
              <a:spcBef>
                <a:spcPts val="600"/>
              </a:spcBef>
              <a:buClr>
                <a:srgbClr val="660066"/>
              </a:buClr>
              <a:buSzPct val="60000"/>
              <a:buFont typeface="Wingdings" panose="05000000000000000000" pitchFamily="2" charset="2"/>
              <a:buNone/>
            </a:pPr>
            <a:r>
              <a:rPr lang="en-US" altLang="en-US" sz="1846" dirty="0"/>
              <a:t>Divide into </a:t>
            </a:r>
            <a:r>
              <a:rPr lang="en-US" altLang="en-US" sz="1846" dirty="0" smtClean="0"/>
              <a:t>7 groups - each group will be assigned one category of problem in the Troubleshooting Guide.</a:t>
            </a:r>
          </a:p>
          <a:p>
            <a:pPr lvl="1" eaLnBrk="1" hangingPunct="1">
              <a:spcBef>
                <a:spcPts val="600"/>
              </a:spcBef>
              <a:buClr>
                <a:srgbClr val="996633"/>
              </a:buClr>
              <a:buFont typeface="Wingdings" panose="05000000000000000000" pitchFamily="2" charset="2"/>
              <a:buChar char="§"/>
            </a:pPr>
            <a:r>
              <a:rPr lang="en-US" altLang="en-US" sz="1846" dirty="0" smtClean="0"/>
              <a:t>Review your category of problem in the troubleshooting guide and discuss within your group the corrective action needed to address the problem </a:t>
            </a:r>
          </a:p>
          <a:p>
            <a:pPr lvl="1" eaLnBrk="1" hangingPunct="1">
              <a:spcBef>
                <a:spcPts val="600"/>
              </a:spcBef>
              <a:buClr>
                <a:srgbClr val="996633"/>
              </a:buClr>
              <a:buFont typeface="Wingdings" panose="05000000000000000000" pitchFamily="2" charset="2"/>
              <a:buChar char="§"/>
            </a:pPr>
            <a:r>
              <a:rPr lang="en-US" altLang="en-US" sz="1846" dirty="0" smtClean="0"/>
              <a:t>Write your suggestions on a flipchart</a:t>
            </a:r>
          </a:p>
          <a:p>
            <a:pPr lvl="1" eaLnBrk="1" hangingPunct="1">
              <a:spcBef>
                <a:spcPts val="600"/>
              </a:spcBef>
              <a:buClr>
                <a:srgbClr val="996633"/>
              </a:buClr>
              <a:buFont typeface="Wingdings" panose="05000000000000000000" pitchFamily="2" charset="2"/>
              <a:buChar char="§"/>
            </a:pPr>
            <a:r>
              <a:rPr lang="en-US" altLang="en-US" sz="1846" dirty="0" smtClean="0"/>
              <a:t>Select a spokesperson to present your corrective actions ( 2 minutes).</a:t>
            </a:r>
          </a:p>
          <a:p>
            <a:pPr lvl="1" eaLnBrk="1" hangingPunct="1">
              <a:spcBef>
                <a:spcPts val="600"/>
              </a:spcBef>
              <a:buClr>
                <a:srgbClr val="996633"/>
              </a:buClr>
              <a:buFont typeface="Wingdings" panose="05000000000000000000" pitchFamily="2" charset="2"/>
              <a:buChar char="§"/>
            </a:pPr>
            <a:r>
              <a:rPr lang="en-US" altLang="en-US" sz="1846" dirty="0" smtClean="0"/>
              <a:t>Participate </a:t>
            </a:r>
            <a:r>
              <a:rPr lang="en-US" altLang="en-US" sz="1846" dirty="0"/>
              <a:t>in large-group </a:t>
            </a:r>
            <a:r>
              <a:rPr lang="en-US" altLang="en-US" sz="1846" dirty="0" smtClean="0"/>
              <a:t>discussion</a:t>
            </a:r>
            <a:endParaRPr lang="en-US" altLang="en-US" sz="1846" dirty="0"/>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5272" y="5385777"/>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824536" y="6192052"/>
            <a:ext cx="122822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62" dirty="0" smtClean="0"/>
              <a:t>10 </a:t>
            </a:r>
            <a:r>
              <a:rPr lang="en-US" altLang="en-US" sz="1662" dirty="0"/>
              <a:t>minutes</a:t>
            </a:r>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38</a:t>
            </a:fld>
            <a:endParaRPr lang="en-GB" altLang="en-US" dirty="0"/>
          </a:p>
        </p:txBody>
      </p:sp>
      <p:grpSp>
        <p:nvGrpSpPr>
          <p:cNvPr id="8" name="Group 7"/>
          <p:cNvGrpSpPr/>
          <p:nvPr/>
        </p:nvGrpSpPr>
        <p:grpSpPr>
          <a:xfrm>
            <a:off x="161548" y="5681061"/>
            <a:ext cx="734154" cy="1044621"/>
            <a:chOff x="179512" y="5517233"/>
            <a:chExt cx="734154" cy="1044621"/>
          </a:xfrm>
        </p:grpSpPr>
        <p:grpSp>
          <p:nvGrpSpPr>
            <p:cNvPr id="9" name="Group 8"/>
            <p:cNvGrpSpPr/>
            <p:nvPr/>
          </p:nvGrpSpPr>
          <p:grpSpPr>
            <a:xfrm>
              <a:off x="179512" y="5517233"/>
              <a:ext cx="734154" cy="833363"/>
              <a:chOff x="125916" y="74156"/>
              <a:chExt cx="917692"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266339" y="6192522"/>
              <a:ext cx="489238" cy="369332"/>
            </a:xfrm>
            <a:prstGeom prst="rect">
              <a:avLst/>
            </a:prstGeom>
            <a:noFill/>
          </p:spPr>
          <p:txBody>
            <a:bodyPr wrap="none" rtlCol="0">
              <a:spAutoFit/>
            </a:bodyPr>
            <a:lstStyle/>
            <a:p>
              <a:pPr algn="ctr"/>
              <a:r>
                <a:rPr lang="en-US" dirty="0" smtClean="0"/>
                <a:t>4-4</a:t>
              </a:r>
              <a:endParaRPr lang="en-US" dirty="0"/>
            </a:p>
          </p:txBody>
        </p:sp>
      </p:grpSp>
    </p:spTree>
    <p:extLst>
      <p:ext uri="{BB962C8B-B14F-4D97-AF65-F5344CB8AC3E}">
        <p14:creationId xmlns:p14="http://schemas.microsoft.com/office/powerpoint/2010/main" val="1216515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6855"/>
            <a:ext cx="6480720" cy="1143000"/>
          </a:xfrm>
        </p:spPr>
        <p:txBody>
          <a:bodyPr>
            <a:normAutofit fontScale="90000"/>
          </a:bodyPr>
          <a:lstStyle/>
          <a:p>
            <a:r>
              <a:rPr lang="en-US" altLang="en-US" dirty="0">
                <a:ea typeface="ＭＳ Ｐゴシック" panose="020B0600070205080204" pitchFamily="34" charset="-128"/>
              </a:rPr>
              <a:t>Activity 4A: </a:t>
            </a:r>
            <a:r>
              <a:rPr lang="en-US" altLang="en-US" dirty="0" smtClean="0">
                <a:ea typeface="ＭＳ Ｐゴシック" panose="020B0600070205080204" pitchFamily="34" charset="-128"/>
              </a:rPr>
              <a:t>Suggested </a:t>
            </a:r>
            <a:r>
              <a:rPr lang="en-US" altLang="en-US" dirty="0">
                <a:ea typeface="ＭＳ Ｐゴシック" panose="020B0600070205080204" pitchFamily="34" charset="-128"/>
              </a:rPr>
              <a:t>Corrective Action</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459" t="2650" r="12548" b="4717"/>
          <a:stretch/>
        </p:blipFill>
        <p:spPr>
          <a:xfrm>
            <a:off x="3059832" y="1442859"/>
            <a:ext cx="3240360" cy="4680520"/>
          </a:xfrm>
          <a:prstGeom prst="rect">
            <a:avLst/>
          </a:prstGeom>
          <a:ln>
            <a:solidFill>
              <a:schemeClr val="tx1"/>
            </a:solidFill>
          </a:ln>
        </p:spPr>
      </p:pic>
      <p:grpSp>
        <p:nvGrpSpPr>
          <p:cNvPr id="7" name="Group 6"/>
          <p:cNvGrpSpPr/>
          <p:nvPr/>
        </p:nvGrpSpPr>
        <p:grpSpPr>
          <a:xfrm>
            <a:off x="161548" y="5681061"/>
            <a:ext cx="734154" cy="1044621"/>
            <a:chOff x="179512" y="5517233"/>
            <a:chExt cx="734154" cy="1044621"/>
          </a:xfrm>
        </p:grpSpPr>
        <p:grpSp>
          <p:nvGrpSpPr>
            <p:cNvPr id="8" name="Group 7"/>
            <p:cNvGrpSpPr/>
            <p:nvPr/>
          </p:nvGrpSpPr>
          <p:grpSpPr>
            <a:xfrm>
              <a:off x="179512" y="5517233"/>
              <a:ext cx="734154" cy="833363"/>
              <a:chOff x="125916" y="74156"/>
              <a:chExt cx="917692" cy="104170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1" name="TextBox 10"/>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9" name="TextBox 8"/>
            <p:cNvSpPr txBox="1"/>
            <p:nvPr/>
          </p:nvSpPr>
          <p:spPr>
            <a:xfrm>
              <a:off x="266339" y="6192522"/>
              <a:ext cx="489238" cy="369332"/>
            </a:xfrm>
            <a:prstGeom prst="rect">
              <a:avLst/>
            </a:prstGeom>
            <a:noFill/>
          </p:spPr>
          <p:txBody>
            <a:bodyPr wrap="none" rtlCol="0">
              <a:spAutoFit/>
            </a:bodyPr>
            <a:lstStyle/>
            <a:p>
              <a:pPr algn="ctr"/>
              <a:r>
                <a:rPr lang="en-US" dirty="0" smtClean="0"/>
                <a:t>4-5</a:t>
              </a:r>
              <a:endParaRPr lang="en-US" dirty="0"/>
            </a:p>
          </p:txBody>
        </p:sp>
      </p:grpSp>
      <p:sp>
        <p:nvSpPr>
          <p:cNvPr id="3" name="Slide Number Placeholder 2"/>
          <p:cNvSpPr>
            <a:spLocks noGrp="1"/>
          </p:cNvSpPr>
          <p:nvPr>
            <p:ph type="sldNum" sz="quarter" idx="12"/>
          </p:nvPr>
        </p:nvSpPr>
        <p:spPr/>
        <p:txBody>
          <a:bodyPr/>
          <a:lstStyle/>
          <a:p>
            <a:fld id="{E62F3C86-4CB3-49D2-BBC0-D744569A54AA}" type="slidenum">
              <a:rPr lang="en-GB" smtClean="0"/>
              <a:pPr/>
              <a:t>39</a:t>
            </a:fld>
            <a:endParaRPr lang="en-GB"/>
          </a:p>
        </p:txBody>
      </p:sp>
    </p:spTree>
    <p:extLst>
      <p:ext uri="{BB962C8B-B14F-4D97-AF65-F5344CB8AC3E}">
        <p14:creationId xmlns:p14="http://schemas.microsoft.com/office/powerpoint/2010/main" val="128091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1092199" y="2667000"/>
          <a:ext cx="7865533" cy="1151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4"/>
          <p:cNvSpPr/>
          <p:nvPr/>
        </p:nvSpPr>
        <p:spPr>
          <a:xfrm>
            <a:off x="2432919" y="3642436"/>
            <a:ext cx="1300752" cy="1301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r>
              <a:rPr lang="en-US" sz="1400" dirty="0" smtClean="0"/>
              <a:t>From sample pickup to sample delivery to testing laboratory</a:t>
            </a:r>
            <a:endParaRPr lang="en-US" sz="1400" dirty="0"/>
          </a:p>
        </p:txBody>
      </p:sp>
      <p:sp>
        <p:nvSpPr>
          <p:cNvPr id="11" name="Rounded Rectangle 4"/>
          <p:cNvSpPr/>
          <p:nvPr/>
        </p:nvSpPr>
        <p:spPr>
          <a:xfrm>
            <a:off x="3806964" y="3641195"/>
            <a:ext cx="1367019" cy="1302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r>
              <a:rPr lang="en-US" sz="1400" dirty="0" smtClean="0"/>
              <a:t>From time sample received at lab to result released to the clinic</a:t>
            </a:r>
            <a:endParaRPr lang="en-US" sz="1400" dirty="0"/>
          </a:p>
        </p:txBody>
      </p:sp>
      <p:sp>
        <p:nvSpPr>
          <p:cNvPr id="12" name="Rounded Rectangle 4"/>
          <p:cNvSpPr/>
          <p:nvPr/>
        </p:nvSpPr>
        <p:spPr>
          <a:xfrm>
            <a:off x="5228140" y="3638187"/>
            <a:ext cx="1341853" cy="1305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algn="l" defTabSz="533400" rtl="0">
              <a:lnSpc>
                <a:spcPct val="90000"/>
              </a:lnSpc>
              <a:spcBef>
                <a:spcPct val="0"/>
              </a:spcBef>
              <a:spcAft>
                <a:spcPct val="15000"/>
              </a:spcAft>
            </a:pPr>
            <a:r>
              <a:rPr lang="en-US" sz="1400" kern="1200" dirty="0" smtClean="0"/>
              <a:t>From receipt of results by clinic to return of results to clinician</a:t>
            </a:r>
          </a:p>
        </p:txBody>
      </p:sp>
      <p:sp>
        <p:nvSpPr>
          <p:cNvPr id="13" name="Rounded Rectangle 4"/>
          <p:cNvSpPr/>
          <p:nvPr/>
        </p:nvSpPr>
        <p:spPr>
          <a:xfrm>
            <a:off x="6597796" y="3669604"/>
            <a:ext cx="1329166" cy="1410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1" algn="l" defTabSz="533400" rtl="0">
              <a:lnSpc>
                <a:spcPct val="90000"/>
              </a:lnSpc>
              <a:spcBef>
                <a:spcPct val="0"/>
              </a:spcBef>
              <a:spcAft>
                <a:spcPct val="15000"/>
              </a:spcAft>
            </a:pPr>
            <a:r>
              <a:rPr lang="en-US" sz="1400" kern="1200" dirty="0" smtClean="0"/>
              <a:t>From receipt of results by clinician to return of results to patient for management of care </a:t>
            </a:r>
            <a:endParaRPr lang="en-US" sz="1400" kern="1200" dirty="0"/>
          </a:p>
        </p:txBody>
      </p:sp>
      <p:sp>
        <p:nvSpPr>
          <p:cNvPr id="14" name="Left Brace 13"/>
          <p:cNvSpPr/>
          <p:nvPr/>
        </p:nvSpPr>
        <p:spPr>
          <a:xfrm rot="5400000">
            <a:off x="4365626" y="-1020397"/>
            <a:ext cx="533400" cy="7080252"/>
          </a:xfrm>
          <a:prstGeom prst="leftBrace">
            <a:avLst>
              <a:gd name="adj1" fmla="val 106746"/>
              <a:gd name="adj2" fmla="val 50155"/>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1206620" y="202989"/>
            <a:ext cx="7086480" cy="646331"/>
          </a:xfrm>
          <a:prstGeom prst="rect">
            <a:avLst/>
          </a:prstGeom>
          <a:noFill/>
        </p:spPr>
        <p:txBody>
          <a:bodyPr wrap="square" rtlCol="0">
            <a:spAutoFit/>
          </a:bodyPr>
          <a:lstStyle/>
          <a:p>
            <a:pPr algn="ctr"/>
            <a:r>
              <a:rPr lang="en-US" sz="3600" b="1" dirty="0" smtClean="0">
                <a:latin typeface="+mj-lt"/>
              </a:rPr>
              <a:t>Keep Your Turn Around Time Short</a:t>
            </a:r>
          </a:p>
        </p:txBody>
      </p:sp>
      <p:sp>
        <p:nvSpPr>
          <p:cNvPr id="16" name="TextBox 15"/>
          <p:cNvSpPr txBox="1"/>
          <p:nvPr/>
        </p:nvSpPr>
        <p:spPr>
          <a:xfrm>
            <a:off x="2508250" y="5254127"/>
            <a:ext cx="1076325" cy="523220"/>
          </a:xfrm>
          <a:prstGeom prst="rect">
            <a:avLst/>
          </a:prstGeom>
          <a:noFill/>
        </p:spPr>
        <p:txBody>
          <a:bodyPr wrap="square" rtlCol="0">
            <a:spAutoFit/>
          </a:bodyPr>
          <a:lstStyle/>
          <a:p>
            <a:pPr algn="ctr"/>
            <a:r>
              <a:rPr lang="en-US" sz="1400" dirty="0" smtClean="0">
                <a:solidFill>
                  <a:srgbClr val="C00000"/>
                </a:solidFill>
              </a:rPr>
              <a:t>Sample transport</a:t>
            </a:r>
            <a:endParaRPr lang="en-US" sz="1400" dirty="0">
              <a:solidFill>
                <a:srgbClr val="C00000"/>
              </a:solidFill>
            </a:endParaRPr>
          </a:p>
        </p:txBody>
      </p:sp>
      <p:sp>
        <p:nvSpPr>
          <p:cNvPr id="17" name="TextBox 16"/>
          <p:cNvSpPr txBox="1"/>
          <p:nvPr/>
        </p:nvSpPr>
        <p:spPr>
          <a:xfrm>
            <a:off x="4000500" y="5254127"/>
            <a:ext cx="1000125" cy="738664"/>
          </a:xfrm>
          <a:prstGeom prst="rect">
            <a:avLst/>
          </a:prstGeom>
          <a:solidFill>
            <a:srgbClr val="FFFF00"/>
          </a:solidFill>
        </p:spPr>
        <p:txBody>
          <a:bodyPr wrap="square" rtlCol="0">
            <a:spAutoFit/>
          </a:bodyPr>
          <a:lstStyle/>
          <a:p>
            <a:pPr algn="ctr"/>
            <a:r>
              <a:rPr lang="en-US" sz="1400" dirty="0" smtClean="0">
                <a:solidFill>
                  <a:srgbClr val="C00000"/>
                </a:solidFill>
              </a:rPr>
              <a:t>Time spent inside testing lab</a:t>
            </a:r>
          </a:p>
        </p:txBody>
      </p:sp>
      <p:sp>
        <p:nvSpPr>
          <p:cNvPr id="18" name="TextBox 17"/>
          <p:cNvSpPr txBox="1"/>
          <p:nvPr/>
        </p:nvSpPr>
        <p:spPr>
          <a:xfrm>
            <a:off x="5347841" y="5254127"/>
            <a:ext cx="1000125" cy="523220"/>
          </a:xfrm>
          <a:prstGeom prst="rect">
            <a:avLst/>
          </a:prstGeom>
          <a:noFill/>
        </p:spPr>
        <p:txBody>
          <a:bodyPr wrap="square" rtlCol="0">
            <a:spAutoFit/>
          </a:bodyPr>
          <a:lstStyle/>
          <a:p>
            <a:pPr algn="ctr"/>
            <a:r>
              <a:rPr lang="en-US" sz="1400" dirty="0" smtClean="0">
                <a:solidFill>
                  <a:srgbClr val="C00000"/>
                </a:solidFill>
              </a:rPr>
              <a:t>From clinic to clinician</a:t>
            </a:r>
            <a:endParaRPr lang="en-US" sz="1400" dirty="0">
              <a:solidFill>
                <a:srgbClr val="C00000"/>
              </a:solidFill>
            </a:endParaRPr>
          </a:p>
        </p:txBody>
      </p:sp>
      <p:sp>
        <p:nvSpPr>
          <p:cNvPr id="19" name="TextBox 18"/>
          <p:cNvSpPr txBox="1"/>
          <p:nvPr/>
        </p:nvSpPr>
        <p:spPr>
          <a:xfrm>
            <a:off x="6719048" y="5254127"/>
            <a:ext cx="1253379" cy="523220"/>
          </a:xfrm>
          <a:prstGeom prst="rect">
            <a:avLst/>
          </a:prstGeom>
          <a:noFill/>
        </p:spPr>
        <p:txBody>
          <a:bodyPr wrap="square" rtlCol="0">
            <a:spAutoFit/>
          </a:bodyPr>
          <a:lstStyle/>
          <a:p>
            <a:pPr algn="ctr"/>
            <a:r>
              <a:rPr lang="en-US" sz="1400" dirty="0" smtClean="0">
                <a:solidFill>
                  <a:srgbClr val="C00000"/>
                </a:solidFill>
              </a:rPr>
              <a:t>From clinician to patient</a:t>
            </a:r>
            <a:endParaRPr lang="en-US" sz="1400" dirty="0">
              <a:solidFill>
                <a:srgbClr val="C00000"/>
              </a:solidFill>
            </a:endParaRPr>
          </a:p>
        </p:txBody>
      </p:sp>
      <p:sp>
        <p:nvSpPr>
          <p:cNvPr id="20" name="Rounded Rectangle 4"/>
          <p:cNvSpPr/>
          <p:nvPr/>
        </p:nvSpPr>
        <p:spPr>
          <a:xfrm>
            <a:off x="1058874" y="3638187"/>
            <a:ext cx="1300752" cy="1301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r>
              <a:rPr lang="en-US" sz="1400" dirty="0" smtClean="0"/>
              <a:t>From sample collection to sample pickup for transport</a:t>
            </a:r>
            <a:endParaRPr lang="en-US" sz="1400" dirty="0"/>
          </a:p>
        </p:txBody>
      </p:sp>
      <p:sp>
        <p:nvSpPr>
          <p:cNvPr id="21" name="TextBox 20"/>
          <p:cNvSpPr txBox="1"/>
          <p:nvPr/>
        </p:nvSpPr>
        <p:spPr>
          <a:xfrm>
            <a:off x="1200150" y="5264082"/>
            <a:ext cx="1076325" cy="738664"/>
          </a:xfrm>
          <a:prstGeom prst="rect">
            <a:avLst/>
          </a:prstGeom>
          <a:noFill/>
        </p:spPr>
        <p:txBody>
          <a:bodyPr wrap="square" rtlCol="0">
            <a:spAutoFit/>
          </a:bodyPr>
          <a:lstStyle/>
          <a:p>
            <a:pPr algn="ctr"/>
            <a:r>
              <a:rPr lang="en-US" sz="1400" dirty="0" smtClean="0">
                <a:solidFill>
                  <a:srgbClr val="C00000"/>
                </a:solidFill>
              </a:rPr>
              <a:t>Wait time for sample pickup</a:t>
            </a:r>
            <a:endParaRPr lang="en-US" sz="1400" dirty="0">
              <a:solidFill>
                <a:srgbClr val="C00000"/>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732" y="2477355"/>
            <a:ext cx="1129174" cy="1201948"/>
          </a:xfrm>
          <a:prstGeom prst="rect">
            <a:avLst/>
          </a:prstGeom>
          <a:effectLst>
            <a:glow rad="139700">
              <a:schemeClr val="accent4">
                <a:satMod val="175000"/>
                <a:alpha val="40000"/>
              </a:schemeClr>
            </a:glo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4643" y="2518040"/>
            <a:ext cx="1129174" cy="1201948"/>
          </a:xfrm>
          <a:prstGeom prst="rect">
            <a:avLst/>
          </a:prstGeom>
          <a:effectLst>
            <a:glow rad="139700">
              <a:schemeClr val="accent4">
                <a:satMod val="175000"/>
                <a:alpha val="40000"/>
              </a:schemeClr>
            </a:glow>
          </a:effectLst>
        </p:spPr>
      </p:pic>
      <p:sp>
        <p:nvSpPr>
          <p:cNvPr id="24" name="TextBox 23"/>
          <p:cNvSpPr txBox="1"/>
          <p:nvPr/>
        </p:nvSpPr>
        <p:spPr>
          <a:xfrm>
            <a:off x="2339752" y="1196752"/>
            <a:ext cx="4507324" cy="954107"/>
          </a:xfrm>
          <a:prstGeom prst="rect">
            <a:avLst/>
          </a:prstGeom>
          <a:solidFill>
            <a:srgbClr val="C00000"/>
          </a:solidFill>
        </p:spPr>
        <p:txBody>
          <a:bodyPr wrap="none" rtlCol="0">
            <a:spAutoFit/>
          </a:bodyPr>
          <a:lstStyle/>
          <a:p>
            <a:pPr algn="ctr"/>
            <a:r>
              <a:rPr lang="en-US" sz="3600" dirty="0" smtClean="0">
                <a:solidFill>
                  <a:schemeClr val="bg1"/>
                </a:solidFill>
              </a:rPr>
              <a:t>Turn Around Time = </a:t>
            </a:r>
          </a:p>
          <a:p>
            <a:pPr algn="ctr"/>
            <a:r>
              <a:rPr lang="en-US" sz="2000" b="1" dirty="0">
                <a:solidFill>
                  <a:schemeClr val="bg1"/>
                </a:solidFill>
                <a:latin typeface="Cambria" panose="02040503050406030204" pitchFamily="18" charset="0"/>
              </a:rPr>
              <a:t>TAT 1 + TAT 2 + TAT 3 + TAT 4 + TAT </a:t>
            </a:r>
            <a:r>
              <a:rPr lang="en-US" sz="2000" b="1" dirty="0" smtClean="0">
                <a:solidFill>
                  <a:schemeClr val="bg1"/>
                </a:solidFill>
                <a:latin typeface="Cambria" panose="02040503050406030204" pitchFamily="18" charset="0"/>
              </a:rPr>
              <a:t>5</a:t>
            </a:r>
            <a:endParaRPr lang="en-US" sz="2000" b="1" dirty="0">
              <a:solidFill>
                <a:schemeClr val="bg1"/>
              </a:solidFill>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E62F3C86-4CB3-49D2-BBC0-D744569A54AA}" type="slidenum">
              <a:rPr lang="en-GB" smtClean="0"/>
              <a:pPr/>
              <a:t>4</a:t>
            </a:fld>
            <a:endParaRPr lang="en-GB" dirty="0"/>
          </a:p>
        </p:txBody>
      </p:sp>
    </p:spTree>
    <p:extLst>
      <p:ext uri="{BB962C8B-B14F-4D97-AF65-F5344CB8AC3E}">
        <p14:creationId xmlns:p14="http://schemas.microsoft.com/office/powerpoint/2010/main" val="701844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the quality of the testing phase</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E62F3C86-4CB3-49D2-BBC0-D744569A54AA}" type="slidenum">
              <a:rPr lang="en-GB" smtClean="0"/>
              <a:pPr/>
              <a:t>40</a:t>
            </a:fld>
            <a:endParaRPr lang="en-GB"/>
          </a:p>
        </p:txBody>
      </p:sp>
    </p:spTree>
    <p:extLst>
      <p:ext uri="{BB962C8B-B14F-4D97-AF65-F5344CB8AC3E}">
        <p14:creationId xmlns:p14="http://schemas.microsoft.com/office/powerpoint/2010/main" val="478194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Viral Load Laboratory Readiness Assessment Checklist</a:t>
            </a:r>
            <a:endParaRPr lang="en-US" dirty="0"/>
          </a:p>
        </p:txBody>
      </p:sp>
      <p:grpSp>
        <p:nvGrpSpPr>
          <p:cNvPr id="6" name="Group 5"/>
          <p:cNvGrpSpPr/>
          <p:nvPr/>
        </p:nvGrpSpPr>
        <p:grpSpPr>
          <a:xfrm>
            <a:off x="179512" y="5517233"/>
            <a:ext cx="734154" cy="1080119"/>
            <a:chOff x="179512" y="5517233"/>
            <a:chExt cx="734154" cy="1080119"/>
          </a:xfrm>
        </p:grpSpPr>
        <p:grpSp>
          <p:nvGrpSpPr>
            <p:cNvPr id="7" name="Group 6"/>
            <p:cNvGrpSpPr/>
            <p:nvPr/>
          </p:nvGrpSpPr>
          <p:grpSpPr>
            <a:xfrm>
              <a:off x="179512" y="5517233"/>
              <a:ext cx="734154" cy="833363"/>
              <a:chOff x="125916" y="74156"/>
              <a:chExt cx="917692" cy="104170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0" name="TextBox 9"/>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8" name="TextBox 7"/>
            <p:cNvSpPr txBox="1"/>
            <p:nvPr/>
          </p:nvSpPr>
          <p:spPr>
            <a:xfrm>
              <a:off x="251520" y="6228020"/>
              <a:ext cx="489236" cy="369332"/>
            </a:xfrm>
            <a:prstGeom prst="rect">
              <a:avLst/>
            </a:prstGeom>
            <a:noFill/>
          </p:spPr>
          <p:txBody>
            <a:bodyPr wrap="none" rtlCol="0">
              <a:spAutoFit/>
            </a:bodyPr>
            <a:lstStyle/>
            <a:p>
              <a:r>
                <a:rPr lang="en-US" dirty="0" smtClean="0"/>
                <a:t>4-6</a:t>
              </a:r>
              <a:endParaRPr lang="en-US" dirty="0"/>
            </a:p>
          </p:txBody>
        </p:sp>
      </p:grpSp>
      <p:sp>
        <p:nvSpPr>
          <p:cNvPr id="5" name="Slide Number Placeholder 4"/>
          <p:cNvSpPr>
            <a:spLocks noGrp="1"/>
          </p:cNvSpPr>
          <p:nvPr>
            <p:ph type="sldNum" sz="quarter" idx="12"/>
          </p:nvPr>
        </p:nvSpPr>
        <p:spPr/>
        <p:txBody>
          <a:bodyPr/>
          <a:lstStyle/>
          <a:p>
            <a:fld id="{E62F3C86-4CB3-49D2-BBC0-D744569A54AA}" type="slidenum">
              <a:rPr lang="en-GB" smtClean="0"/>
              <a:pPr/>
              <a:t>41</a:t>
            </a:fld>
            <a:endParaRPr lang="en-GB"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555" t="5944" r="6667" b="14971"/>
          <a:stretch/>
        </p:blipFill>
        <p:spPr>
          <a:xfrm>
            <a:off x="1358107" y="1674491"/>
            <a:ext cx="6427786" cy="4475040"/>
          </a:xfrm>
          <a:prstGeom prst="rect">
            <a:avLst/>
          </a:prstGeom>
          <a:ln>
            <a:solidFill>
              <a:schemeClr val="tx1"/>
            </a:solidFill>
          </a:ln>
        </p:spPr>
      </p:pic>
    </p:spTree>
    <p:extLst>
      <p:ext uri="{BB962C8B-B14F-4D97-AF65-F5344CB8AC3E}">
        <p14:creationId xmlns:p14="http://schemas.microsoft.com/office/powerpoint/2010/main" val="4052684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Indicators</a:t>
            </a:r>
            <a:endParaRPr lang="en-US" dirty="0"/>
          </a:p>
        </p:txBody>
      </p:sp>
      <p:sp>
        <p:nvSpPr>
          <p:cNvPr id="3" name="Content Placeholder 2"/>
          <p:cNvSpPr>
            <a:spLocks noGrp="1"/>
          </p:cNvSpPr>
          <p:nvPr>
            <p:ph idx="1"/>
          </p:nvPr>
        </p:nvSpPr>
        <p:spPr>
          <a:xfrm>
            <a:off x="457200" y="1600200"/>
            <a:ext cx="8229600" cy="4756150"/>
          </a:xfrm>
        </p:spPr>
        <p:txBody>
          <a:bodyPr>
            <a:noAutofit/>
          </a:bodyPr>
          <a:lstStyle/>
          <a:p>
            <a:pPr>
              <a:buFont typeface="Wingdings" panose="05000000000000000000" pitchFamily="2" charset="2"/>
              <a:buChar char="§"/>
            </a:pPr>
            <a:r>
              <a:rPr lang="en-US" sz="2000" dirty="0" smtClean="0"/>
              <a:t>Number of specimens rejected (by reason, by clinic)</a:t>
            </a:r>
          </a:p>
          <a:p>
            <a:pPr>
              <a:buFont typeface="Wingdings" panose="05000000000000000000" pitchFamily="2" charset="2"/>
              <a:buChar char="§"/>
            </a:pPr>
            <a:r>
              <a:rPr lang="en-US" sz="2000" dirty="0" smtClean="0"/>
              <a:t>Turn around time from specimen collection to specimen arrival at lab</a:t>
            </a:r>
          </a:p>
          <a:p>
            <a:pPr>
              <a:buFont typeface="Wingdings" panose="05000000000000000000" pitchFamily="2" charset="2"/>
              <a:buChar char="§"/>
            </a:pPr>
            <a:r>
              <a:rPr lang="en-US" sz="2000" dirty="0" smtClean="0"/>
              <a:t>Turn around time from specimen arrival to testing</a:t>
            </a:r>
          </a:p>
          <a:p>
            <a:pPr>
              <a:buFont typeface="Wingdings" panose="05000000000000000000" pitchFamily="2" charset="2"/>
              <a:buChar char="§"/>
            </a:pPr>
            <a:r>
              <a:rPr lang="en-US" sz="2000" dirty="0" smtClean="0"/>
              <a:t>Turn around time from testing to result return to clinic</a:t>
            </a:r>
          </a:p>
          <a:p>
            <a:pPr>
              <a:buFont typeface="Wingdings" panose="05000000000000000000" pitchFamily="2" charset="2"/>
              <a:buChar char="§"/>
            </a:pPr>
            <a:r>
              <a:rPr lang="en-US" sz="2000" dirty="0" smtClean="0"/>
              <a:t>Number of specimens tested</a:t>
            </a:r>
          </a:p>
          <a:p>
            <a:pPr>
              <a:buFont typeface="Wingdings" panose="05000000000000000000" pitchFamily="2" charset="2"/>
              <a:buChar char="§"/>
            </a:pPr>
            <a:r>
              <a:rPr lang="en-US" sz="2000" dirty="0" smtClean="0"/>
              <a:t>Number of invalid results (per week or month)</a:t>
            </a:r>
          </a:p>
          <a:p>
            <a:pPr>
              <a:buFont typeface="Wingdings" panose="05000000000000000000" pitchFamily="2" charset="2"/>
              <a:buChar char="§"/>
            </a:pPr>
            <a:r>
              <a:rPr lang="en-US" sz="2000" dirty="0" smtClean="0"/>
              <a:t>Number of Target Not Detected (TND)</a:t>
            </a:r>
          </a:p>
          <a:p>
            <a:pPr>
              <a:buFont typeface="Wingdings" panose="05000000000000000000" pitchFamily="2" charset="2"/>
              <a:buChar char="§"/>
            </a:pPr>
            <a:r>
              <a:rPr lang="en-US" sz="2000" dirty="0" smtClean="0"/>
              <a:t>Number of high viral load results (&gt;1000 copies/ml)</a:t>
            </a:r>
          </a:p>
          <a:p>
            <a:pPr>
              <a:buFont typeface="Wingdings" panose="05000000000000000000" pitchFamily="2" charset="2"/>
              <a:buChar char="§"/>
            </a:pPr>
            <a:r>
              <a:rPr lang="en-US" sz="2000" dirty="0" smtClean="0"/>
              <a:t>Number of runs out of QC range</a:t>
            </a:r>
          </a:p>
          <a:p>
            <a:pPr>
              <a:buFont typeface="Wingdings" panose="05000000000000000000" pitchFamily="2" charset="2"/>
              <a:buChar char="§"/>
            </a:pPr>
            <a:r>
              <a:rPr lang="en-US" sz="2000" dirty="0" smtClean="0"/>
              <a:t>Number of days testing is halted (per month) due to instrument breakdown</a:t>
            </a:r>
          </a:p>
          <a:p>
            <a:pPr>
              <a:buFont typeface="Wingdings" panose="05000000000000000000" pitchFamily="2" charset="2"/>
              <a:buChar char="§"/>
            </a:pPr>
            <a:r>
              <a:rPr lang="en-US" sz="2000" dirty="0"/>
              <a:t>Number of days testing is halted (per month) due </a:t>
            </a:r>
            <a:r>
              <a:rPr lang="en-US" sz="2000" dirty="0" smtClean="0"/>
              <a:t>to out-of-stock</a:t>
            </a:r>
            <a:endParaRPr lang="en-US" sz="2000" dirty="0"/>
          </a:p>
          <a:p>
            <a:pPr>
              <a:buFont typeface="Wingdings" panose="05000000000000000000" pitchFamily="2" charset="2"/>
              <a:buChar char="§"/>
            </a:pPr>
            <a:r>
              <a:rPr lang="en-US" sz="2000" dirty="0" smtClean="0"/>
              <a:t>Backlog – both number of specimens and length of time in </a:t>
            </a:r>
            <a:r>
              <a:rPr lang="en-US" sz="2000" dirty="0"/>
              <a:t>storage </a:t>
            </a:r>
            <a:endParaRPr lang="en-US" sz="2000" dirty="0" smtClean="0"/>
          </a:p>
        </p:txBody>
      </p:sp>
      <p:sp>
        <p:nvSpPr>
          <p:cNvPr id="5" name="Slide Number Placeholder 4"/>
          <p:cNvSpPr>
            <a:spLocks noGrp="1"/>
          </p:cNvSpPr>
          <p:nvPr>
            <p:ph type="sldNum" sz="quarter" idx="12"/>
          </p:nvPr>
        </p:nvSpPr>
        <p:spPr/>
        <p:txBody>
          <a:bodyPr/>
          <a:lstStyle/>
          <a:p>
            <a:fld id="{E62F3C86-4CB3-49D2-BBC0-D744569A54AA}" type="slidenum">
              <a:rPr lang="en-GB" smtClean="0"/>
              <a:pPr/>
              <a:t>42</a:t>
            </a:fld>
            <a:endParaRPr lang="en-GB"/>
          </a:p>
        </p:txBody>
      </p:sp>
    </p:spTree>
    <p:extLst>
      <p:ext uri="{BB962C8B-B14F-4D97-AF65-F5344CB8AC3E}">
        <p14:creationId xmlns:p14="http://schemas.microsoft.com/office/powerpoint/2010/main" val="1720191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711"/>
            <a:ext cx="8640960" cy="1008112"/>
          </a:xfrm>
        </p:spPr>
        <p:txBody>
          <a:bodyPr>
            <a:noAutofit/>
          </a:bodyPr>
          <a:lstStyle/>
          <a:p>
            <a:r>
              <a:rPr lang="en-US" sz="3600" dirty="0" smtClean="0"/>
              <a:t>Tracking Sample Rejection by Criteria and by Clinic Pinpoints the Source of the Problem</a:t>
            </a:r>
            <a:endParaRPr lang="en-US" sz="3600" dirty="0"/>
          </a:p>
        </p:txBody>
      </p:sp>
      <p:grpSp>
        <p:nvGrpSpPr>
          <p:cNvPr id="26" name="Group 25"/>
          <p:cNvGrpSpPr/>
          <p:nvPr/>
        </p:nvGrpSpPr>
        <p:grpSpPr>
          <a:xfrm>
            <a:off x="1043608" y="1422601"/>
            <a:ext cx="7100161" cy="5174751"/>
            <a:chOff x="473707" y="1149801"/>
            <a:chExt cx="7100161" cy="5174751"/>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500" b="4850"/>
            <a:stretch/>
          </p:blipFill>
          <p:spPr>
            <a:xfrm>
              <a:off x="2344633" y="1149801"/>
              <a:ext cx="5201234" cy="5156514"/>
            </a:xfrm>
            <a:prstGeom prst="rect">
              <a:avLst/>
            </a:prstGeom>
            <a:ln>
              <a:solidFill>
                <a:schemeClr val="tx1"/>
              </a:solidFill>
            </a:ln>
          </p:spPr>
        </p:pic>
        <p:sp>
          <p:nvSpPr>
            <p:cNvPr id="5" name="TextBox 4"/>
            <p:cNvSpPr txBox="1"/>
            <p:nvPr/>
          </p:nvSpPr>
          <p:spPr>
            <a:xfrm>
              <a:off x="473707" y="1368823"/>
              <a:ext cx="1311452" cy="646331"/>
            </a:xfrm>
            <a:prstGeom prst="rect">
              <a:avLst/>
            </a:prstGeom>
            <a:solidFill>
              <a:schemeClr val="accent2">
                <a:lumMod val="20000"/>
                <a:lumOff val="80000"/>
              </a:schemeClr>
            </a:solidFill>
          </p:spPr>
          <p:txBody>
            <a:bodyPr wrap="square" rtlCol="0">
              <a:spAutoFit/>
            </a:bodyPr>
            <a:lstStyle/>
            <a:p>
              <a:pPr algn="ctr"/>
              <a:r>
                <a:rPr lang="en-US" dirty="0" smtClean="0"/>
                <a:t>Reason for Rejection</a:t>
              </a:r>
              <a:endParaRPr lang="en-US" dirty="0"/>
            </a:p>
          </p:txBody>
        </p:sp>
        <p:sp>
          <p:nvSpPr>
            <p:cNvPr id="6" name="TextBox 5"/>
            <p:cNvSpPr txBox="1"/>
            <p:nvPr/>
          </p:nvSpPr>
          <p:spPr>
            <a:xfrm>
              <a:off x="6112169" y="3750573"/>
              <a:ext cx="1461699" cy="646331"/>
            </a:xfrm>
            <a:prstGeom prst="rect">
              <a:avLst/>
            </a:prstGeom>
            <a:solidFill>
              <a:schemeClr val="accent2">
                <a:lumMod val="20000"/>
                <a:lumOff val="80000"/>
              </a:schemeClr>
            </a:solidFill>
          </p:spPr>
          <p:txBody>
            <a:bodyPr wrap="square" rtlCol="0">
              <a:spAutoFit/>
            </a:bodyPr>
            <a:lstStyle/>
            <a:p>
              <a:pPr algn="ctr"/>
              <a:r>
                <a:rPr lang="en-US" dirty="0" smtClean="0"/>
                <a:t>Frequency of occurrences</a:t>
              </a:r>
              <a:endParaRPr lang="en-US" dirty="0"/>
            </a:p>
          </p:txBody>
        </p:sp>
        <p:sp>
          <p:nvSpPr>
            <p:cNvPr id="7" name="TextBox 6"/>
            <p:cNvSpPr txBox="1"/>
            <p:nvPr/>
          </p:nvSpPr>
          <p:spPr>
            <a:xfrm>
              <a:off x="681755" y="4578504"/>
              <a:ext cx="1461699" cy="369332"/>
            </a:xfrm>
            <a:prstGeom prst="rect">
              <a:avLst/>
            </a:prstGeom>
            <a:solidFill>
              <a:schemeClr val="accent2">
                <a:lumMod val="20000"/>
                <a:lumOff val="80000"/>
              </a:schemeClr>
            </a:solidFill>
          </p:spPr>
          <p:txBody>
            <a:bodyPr wrap="square" rtlCol="0">
              <a:spAutoFit/>
            </a:bodyPr>
            <a:lstStyle/>
            <a:p>
              <a:pPr algn="ctr"/>
              <a:r>
                <a:rPr lang="en-US" dirty="0" smtClean="0"/>
                <a:t>Site name</a:t>
              </a:r>
              <a:endParaRPr lang="en-US" dirty="0"/>
            </a:p>
          </p:txBody>
        </p:sp>
        <p:cxnSp>
          <p:nvCxnSpPr>
            <p:cNvPr id="11" name="Curved Connector 10"/>
            <p:cNvCxnSpPr>
              <a:stCxn id="5" idx="3"/>
            </p:cNvCxnSpPr>
            <p:nvPr/>
          </p:nvCxnSpPr>
          <p:spPr>
            <a:xfrm>
              <a:off x="1785159" y="1691989"/>
              <a:ext cx="842625" cy="258563"/>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12" name="Donut 11"/>
            <p:cNvSpPr/>
            <p:nvPr/>
          </p:nvSpPr>
          <p:spPr>
            <a:xfrm>
              <a:off x="2627784" y="1719312"/>
              <a:ext cx="725029" cy="269528"/>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14" name="Donut 13"/>
            <p:cNvSpPr/>
            <p:nvPr/>
          </p:nvSpPr>
          <p:spPr>
            <a:xfrm>
              <a:off x="2627784" y="2462336"/>
              <a:ext cx="725029" cy="269528"/>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15" name="Donut 14"/>
            <p:cNvSpPr/>
            <p:nvPr/>
          </p:nvSpPr>
          <p:spPr>
            <a:xfrm>
              <a:off x="2633247" y="2907777"/>
              <a:ext cx="725029" cy="269528"/>
            </a:xfrm>
            <a:prstGeom prst="donu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24" name="Left Brace 23"/>
            <p:cNvSpPr/>
            <p:nvPr/>
          </p:nvSpPr>
          <p:spPr>
            <a:xfrm>
              <a:off x="2195736" y="3201789"/>
              <a:ext cx="432048" cy="3122763"/>
            </a:xfrm>
            <a:prstGeom prst="leftBrace">
              <a:avLst>
                <a:gd name="adj1" fmla="val 53017"/>
                <a:gd name="adj2" fmla="val 49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ight Brace 24"/>
            <p:cNvSpPr/>
            <p:nvPr/>
          </p:nvSpPr>
          <p:spPr>
            <a:xfrm>
              <a:off x="5705338" y="1966363"/>
              <a:ext cx="360040" cy="4214752"/>
            </a:xfrm>
            <a:prstGeom prst="rightBrace">
              <a:avLst>
                <a:gd name="adj1" fmla="val 664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 name="Slide Number Placeholder 7"/>
          <p:cNvSpPr>
            <a:spLocks noGrp="1"/>
          </p:cNvSpPr>
          <p:nvPr>
            <p:ph type="sldNum" sz="quarter" idx="12"/>
          </p:nvPr>
        </p:nvSpPr>
        <p:spPr/>
        <p:txBody>
          <a:bodyPr/>
          <a:lstStyle/>
          <a:p>
            <a:fld id="{E62F3C86-4CB3-49D2-BBC0-D744569A54AA}" type="slidenum">
              <a:rPr lang="en-GB" smtClean="0"/>
              <a:pPr/>
              <a:t>43</a:t>
            </a:fld>
            <a:endParaRPr lang="en-GB" dirty="0"/>
          </a:p>
        </p:txBody>
      </p:sp>
    </p:spTree>
    <p:extLst>
      <p:ext uri="{BB962C8B-B14F-4D97-AF65-F5344CB8AC3E}">
        <p14:creationId xmlns:p14="http://schemas.microsoft.com/office/powerpoint/2010/main" val="1797476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US" sz="3600" dirty="0" smtClean="0"/>
              <a:t>Ensuring the Competency of Testing Personnel</a:t>
            </a:r>
            <a:endParaRPr lang="en-US" sz="3600" dirty="0"/>
          </a:p>
        </p:txBody>
      </p:sp>
      <p:sp>
        <p:nvSpPr>
          <p:cNvPr id="5" name="Content Placeholder 4"/>
          <p:cNvSpPr>
            <a:spLocks noGrp="1"/>
          </p:cNvSpPr>
          <p:nvPr>
            <p:ph idx="1"/>
          </p:nvPr>
        </p:nvSpPr>
        <p:spPr>
          <a:xfrm>
            <a:off x="457200" y="1412776"/>
            <a:ext cx="8229600" cy="4525963"/>
          </a:xfrm>
        </p:spPr>
        <p:txBody>
          <a:bodyPr/>
          <a:lstStyle/>
          <a:p>
            <a:r>
              <a:rPr lang="en-US" dirty="0" smtClean="0"/>
              <a:t>Test operators must be trained</a:t>
            </a:r>
          </a:p>
          <a:p>
            <a:r>
              <a:rPr lang="en-US" dirty="0" smtClean="0"/>
              <a:t>Their competency must be assessed at least once a year</a:t>
            </a:r>
            <a:endParaRPr lang="en-US" dirty="0"/>
          </a:p>
        </p:txBody>
      </p:sp>
      <p:sp>
        <p:nvSpPr>
          <p:cNvPr id="4" name="Slide Number Placeholder 3"/>
          <p:cNvSpPr>
            <a:spLocks noGrp="1"/>
          </p:cNvSpPr>
          <p:nvPr>
            <p:ph type="sldNum" sz="quarter" idx="12"/>
          </p:nvPr>
        </p:nvSpPr>
        <p:spPr/>
        <p:txBody>
          <a:bodyPr/>
          <a:lstStyle/>
          <a:p>
            <a:fld id="{E62F3C86-4CB3-49D2-BBC0-D744569A54AA}" type="slidenum">
              <a:rPr lang="en-GB" smtClean="0"/>
              <a:pPr/>
              <a:t>44</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04" y="3386106"/>
            <a:ext cx="3744414" cy="2893412"/>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795" y="2924944"/>
            <a:ext cx="2651541" cy="3431406"/>
          </a:xfrm>
          <a:prstGeom prst="rect">
            <a:avLst/>
          </a:prstGeom>
          <a:ln>
            <a:solidFill>
              <a:schemeClr val="tx1"/>
            </a:solidFill>
          </a:ln>
        </p:spPr>
      </p:pic>
      <p:grpSp>
        <p:nvGrpSpPr>
          <p:cNvPr id="8" name="Group 7"/>
          <p:cNvGrpSpPr/>
          <p:nvPr/>
        </p:nvGrpSpPr>
        <p:grpSpPr>
          <a:xfrm>
            <a:off x="179512" y="5517233"/>
            <a:ext cx="734154" cy="1080119"/>
            <a:chOff x="179512" y="5517233"/>
            <a:chExt cx="734154" cy="1080119"/>
          </a:xfrm>
        </p:grpSpPr>
        <p:grpSp>
          <p:nvGrpSpPr>
            <p:cNvPr id="9" name="Group 8"/>
            <p:cNvGrpSpPr/>
            <p:nvPr/>
          </p:nvGrpSpPr>
          <p:grpSpPr>
            <a:xfrm>
              <a:off x="179512" y="5517233"/>
              <a:ext cx="734154" cy="833363"/>
              <a:chOff x="125916" y="74156"/>
              <a:chExt cx="917692"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251520" y="6228020"/>
              <a:ext cx="489236" cy="369332"/>
            </a:xfrm>
            <a:prstGeom prst="rect">
              <a:avLst/>
            </a:prstGeom>
            <a:noFill/>
          </p:spPr>
          <p:txBody>
            <a:bodyPr wrap="none" rtlCol="0">
              <a:spAutoFit/>
            </a:bodyPr>
            <a:lstStyle/>
            <a:p>
              <a:r>
                <a:rPr lang="en-US" dirty="0" smtClean="0"/>
                <a:t>4-7</a:t>
              </a:r>
              <a:endParaRPr lang="en-US" dirty="0"/>
            </a:p>
          </p:txBody>
        </p:sp>
      </p:grpSp>
    </p:spTree>
    <p:extLst>
      <p:ext uri="{BB962C8B-B14F-4D97-AF65-F5344CB8AC3E}">
        <p14:creationId xmlns:p14="http://schemas.microsoft.com/office/powerpoint/2010/main" val="2526820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274638"/>
            <a:ext cx="7200800" cy="1143000"/>
          </a:xfrm>
        </p:spPr>
        <p:txBody>
          <a:bodyPr>
            <a:normAutofit fontScale="90000"/>
          </a:bodyPr>
          <a:lstStyle/>
          <a:p>
            <a:r>
              <a:rPr lang="en-US" dirty="0"/>
              <a:t>Documentation and Records for Viral Load Testing</a:t>
            </a:r>
          </a:p>
        </p:txBody>
      </p:sp>
      <p:sp>
        <p:nvSpPr>
          <p:cNvPr id="2" name="Slide Number Placeholder 1"/>
          <p:cNvSpPr>
            <a:spLocks noGrp="1"/>
          </p:cNvSpPr>
          <p:nvPr>
            <p:ph type="sldNum" sz="quarter" idx="12"/>
          </p:nvPr>
        </p:nvSpPr>
        <p:spPr/>
        <p:txBody>
          <a:bodyPr/>
          <a:lstStyle/>
          <a:p>
            <a:fld id="{E62F3C86-4CB3-49D2-BBC0-D744569A54AA}" type="slidenum">
              <a:rPr lang="en-GB" smtClean="0"/>
              <a:pPr/>
              <a:t>45</a:t>
            </a:fld>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72" t="5156" r="8620" b="21567"/>
          <a:stretch/>
        </p:blipFill>
        <p:spPr>
          <a:xfrm>
            <a:off x="2771800" y="1968741"/>
            <a:ext cx="3600400" cy="3960440"/>
          </a:xfrm>
          <a:prstGeom prst="rect">
            <a:avLst/>
          </a:prstGeom>
          <a:ln>
            <a:solidFill>
              <a:schemeClr val="tx1"/>
            </a:solidFill>
          </a:ln>
        </p:spPr>
      </p:pic>
      <p:grpSp>
        <p:nvGrpSpPr>
          <p:cNvPr id="8" name="Group 7"/>
          <p:cNvGrpSpPr/>
          <p:nvPr/>
        </p:nvGrpSpPr>
        <p:grpSpPr>
          <a:xfrm>
            <a:off x="179512" y="5517233"/>
            <a:ext cx="734154" cy="1080119"/>
            <a:chOff x="179512" y="5517233"/>
            <a:chExt cx="734154" cy="1080119"/>
          </a:xfrm>
        </p:grpSpPr>
        <p:grpSp>
          <p:nvGrpSpPr>
            <p:cNvPr id="10" name="Group 9"/>
            <p:cNvGrpSpPr/>
            <p:nvPr/>
          </p:nvGrpSpPr>
          <p:grpSpPr>
            <a:xfrm>
              <a:off x="179512" y="5517233"/>
              <a:ext cx="734154" cy="833363"/>
              <a:chOff x="125916" y="74156"/>
              <a:chExt cx="917692" cy="1041704"/>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3" name="TextBox 12"/>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1" name="TextBox 10"/>
            <p:cNvSpPr txBox="1"/>
            <p:nvPr/>
          </p:nvSpPr>
          <p:spPr>
            <a:xfrm>
              <a:off x="251520" y="6228020"/>
              <a:ext cx="489236" cy="369332"/>
            </a:xfrm>
            <a:prstGeom prst="rect">
              <a:avLst/>
            </a:prstGeom>
            <a:noFill/>
          </p:spPr>
          <p:txBody>
            <a:bodyPr wrap="none" rtlCol="0">
              <a:spAutoFit/>
            </a:bodyPr>
            <a:lstStyle/>
            <a:p>
              <a:r>
                <a:rPr lang="en-US" dirty="0" smtClean="0"/>
                <a:t>4-8</a:t>
              </a:r>
              <a:endParaRPr lang="en-US" dirty="0"/>
            </a:p>
          </p:txBody>
        </p:sp>
      </p:grpSp>
    </p:spTree>
    <p:extLst>
      <p:ext uri="{BB962C8B-B14F-4D97-AF65-F5344CB8AC3E}">
        <p14:creationId xmlns:p14="http://schemas.microsoft.com/office/powerpoint/2010/main" val="2802764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 recording and reporting</a:t>
            </a:r>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62F3C86-4CB3-49D2-BBC0-D744569A54AA}" type="slidenum">
              <a:rPr lang="en-GB" smtClean="0"/>
              <a:pPr/>
              <a:t>46</a:t>
            </a:fld>
            <a:endParaRPr lang="en-GB" dirty="0"/>
          </a:p>
        </p:txBody>
      </p:sp>
    </p:spTree>
    <p:extLst>
      <p:ext uri="{BB962C8B-B14F-4D97-AF65-F5344CB8AC3E}">
        <p14:creationId xmlns:p14="http://schemas.microsoft.com/office/powerpoint/2010/main" val="3580156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6143"/>
            <a:ext cx="8229600" cy="490066"/>
          </a:xfrm>
        </p:spPr>
        <p:txBody>
          <a:bodyPr>
            <a:normAutofit fontScale="90000"/>
          </a:bodyPr>
          <a:lstStyle/>
          <a:p>
            <a:r>
              <a:rPr lang="en-US" dirty="0" smtClean="0"/>
              <a:t>Guidelines for Result Reporting (1)</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dirty="0" smtClean="0"/>
              <a:t>Field Pilot Version -DRAFT</a:t>
            </a:r>
            <a:endParaRPr lang="en-GB" dirty="0"/>
          </a:p>
        </p:txBody>
      </p:sp>
      <p:sp>
        <p:nvSpPr>
          <p:cNvPr id="3" name="Slide Number Placeholder 2"/>
          <p:cNvSpPr>
            <a:spLocks noGrp="1"/>
          </p:cNvSpPr>
          <p:nvPr>
            <p:ph type="sldNum" sz="quarter" idx="12"/>
          </p:nvPr>
        </p:nvSpPr>
        <p:spPr/>
        <p:txBody>
          <a:bodyPr/>
          <a:lstStyle/>
          <a:p>
            <a:fld id="{E62F3C86-4CB3-49D2-BBC0-D744569A54AA}" type="slidenum">
              <a:rPr lang="en-GB" smtClean="0"/>
              <a:pPr/>
              <a:t>47</a:t>
            </a:fld>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36" t="5901" r="7877" b="13250"/>
          <a:stretch/>
        </p:blipFill>
        <p:spPr>
          <a:xfrm>
            <a:off x="2195736" y="652212"/>
            <a:ext cx="4896544" cy="6180884"/>
          </a:xfrm>
          <a:prstGeom prst="rect">
            <a:avLst/>
          </a:prstGeom>
          <a:ln>
            <a:solidFill>
              <a:schemeClr val="tx1"/>
            </a:solidFill>
          </a:ln>
        </p:spPr>
      </p:pic>
      <p:grpSp>
        <p:nvGrpSpPr>
          <p:cNvPr id="7" name="Group 6"/>
          <p:cNvGrpSpPr/>
          <p:nvPr/>
        </p:nvGrpSpPr>
        <p:grpSpPr>
          <a:xfrm>
            <a:off x="154072" y="5681061"/>
            <a:ext cx="741630" cy="1061052"/>
            <a:chOff x="172036" y="5517233"/>
            <a:chExt cx="741630" cy="1061052"/>
          </a:xfrm>
        </p:grpSpPr>
        <p:grpSp>
          <p:nvGrpSpPr>
            <p:cNvPr id="8" name="Group 7"/>
            <p:cNvGrpSpPr/>
            <p:nvPr/>
          </p:nvGrpSpPr>
          <p:grpSpPr>
            <a:xfrm>
              <a:off x="179512" y="5517233"/>
              <a:ext cx="734154" cy="833363"/>
              <a:chOff x="125916" y="74156"/>
              <a:chExt cx="917692" cy="104170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11" name="TextBox 10"/>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9" name="TextBox 8"/>
            <p:cNvSpPr txBox="1"/>
            <p:nvPr/>
          </p:nvSpPr>
          <p:spPr>
            <a:xfrm>
              <a:off x="172036" y="6208953"/>
              <a:ext cx="673512" cy="369332"/>
            </a:xfrm>
            <a:prstGeom prst="rect">
              <a:avLst/>
            </a:prstGeom>
            <a:noFill/>
          </p:spPr>
          <p:txBody>
            <a:bodyPr wrap="square" rtlCol="0">
              <a:spAutoFit/>
            </a:bodyPr>
            <a:lstStyle/>
            <a:p>
              <a:pPr algn="ctr"/>
              <a:r>
                <a:rPr lang="en-US" dirty="0" smtClean="0"/>
                <a:t>4-9</a:t>
              </a:r>
              <a:endParaRPr lang="en-US" dirty="0"/>
            </a:p>
          </p:txBody>
        </p:sp>
      </p:grpSp>
    </p:spTree>
    <p:extLst>
      <p:ext uri="{BB962C8B-B14F-4D97-AF65-F5344CB8AC3E}">
        <p14:creationId xmlns:p14="http://schemas.microsoft.com/office/powerpoint/2010/main" val="19507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54072" y="5681061"/>
            <a:ext cx="741630" cy="1061052"/>
            <a:chOff x="172036" y="5517233"/>
            <a:chExt cx="741630" cy="1061052"/>
          </a:xfrm>
        </p:grpSpPr>
        <p:grpSp>
          <p:nvGrpSpPr>
            <p:cNvPr id="65" name="Group 64"/>
            <p:cNvGrpSpPr/>
            <p:nvPr/>
          </p:nvGrpSpPr>
          <p:grpSpPr>
            <a:xfrm>
              <a:off x="179512" y="5517233"/>
              <a:ext cx="734154" cy="833363"/>
              <a:chOff x="125916" y="74156"/>
              <a:chExt cx="917692" cy="1041704"/>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6" y="74156"/>
                <a:ext cx="917692" cy="1041704"/>
              </a:xfrm>
              <a:prstGeom prst="rect">
                <a:avLst/>
              </a:prstGeom>
            </p:spPr>
          </p:pic>
          <p:sp>
            <p:nvSpPr>
              <p:cNvPr id="68" name="TextBox 67"/>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66" name="TextBox 65"/>
            <p:cNvSpPr txBox="1"/>
            <p:nvPr/>
          </p:nvSpPr>
          <p:spPr>
            <a:xfrm>
              <a:off x="172036" y="6208953"/>
              <a:ext cx="673512" cy="369332"/>
            </a:xfrm>
            <a:prstGeom prst="rect">
              <a:avLst/>
            </a:prstGeom>
            <a:noFill/>
          </p:spPr>
          <p:txBody>
            <a:bodyPr wrap="square" rtlCol="0">
              <a:spAutoFit/>
            </a:bodyPr>
            <a:lstStyle/>
            <a:p>
              <a:pPr algn="ctr"/>
              <a:r>
                <a:rPr lang="en-US" dirty="0" smtClean="0"/>
                <a:t>4-9</a:t>
              </a:r>
              <a:endParaRPr lang="en-US" dirty="0"/>
            </a:p>
          </p:txBody>
        </p:sp>
      </p:grpSp>
      <p:sp>
        <p:nvSpPr>
          <p:cNvPr id="2" name="Slide Number Placeholder 1"/>
          <p:cNvSpPr>
            <a:spLocks noGrp="1"/>
          </p:cNvSpPr>
          <p:nvPr>
            <p:ph type="sldNum" sz="quarter" idx="12"/>
          </p:nvPr>
        </p:nvSpPr>
        <p:spPr/>
        <p:txBody>
          <a:bodyPr/>
          <a:lstStyle/>
          <a:p>
            <a:fld id="{E62F3C86-4CB3-49D2-BBC0-D744569A54AA}" type="slidenum">
              <a:rPr lang="en-GB" smtClean="0"/>
              <a:pPr/>
              <a:t>48</a:t>
            </a:fld>
            <a:endParaRPr lang="en-GB" dirty="0"/>
          </a:p>
        </p:txBody>
      </p:sp>
      <p:sp>
        <p:nvSpPr>
          <p:cNvPr id="28" name="Title 4"/>
          <p:cNvSpPr>
            <a:spLocks noGrp="1"/>
          </p:cNvSpPr>
          <p:nvPr>
            <p:ph type="title"/>
          </p:nvPr>
        </p:nvSpPr>
        <p:spPr>
          <a:xfrm>
            <a:off x="236061" y="149831"/>
            <a:ext cx="3200636" cy="1167792"/>
          </a:xfrm>
        </p:spPr>
        <p:txBody>
          <a:bodyPr>
            <a:normAutofit/>
          </a:bodyPr>
          <a:lstStyle/>
          <a:p>
            <a:r>
              <a:rPr lang="en-US" sz="2800" dirty="0" smtClean="0"/>
              <a:t>Guidelines for Result Reporting (2)</a:t>
            </a:r>
            <a:endParaRPr lang="en-US" sz="2800" dirty="0"/>
          </a:p>
        </p:txBody>
      </p:sp>
      <p:grpSp>
        <p:nvGrpSpPr>
          <p:cNvPr id="8" name="Group 7"/>
          <p:cNvGrpSpPr/>
          <p:nvPr/>
        </p:nvGrpSpPr>
        <p:grpSpPr>
          <a:xfrm>
            <a:off x="1475656" y="404664"/>
            <a:ext cx="6192688" cy="6408712"/>
            <a:chOff x="1475656" y="404664"/>
            <a:chExt cx="6192688" cy="6408712"/>
          </a:xfrm>
        </p:grpSpPr>
        <p:sp>
          <p:nvSpPr>
            <p:cNvPr id="5" name="Flowchart: Process 4"/>
            <p:cNvSpPr/>
            <p:nvPr/>
          </p:nvSpPr>
          <p:spPr>
            <a:xfrm>
              <a:off x="3657836" y="404664"/>
              <a:ext cx="1872208" cy="504056"/>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Results generated</a:t>
              </a:r>
            </a:p>
          </p:txBody>
        </p:sp>
        <p:sp>
          <p:nvSpPr>
            <p:cNvPr id="7" name="Flowchart: Process 6"/>
            <p:cNvSpPr/>
            <p:nvPr/>
          </p:nvSpPr>
          <p:spPr>
            <a:xfrm>
              <a:off x="3657836" y="1124744"/>
              <a:ext cx="1872208" cy="84261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Data clerk </a:t>
              </a:r>
              <a:r>
                <a:rPr lang="en-US" sz="1600" dirty="0" smtClean="0"/>
                <a:t>at lab reviews </a:t>
              </a:r>
              <a:r>
                <a:rPr lang="en-US" sz="1600" dirty="0"/>
                <a:t>all approved results</a:t>
              </a:r>
            </a:p>
          </p:txBody>
        </p:sp>
        <p:sp>
          <p:nvSpPr>
            <p:cNvPr id="11" name="Flowchart: Process 10"/>
            <p:cNvSpPr/>
            <p:nvPr/>
          </p:nvSpPr>
          <p:spPr>
            <a:xfrm>
              <a:off x="5796136" y="2132856"/>
              <a:ext cx="1872208" cy="1153982"/>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1600" dirty="0"/>
                <a:t>Record sample #, ART #, DOB, date of result and value, and facility </a:t>
              </a:r>
              <a:r>
                <a:rPr lang="en-US" sz="1600" dirty="0" smtClean="0"/>
                <a:t>name</a:t>
              </a:r>
              <a:endParaRPr lang="en-US" sz="1600" dirty="0"/>
            </a:p>
          </p:txBody>
        </p:sp>
        <p:sp>
          <p:nvSpPr>
            <p:cNvPr id="12" name="Flowchart: Process 11"/>
            <p:cNvSpPr/>
            <p:nvPr/>
          </p:nvSpPr>
          <p:spPr>
            <a:xfrm>
              <a:off x="1475656" y="3429000"/>
              <a:ext cx="1872208" cy="585946"/>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indent="-457200" algn="ctr"/>
              <a:r>
                <a:rPr lang="en-US" sz="1600" dirty="0"/>
                <a:t>Data clerk prints the </a:t>
              </a:r>
              <a:r>
                <a:rPr lang="en-US" sz="1600" dirty="0" smtClean="0"/>
                <a:t>reports</a:t>
              </a:r>
              <a:endParaRPr lang="en-US" sz="1600" dirty="0"/>
            </a:p>
          </p:txBody>
        </p:sp>
        <p:sp>
          <p:nvSpPr>
            <p:cNvPr id="13" name="Flowchart: Process 12"/>
            <p:cNvSpPr/>
            <p:nvPr/>
          </p:nvSpPr>
          <p:spPr>
            <a:xfrm>
              <a:off x="5796136" y="3428999"/>
              <a:ext cx="1872208" cy="1468324"/>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1600" dirty="0" smtClean="0"/>
                <a:t>Email </a:t>
              </a:r>
              <a:r>
                <a:rPr lang="en-US" sz="1600" dirty="0"/>
                <a:t>or call the POC at clinic with the information for entry into daily log </a:t>
              </a:r>
              <a:r>
                <a:rPr lang="en-US" sz="1600" dirty="0" smtClean="0"/>
                <a:t>book and </a:t>
              </a:r>
              <a:r>
                <a:rPr lang="en-US" sz="1600" dirty="0"/>
                <a:t>high VL </a:t>
              </a:r>
              <a:r>
                <a:rPr lang="en-US" sz="1600" dirty="0" smtClean="0"/>
                <a:t>register</a:t>
              </a:r>
              <a:endParaRPr lang="en-US" sz="1600" dirty="0"/>
            </a:p>
          </p:txBody>
        </p:sp>
        <p:sp>
          <p:nvSpPr>
            <p:cNvPr id="14" name="Flowchart: Process 13"/>
            <p:cNvSpPr/>
            <p:nvPr/>
          </p:nvSpPr>
          <p:spPr>
            <a:xfrm>
              <a:off x="1475656" y="4223731"/>
              <a:ext cx="1872208" cy="925705"/>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indent="-457200" algn="ctr"/>
              <a:r>
                <a:rPr lang="en-US" sz="1600" dirty="0" smtClean="0"/>
                <a:t>Deliver </a:t>
              </a:r>
              <a:r>
                <a:rPr lang="en-US" sz="1600" dirty="0"/>
                <a:t>results via email, SMS, fax, courier, etc</a:t>
              </a:r>
              <a:r>
                <a:rPr lang="en-US" sz="1600" dirty="0" smtClean="0"/>
                <a:t>.</a:t>
              </a:r>
              <a:endParaRPr lang="en-US" sz="1600" dirty="0"/>
            </a:p>
          </p:txBody>
        </p:sp>
        <p:sp>
          <p:nvSpPr>
            <p:cNvPr id="15" name="Flowchart: Process 14"/>
            <p:cNvSpPr/>
            <p:nvPr/>
          </p:nvSpPr>
          <p:spPr>
            <a:xfrm>
              <a:off x="1475656" y="5289654"/>
              <a:ext cx="1872208" cy="661844"/>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indent="-457200" algn="ctr"/>
              <a:r>
                <a:rPr lang="en-US" sz="1600" dirty="0" smtClean="0"/>
                <a:t>Verify </a:t>
              </a:r>
              <a:r>
                <a:rPr lang="en-US" sz="1600" dirty="0"/>
                <a:t>results receipt at </a:t>
              </a:r>
              <a:r>
                <a:rPr lang="en-US" sz="1600" dirty="0" smtClean="0"/>
                <a:t>clinic</a:t>
              </a:r>
              <a:endParaRPr lang="en-US" sz="1600" dirty="0"/>
            </a:p>
          </p:txBody>
        </p:sp>
        <p:sp>
          <p:nvSpPr>
            <p:cNvPr id="16" name="Flowchart: Process 15"/>
            <p:cNvSpPr/>
            <p:nvPr/>
          </p:nvSpPr>
          <p:spPr>
            <a:xfrm>
              <a:off x="1475656" y="6137470"/>
              <a:ext cx="1872208" cy="675906"/>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indent="-457200" algn="ctr"/>
              <a:r>
                <a:rPr lang="en-US" sz="1600" dirty="0" smtClean="0"/>
                <a:t>Retain </a:t>
              </a:r>
              <a:r>
                <a:rPr lang="en-US" sz="1600" dirty="0"/>
                <a:t>results in secure area</a:t>
              </a:r>
            </a:p>
          </p:txBody>
        </p:sp>
        <p:cxnSp>
          <p:nvCxnSpPr>
            <p:cNvPr id="19" name="Straight Arrow Connector 18"/>
            <p:cNvCxnSpPr>
              <a:stCxn id="5" idx="2"/>
              <a:endCxn id="7" idx="0"/>
            </p:cNvCxnSpPr>
            <p:nvPr/>
          </p:nvCxnSpPr>
          <p:spPr>
            <a:xfrm>
              <a:off x="4593940" y="908720"/>
              <a:ext cx="0" cy="2160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2"/>
              <a:endCxn id="13" idx="0"/>
            </p:cNvCxnSpPr>
            <p:nvPr/>
          </p:nvCxnSpPr>
          <p:spPr>
            <a:xfrm>
              <a:off x="6732240" y="3286838"/>
              <a:ext cx="0" cy="1421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p:nvPr/>
          </p:nvCxnSpPr>
          <p:spPr>
            <a:xfrm rot="10800000">
              <a:off x="3419871" y="3721974"/>
              <a:ext cx="2362066" cy="1768715"/>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2" idx="2"/>
              <a:endCxn id="14" idx="0"/>
            </p:cNvCxnSpPr>
            <p:nvPr/>
          </p:nvCxnSpPr>
          <p:spPr>
            <a:xfrm>
              <a:off x="2411760" y="4014946"/>
              <a:ext cx="0" cy="20878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14" idx="2"/>
              <a:endCxn id="15" idx="0"/>
            </p:cNvCxnSpPr>
            <p:nvPr/>
          </p:nvCxnSpPr>
          <p:spPr>
            <a:xfrm>
              <a:off x="2411760" y="5149436"/>
              <a:ext cx="0" cy="1402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15" idx="2"/>
              <a:endCxn id="16" idx="0"/>
            </p:cNvCxnSpPr>
            <p:nvPr/>
          </p:nvCxnSpPr>
          <p:spPr>
            <a:xfrm>
              <a:off x="2411760" y="5951498"/>
              <a:ext cx="0" cy="1859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Elbow Connector 44"/>
            <p:cNvCxnSpPr>
              <a:stCxn id="7" idx="3"/>
              <a:endCxn id="11" idx="0"/>
            </p:cNvCxnSpPr>
            <p:nvPr/>
          </p:nvCxnSpPr>
          <p:spPr>
            <a:xfrm>
              <a:off x="5530044" y="1546049"/>
              <a:ext cx="1202196" cy="586807"/>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Elbow Connector 46"/>
            <p:cNvCxnSpPr>
              <a:stCxn id="7" idx="1"/>
              <a:endCxn id="12" idx="0"/>
            </p:cNvCxnSpPr>
            <p:nvPr/>
          </p:nvCxnSpPr>
          <p:spPr>
            <a:xfrm rot="10800000" flipV="1">
              <a:off x="2411760" y="1546048"/>
              <a:ext cx="1246076" cy="1882951"/>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5940152" y="1628800"/>
              <a:ext cx="1595886" cy="338554"/>
            </a:xfrm>
            <a:prstGeom prst="rect">
              <a:avLst/>
            </a:prstGeom>
            <a:solidFill>
              <a:schemeClr val="bg1">
                <a:lumMod val="85000"/>
              </a:schemeClr>
            </a:solidFill>
          </p:spPr>
          <p:txBody>
            <a:bodyPr wrap="none" rtlCol="0">
              <a:spAutoFit/>
            </a:bodyPr>
            <a:lstStyle/>
            <a:p>
              <a:r>
                <a:rPr lang="en-US" sz="1600" b="1" dirty="0" smtClean="0">
                  <a:solidFill>
                    <a:srgbClr val="C00000"/>
                  </a:solidFill>
                </a:rPr>
                <a:t>≥1000 copies/ml</a:t>
              </a:r>
              <a:endParaRPr lang="en-US" sz="1600" b="1" dirty="0">
                <a:solidFill>
                  <a:srgbClr val="C00000"/>
                </a:solidFill>
              </a:endParaRPr>
            </a:p>
          </p:txBody>
        </p:sp>
        <p:sp>
          <p:nvSpPr>
            <p:cNvPr id="51" name="TextBox 50"/>
            <p:cNvSpPr txBox="1"/>
            <p:nvPr/>
          </p:nvSpPr>
          <p:spPr>
            <a:xfrm>
              <a:off x="1619672" y="1648545"/>
              <a:ext cx="1595886" cy="338554"/>
            </a:xfrm>
            <a:prstGeom prst="rect">
              <a:avLst/>
            </a:prstGeom>
            <a:solidFill>
              <a:schemeClr val="bg1">
                <a:lumMod val="85000"/>
              </a:schemeClr>
            </a:solidFill>
          </p:spPr>
          <p:txBody>
            <a:bodyPr wrap="none" rtlCol="0">
              <a:spAutoFit/>
            </a:bodyPr>
            <a:lstStyle/>
            <a:p>
              <a:r>
                <a:rPr lang="en-US" sz="1600" b="1" dirty="0">
                  <a:solidFill>
                    <a:srgbClr val="C00000"/>
                  </a:solidFill>
                </a:rPr>
                <a:t>&lt;</a:t>
              </a:r>
              <a:r>
                <a:rPr lang="en-US" sz="1600" b="1" dirty="0" smtClean="0">
                  <a:solidFill>
                    <a:srgbClr val="C00000"/>
                  </a:solidFill>
                </a:rPr>
                <a:t>1000 copies/ml</a:t>
              </a:r>
              <a:endParaRPr lang="en-US" sz="1600" b="1" dirty="0">
                <a:solidFill>
                  <a:srgbClr val="C00000"/>
                </a:solidFill>
              </a:endParaRPr>
            </a:p>
          </p:txBody>
        </p:sp>
        <p:sp>
          <p:nvSpPr>
            <p:cNvPr id="29" name="Flowchart: Process 28"/>
            <p:cNvSpPr/>
            <p:nvPr/>
          </p:nvSpPr>
          <p:spPr>
            <a:xfrm>
              <a:off x="5781937" y="5085184"/>
              <a:ext cx="1872208" cy="728109"/>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1600" dirty="0" smtClean="0"/>
                <a:t>Verify receipt</a:t>
              </a:r>
              <a:endParaRPr lang="en-US" sz="1600" dirty="0"/>
            </a:p>
          </p:txBody>
        </p:sp>
        <p:cxnSp>
          <p:nvCxnSpPr>
            <p:cNvPr id="32" name="Straight Arrow Connector 31"/>
            <p:cNvCxnSpPr/>
            <p:nvPr/>
          </p:nvCxnSpPr>
          <p:spPr>
            <a:xfrm>
              <a:off x="6732240" y="4943023"/>
              <a:ext cx="0" cy="1421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178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57200" y="90533"/>
            <a:ext cx="8229600" cy="890195"/>
          </a:xfrm>
        </p:spPr>
        <p:txBody>
          <a:bodyPr/>
          <a:lstStyle/>
          <a:p>
            <a:pPr eaLnBrk="1" hangingPunct="1"/>
            <a:r>
              <a:rPr lang="en-GB" altLang="en-US" dirty="0" smtClean="0"/>
              <a:t>Key Messages</a:t>
            </a:r>
          </a:p>
        </p:txBody>
      </p:sp>
      <p:sp>
        <p:nvSpPr>
          <p:cNvPr id="164867" name="Content Placeholder 2"/>
          <p:cNvSpPr>
            <a:spLocks noGrp="1"/>
          </p:cNvSpPr>
          <p:nvPr>
            <p:ph idx="1"/>
          </p:nvPr>
        </p:nvSpPr>
        <p:spPr>
          <a:xfrm>
            <a:off x="468313" y="1268413"/>
            <a:ext cx="8229600" cy="4968875"/>
          </a:xfrm>
        </p:spPr>
        <p:txBody>
          <a:bodyPr>
            <a:normAutofit fontScale="92500" lnSpcReduction="10000"/>
          </a:bodyPr>
          <a:lstStyle/>
          <a:p>
            <a:pPr>
              <a:spcBef>
                <a:spcPts val="1200"/>
              </a:spcBef>
              <a:buFont typeface="Wingdings" panose="05000000000000000000" pitchFamily="2" charset="2"/>
              <a:buChar char="§"/>
            </a:pPr>
            <a:r>
              <a:rPr lang="en-GB" sz="2400" dirty="0"/>
              <a:t>The selection of viral load technologies should not rely solely on the technical specification and characteristics of a viral load platform, but also specimen types and operational considerations, such as _________________, _______________, _______________, and technical support. </a:t>
            </a:r>
            <a:endParaRPr lang="en-US" sz="2400" dirty="0"/>
          </a:p>
          <a:p>
            <a:pPr lvl="0">
              <a:spcBef>
                <a:spcPts val="1200"/>
              </a:spcBef>
              <a:buFont typeface="Wingdings" panose="05000000000000000000" pitchFamily="2" charset="2"/>
              <a:buChar char="§"/>
            </a:pPr>
            <a:r>
              <a:rPr lang="en-GB" sz="2400" dirty="0" smtClean="0"/>
              <a:t>Although </a:t>
            </a:r>
            <a:r>
              <a:rPr lang="en-GB" sz="2400" dirty="0"/>
              <a:t>new viral load technologies are highly automated and sophisticated, strict adherence to </a:t>
            </a:r>
            <a:r>
              <a:rPr lang="en-GB" sz="2400" dirty="0" smtClean="0"/>
              <a:t>____, regular ___________, and _______________are crucial </a:t>
            </a:r>
            <a:r>
              <a:rPr lang="en-GB" sz="2400" dirty="0"/>
              <a:t>in guaranteeing accurate and reliable results.</a:t>
            </a:r>
            <a:endParaRPr lang="en-US" sz="2400" dirty="0"/>
          </a:p>
          <a:p>
            <a:pPr>
              <a:spcBef>
                <a:spcPts val="1200"/>
              </a:spcBef>
              <a:buFont typeface="Wingdings" panose="05000000000000000000" pitchFamily="2" charset="2"/>
              <a:buChar char="§"/>
            </a:pPr>
            <a:r>
              <a:rPr lang="en-GB" sz="2400" dirty="0" smtClean="0"/>
              <a:t>Proper _____________, ____________, and _________ </a:t>
            </a:r>
            <a:r>
              <a:rPr lang="en-GB" sz="2400" dirty="0"/>
              <a:t>are critical aspects of a </a:t>
            </a:r>
            <a:r>
              <a:rPr lang="en-US" sz="2400" dirty="0"/>
              <a:t>viral load</a:t>
            </a:r>
            <a:r>
              <a:rPr lang="en-GB" sz="2400" dirty="0"/>
              <a:t> laboratory in order to reduce the risk of </a:t>
            </a:r>
            <a:r>
              <a:rPr lang="en-GB" sz="2400" dirty="0" smtClean="0"/>
              <a:t>contamination.</a:t>
            </a:r>
          </a:p>
          <a:p>
            <a:pPr>
              <a:spcBef>
                <a:spcPts val="1200"/>
              </a:spcBef>
              <a:buFont typeface="Wingdings" panose="05000000000000000000" pitchFamily="2" charset="2"/>
              <a:buChar char="§"/>
            </a:pPr>
            <a:r>
              <a:rPr lang="en-GB" sz="2400" dirty="0" smtClean="0"/>
              <a:t>Testing personnel’s competency should be assessed at least _____________.</a:t>
            </a:r>
          </a:p>
          <a:p>
            <a:pPr>
              <a:spcBef>
                <a:spcPts val="1200"/>
              </a:spcBef>
              <a:buFont typeface="Wingdings" panose="05000000000000000000" pitchFamily="2" charset="2"/>
              <a:buChar char="§"/>
            </a:pPr>
            <a:endParaRPr lang="en-GB" altLang="en-US" sz="2400" dirty="0" smtClean="0"/>
          </a:p>
        </p:txBody>
      </p:sp>
      <p:sp>
        <p:nvSpPr>
          <p:cNvPr id="1648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83D03C1-737E-40C6-BD62-FD0586097CF0}" type="slidenum">
              <a:rPr lang="en-GB" altLang="en-US" sz="1600" smtClean="0"/>
              <a:pPr>
                <a:spcBef>
                  <a:spcPct val="0"/>
                </a:spcBef>
                <a:buFontTx/>
                <a:buNone/>
              </a:pPr>
              <a:t>49</a:t>
            </a:fld>
            <a:endParaRPr lang="en-GB" altLang="en-US" sz="1600" smtClean="0"/>
          </a:p>
        </p:txBody>
      </p:sp>
    </p:spTree>
    <p:extLst>
      <p:ext uri="{BB962C8B-B14F-4D97-AF65-F5344CB8AC3E}">
        <p14:creationId xmlns:p14="http://schemas.microsoft.com/office/powerpoint/2010/main" val="951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Viral load testing technology</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5</a:t>
            </a:fld>
            <a:endParaRPr lang="en-GB" dirty="0"/>
          </a:p>
        </p:txBody>
      </p:sp>
    </p:spTree>
    <p:extLst>
      <p:ext uri="{BB962C8B-B14F-4D97-AF65-F5344CB8AC3E}">
        <p14:creationId xmlns:p14="http://schemas.microsoft.com/office/powerpoint/2010/main" val="1973949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57200" y="90533"/>
            <a:ext cx="8229600" cy="890195"/>
          </a:xfrm>
        </p:spPr>
        <p:txBody>
          <a:bodyPr/>
          <a:lstStyle/>
          <a:p>
            <a:pPr eaLnBrk="1" hangingPunct="1"/>
            <a:r>
              <a:rPr lang="en-GB" altLang="en-US" dirty="0" smtClean="0"/>
              <a:t>Key Messages</a:t>
            </a:r>
          </a:p>
        </p:txBody>
      </p:sp>
      <p:sp>
        <p:nvSpPr>
          <p:cNvPr id="164867" name="Content Placeholder 2"/>
          <p:cNvSpPr>
            <a:spLocks noGrp="1"/>
          </p:cNvSpPr>
          <p:nvPr>
            <p:ph idx="1"/>
          </p:nvPr>
        </p:nvSpPr>
        <p:spPr>
          <a:xfrm>
            <a:off x="468313" y="1268413"/>
            <a:ext cx="8229600" cy="4968875"/>
          </a:xfrm>
        </p:spPr>
        <p:txBody>
          <a:bodyPr>
            <a:normAutofit fontScale="92500" lnSpcReduction="10000"/>
          </a:bodyPr>
          <a:lstStyle/>
          <a:p>
            <a:r>
              <a:rPr lang="en-GB" sz="2400" dirty="0"/>
              <a:t>The selection of viral load technologies should not rely solely on the technical specification and characteristics of a viral load platform, but also specimen types and operational considerations, such as </a:t>
            </a:r>
            <a:r>
              <a:rPr lang="en-GB" sz="2400" dirty="0">
                <a:solidFill>
                  <a:srgbClr val="FF0000"/>
                </a:solidFill>
              </a:rPr>
              <a:t>efficiency of specimen transport system</a:t>
            </a:r>
            <a:r>
              <a:rPr lang="en-GB" sz="2400" dirty="0"/>
              <a:t>, </a:t>
            </a:r>
            <a:r>
              <a:rPr lang="en-GB" sz="2400" dirty="0">
                <a:solidFill>
                  <a:srgbClr val="FF0000"/>
                </a:solidFill>
              </a:rPr>
              <a:t>expected testing volumes</a:t>
            </a:r>
            <a:r>
              <a:rPr lang="en-GB" sz="2400" dirty="0"/>
              <a:t>, </a:t>
            </a:r>
            <a:r>
              <a:rPr lang="en-GB" sz="2400" dirty="0">
                <a:solidFill>
                  <a:srgbClr val="FF0000"/>
                </a:solidFill>
              </a:rPr>
              <a:t>human resources </a:t>
            </a:r>
            <a:r>
              <a:rPr lang="en-GB" sz="2400" dirty="0"/>
              <a:t>and technical support. </a:t>
            </a:r>
            <a:endParaRPr lang="en-US" sz="2400" dirty="0"/>
          </a:p>
          <a:p>
            <a:pPr lvl="0"/>
            <a:r>
              <a:rPr lang="en-GB" sz="2400" dirty="0" smtClean="0"/>
              <a:t>Although </a:t>
            </a:r>
            <a:r>
              <a:rPr lang="en-GB" sz="2400" dirty="0"/>
              <a:t>new viral load technologies are highly automated and sophisticated, strict adherence to </a:t>
            </a:r>
            <a:r>
              <a:rPr lang="en-GB" sz="2400" dirty="0" smtClean="0">
                <a:solidFill>
                  <a:srgbClr val="FF0000"/>
                </a:solidFill>
              </a:rPr>
              <a:t>SOPs</a:t>
            </a:r>
            <a:r>
              <a:rPr lang="en-GB" sz="2400" dirty="0" smtClean="0"/>
              <a:t>, regular </a:t>
            </a:r>
            <a:r>
              <a:rPr lang="en-GB" sz="2400" dirty="0" smtClean="0">
                <a:solidFill>
                  <a:srgbClr val="FF0000"/>
                </a:solidFill>
              </a:rPr>
              <a:t>equipment maintenance</a:t>
            </a:r>
            <a:r>
              <a:rPr lang="en-GB" sz="2400" dirty="0" smtClean="0"/>
              <a:t>, and </a:t>
            </a:r>
            <a:r>
              <a:rPr lang="en-GB" sz="2400" dirty="0" smtClean="0">
                <a:solidFill>
                  <a:srgbClr val="FF0000"/>
                </a:solidFill>
              </a:rPr>
              <a:t>personnel competency </a:t>
            </a:r>
            <a:r>
              <a:rPr lang="en-GB" sz="2400" dirty="0" smtClean="0"/>
              <a:t>are crucial </a:t>
            </a:r>
            <a:r>
              <a:rPr lang="en-GB" sz="2400" dirty="0"/>
              <a:t>in guaranteeing accurate and reliable results.</a:t>
            </a:r>
            <a:endParaRPr lang="en-US" sz="2400" dirty="0"/>
          </a:p>
          <a:p>
            <a:r>
              <a:rPr lang="en-GB" sz="2400" dirty="0" smtClean="0"/>
              <a:t>Proper </a:t>
            </a:r>
            <a:r>
              <a:rPr lang="en-GB" sz="2400" dirty="0" smtClean="0">
                <a:solidFill>
                  <a:srgbClr val="FF0000"/>
                </a:solidFill>
              </a:rPr>
              <a:t>infrastructure</a:t>
            </a:r>
            <a:r>
              <a:rPr lang="en-GB" sz="2400" dirty="0" smtClean="0"/>
              <a:t>, </a:t>
            </a:r>
            <a:r>
              <a:rPr lang="en-GB" sz="2400" dirty="0" smtClean="0">
                <a:solidFill>
                  <a:srgbClr val="FF0000"/>
                </a:solidFill>
              </a:rPr>
              <a:t>physical layout</a:t>
            </a:r>
            <a:r>
              <a:rPr lang="en-GB" sz="2400" dirty="0" smtClean="0"/>
              <a:t>, and </a:t>
            </a:r>
            <a:r>
              <a:rPr lang="en-GB" sz="2400" dirty="0" smtClean="0">
                <a:solidFill>
                  <a:srgbClr val="FF0000"/>
                </a:solidFill>
              </a:rPr>
              <a:t>workflow</a:t>
            </a:r>
            <a:r>
              <a:rPr lang="en-GB" sz="2400" dirty="0" smtClean="0"/>
              <a:t> </a:t>
            </a:r>
            <a:r>
              <a:rPr lang="en-GB" sz="2400" dirty="0"/>
              <a:t>are critical aspects of a </a:t>
            </a:r>
            <a:r>
              <a:rPr lang="en-US" sz="2400" dirty="0"/>
              <a:t>viral load</a:t>
            </a:r>
            <a:r>
              <a:rPr lang="en-GB" sz="2400" dirty="0"/>
              <a:t> laboratory in order to reduce the risk of </a:t>
            </a:r>
            <a:r>
              <a:rPr lang="en-GB" sz="2400" dirty="0" smtClean="0"/>
              <a:t>contamination.</a:t>
            </a:r>
          </a:p>
          <a:p>
            <a:r>
              <a:rPr lang="en-GB" sz="2400" dirty="0" smtClean="0"/>
              <a:t>Testing personnel’s competency should be assessed at least </a:t>
            </a:r>
            <a:r>
              <a:rPr lang="en-GB" sz="2400" dirty="0" smtClean="0">
                <a:solidFill>
                  <a:srgbClr val="FF0000"/>
                </a:solidFill>
              </a:rPr>
              <a:t>once a year</a:t>
            </a:r>
            <a:r>
              <a:rPr lang="en-GB" sz="2400" dirty="0" smtClean="0"/>
              <a:t>.</a:t>
            </a:r>
          </a:p>
          <a:p>
            <a:endParaRPr lang="en-GB" altLang="en-US" sz="2400" dirty="0" smtClean="0"/>
          </a:p>
        </p:txBody>
      </p:sp>
      <p:sp>
        <p:nvSpPr>
          <p:cNvPr id="1648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83D03C1-737E-40C6-BD62-FD0586097CF0}" type="slidenum">
              <a:rPr lang="en-GB" altLang="en-US" sz="1600" smtClean="0"/>
              <a:pPr>
                <a:spcBef>
                  <a:spcPct val="0"/>
                </a:spcBef>
                <a:buFontTx/>
                <a:buNone/>
              </a:pPr>
              <a:t>50</a:t>
            </a:fld>
            <a:endParaRPr lang="en-GB" altLang="en-US" sz="1600" smtClean="0"/>
          </a:p>
        </p:txBody>
      </p:sp>
    </p:spTree>
    <p:extLst>
      <p:ext uri="{BB962C8B-B14F-4D97-AF65-F5344CB8AC3E}">
        <p14:creationId xmlns:p14="http://schemas.microsoft.com/office/powerpoint/2010/main" val="342227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Load Testing</a:t>
            </a:r>
            <a:endParaRPr lang="en-US" dirty="0"/>
          </a:p>
        </p:txBody>
      </p:sp>
      <p:sp>
        <p:nvSpPr>
          <p:cNvPr id="3" name="Content Placeholder 2"/>
          <p:cNvSpPr>
            <a:spLocks noGrp="1"/>
          </p:cNvSpPr>
          <p:nvPr>
            <p:ph idx="1"/>
          </p:nvPr>
        </p:nvSpPr>
        <p:spPr/>
        <p:txBody>
          <a:bodyPr/>
          <a:lstStyle/>
          <a:p>
            <a:r>
              <a:rPr lang="en-US" dirty="0" smtClean="0"/>
              <a:t>A quantitative test that measures the amount of </a:t>
            </a:r>
            <a:r>
              <a:rPr lang="en-US" dirty="0"/>
              <a:t>HIV viral </a:t>
            </a:r>
            <a:r>
              <a:rPr lang="en-US" dirty="0" smtClean="0"/>
              <a:t>particles (viral load) </a:t>
            </a:r>
            <a:r>
              <a:rPr lang="en-US" dirty="0"/>
              <a:t>in a </a:t>
            </a:r>
            <a:r>
              <a:rPr lang="en-US" dirty="0" smtClean="0"/>
              <a:t>patient’s blood</a:t>
            </a:r>
          </a:p>
          <a:p>
            <a:r>
              <a:rPr lang="en-US" dirty="0" smtClean="0"/>
              <a:t>Highly sensitive molecular techniques including real-time PCR are utilized</a:t>
            </a:r>
          </a:p>
          <a:p>
            <a:r>
              <a:rPr lang="en-US" dirty="0" smtClean="0"/>
              <a:t>VL is the earliest indicator that a patient is failing ART</a:t>
            </a:r>
            <a:endParaRPr lang="en-US" dirty="0"/>
          </a:p>
        </p:txBody>
      </p:sp>
      <p:sp>
        <p:nvSpPr>
          <p:cNvPr id="5" name="Slide Number Placeholder 4"/>
          <p:cNvSpPr>
            <a:spLocks noGrp="1"/>
          </p:cNvSpPr>
          <p:nvPr>
            <p:ph type="sldNum" sz="quarter" idx="12"/>
          </p:nvPr>
        </p:nvSpPr>
        <p:spPr/>
        <p:txBody>
          <a:bodyPr/>
          <a:lstStyle/>
          <a:p>
            <a:fld id="{E62F3C86-4CB3-49D2-BBC0-D744569A54AA}" type="slidenum">
              <a:rPr lang="en-GB" smtClean="0"/>
              <a:pPr/>
              <a:t>6</a:t>
            </a:fld>
            <a:endParaRPr lang="en-GB" dirty="0"/>
          </a:p>
        </p:txBody>
      </p:sp>
    </p:spTree>
    <p:extLst>
      <p:ext uri="{BB962C8B-B14F-4D97-AF65-F5344CB8AC3E}">
        <p14:creationId xmlns:p14="http://schemas.microsoft.com/office/powerpoint/2010/main" val="1078834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normAutofit fontScale="90000"/>
          </a:bodyPr>
          <a:lstStyle/>
          <a:p>
            <a:r>
              <a:rPr lang="en-US" dirty="0" smtClean="0"/>
              <a:t>Technologies and Assays</a:t>
            </a:r>
            <a:br>
              <a:rPr lang="en-US" dirty="0" smtClean="0"/>
            </a:br>
            <a:r>
              <a:rPr lang="en-US" dirty="0" smtClean="0"/>
              <a:t>Available for Viral Load Testing</a:t>
            </a:r>
          </a:p>
        </p:txBody>
      </p:sp>
      <p:sp>
        <p:nvSpPr>
          <p:cNvPr id="179208" name="Rectangle 8"/>
          <p:cNvSpPr>
            <a:spLocks noGrp="1" noChangeArrowheads="1"/>
          </p:cNvSpPr>
          <p:nvPr>
            <p:ph type="body" idx="1"/>
          </p:nvPr>
        </p:nvSpPr>
        <p:spPr/>
        <p:txBody>
          <a:bodyPr>
            <a:normAutofit fontScale="92500"/>
          </a:bodyPr>
          <a:lstStyle/>
          <a:p>
            <a:r>
              <a:rPr lang="en-US" dirty="0" smtClean="0"/>
              <a:t>The four technologies available for VL testing are:</a:t>
            </a:r>
          </a:p>
          <a:p>
            <a:pPr lvl="1"/>
            <a:r>
              <a:rPr lang="en-US" dirty="0" smtClean="0"/>
              <a:t>Real-Time RT-PCR</a:t>
            </a:r>
          </a:p>
          <a:p>
            <a:pPr lvl="1"/>
            <a:r>
              <a:rPr lang="en-US" dirty="0" smtClean="0"/>
              <a:t>NASBA (Nucleic Acid Sequence Based Amplification)</a:t>
            </a:r>
          </a:p>
          <a:p>
            <a:pPr lvl="1"/>
            <a:r>
              <a:rPr lang="en-US" dirty="0" err="1" smtClean="0"/>
              <a:t>bDNA</a:t>
            </a:r>
            <a:r>
              <a:rPr lang="en-US" dirty="0" smtClean="0"/>
              <a:t> (Branched Chain DNA)</a:t>
            </a:r>
          </a:p>
          <a:p>
            <a:pPr lvl="1"/>
            <a:r>
              <a:rPr lang="en-US" dirty="0" smtClean="0"/>
              <a:t>Reverse Transcriptase Activity (none-molecular)</a:t>
            </a:r>
          </a:p>
          <a:p>
            <a:endParaRPr lang="en-US" dirty="0" smtClean="0"/>
          </a:p>
          <a:p>
            <a:pPr marL="0" indent="0">
              <a:buNone/>
            </a:pPr>
            <a:r>
              <a:rPr lang="en-US" dirty="0" smtClean="0"/>
              <a:t>There are different assays and equipment from various manufacturers for each of the technologies listed above.</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E62F3C86-4CB3-49D2-BBC0-D744569A54AA}" type="slidenum">
              <a:rPr lang="en-GB" smtClean="0"/>
              <a:pPr/>
              <a:t>7</a:t>
            </a:fld>
            <a:endParaRPr lang="en-GB"/>
          </a:p>
        </p:txBody>
      </p:sp>
    </p:spTree>
    <p:extLst>
      <p:ext uri="{BB962C8B-B14F-4D97-AF65-F5344CB8AC3E}">
        <p14:creationId xmlns:p14="http://schemas.microsoft.com/office/powerpoint/2010/main" val="2731008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8520" y="44624"/>
            <a:ext cx="9361040" cy="760239"/>
          </a:xfrm>
        </p:spPr>
        <p:txBody>
          <a:bodyPr>
            <a:normAutofit fontScale="90000"/>
          </a:bodyPr>
          <a:lstStyle/>
          <a:p>
            <a:pPr eaLnBrk="1" hangingPunct="1"/>
            <a:r>
              <a:rPr lang="en-ZA" sz="4000" b="1" dirty="0" smtClean="0">
                <a:cs typeface="Times New Roman" pitchFamily="18" charset="0"/>
              </a:rPr>
              <a:t>Commercially Available Viral Load Platforms</a:t>
            </a:r>
          </a:p>
        </p:txBody>
      </p:sp>
      <p:grpSp>
        <p:nvGrpSpPr>
          <p:cNvPr id="2" name="Group 11"/>
          <p:cNvGrpSpPr>
            <a:grpSpLocks/>
          </p:cNvGrpSpPr>
          <p:nvPr/>
        </p:nvGrpSpPr>
        <p:grpSpPr bwMode="auto">
          <a:xfrm>
            <a:off x="3857625" y="4794250"/>
            <a:ext cx="2786063" cy="828675"/>
            <a:chOff x="1263343" y="4429132"/>
            <a:chExt cx="3237219" cy="971548"/>
          </a:xfrm>
        </p:grpSpPr>
        <p:pic>
          <p:nvPicPr>
            <p:cNvPr id="19493" name="Picture 3"/>
            <p:cNvPicPr>
              <a:picLocks noChangeAspect="1" noChangeArrowheads="1"/>
            </p:cNvPicPr>
            <p:nvPr/>
          </p:nvPicPr>
          <p:blipFill>
            <a:blip r:embed="rId3" cstate="print"/>
            <a:srcRect/>
            <a:stretch>
              <a:fillRect/>
            </a:stretch>
          </p:blipFill>
          <p:spPr bwMode="auto">
            <a:xfrm>
              <a:off x="1263343" y="4429132"/>
              <a:ext cx="1636991" cy="971548"/>
            </a:xfrm>
            <a:prstGeom prst="rect">
              <a:avLst/>
            </a:prstGeom>
            <a:noFill/>
            <a:ln w="9525">
              <a:noFill/>
              <a:miter lim="800000"/>
              <a:headEnd/>
              <a:tailEnd/>
            </a:ln>
          </p:spPr>
        </p:pic>
        <p:pic>
          <p:nvPicPr>
            <p:cNvPr id="19494" name="Picture 4"/>
            <p:cNvPicPr>
              <a:picLocks noChangeAspect="1" noChangeArrowheads="1"/>
            </p:cNvPicPr>
            <p:nvPr/>
          </p:nvPicPr>
          <p:blipFill>
            <a:blip r:embed="rId4" cstate="print"/>
            <a:srcRect/>
            <a:stretch>
              <a:fillRect/>
            </a:stretch>
          </p:blipFill>
          <p:spPr bwMode="auto">
            <a:xfrm>
              <a:off x="2928926" y="4560619"/>
              <a:ext cx="1571636" cy="797207"/>
            </a:xfrm>
            <a:prstGeom prst="rect">
              <a:avLst/>
            </a:prstGeom>
            <a:noFill/>
            <a:ln w="9525">
              <a:noFill/>
              <a:miter lim="800000"/>
              <a:headEnd/>
              <a:tailEnd/>
            </a:ln>
          </p:spPr>
        </p:pic>
      </p:grpSp>
      <p:pic>
        <p:nvPicPr>
          <p:cNvPr id="19460" name="Picture 7"/>
          <p:cNvPicPr>
            <a:picLocks noChangeAspect="1" noChangeArrowheads="1"/>
          </p:cNvPicPr>
          <p:nvPr/>
        </p:nvPicPr>
        <p:blipFill>
          <a:blip r:embed="rId5" cstate="print"/>
          <a:srcRect/>
          <a:stretch>
            <a:fillRect/>
          </a:stretch>
        </p:blipFill>
        <p:spPr bwMode="auto">
          <a:xfrm>
            <a:off x="3887788" y="5881688"/>
            <a:ext cx="1255712" cy="857250"/>
          </a:xfrm>
          <a:prstGeom prst="rect">
            <a:avLst/>
          </a:prstGeom>
          <a:noFill/>
          <a:ln w="9525">
            <a:noFill/>
            <a:miter lim="800000"/>
            <a:headEnd/>
            <a:tailEnd/>
          </a:ln>
        </p:spPr>
      </p:pic>
      <p:sp>
        <p:nvSpPr>
          <p:cNvPr id="20" name="TextBox 19"/>
          <p:cNvSpPr txBox="1"/>
          <p:nvPr/>
        </p:nvSpPr>
        <p:spPr>
          <a:xfrm>
            <a:off x="2286000" y="5008563"/>
            <a:ext cx="1428750" cy="369887"/>
          </a:xfrm>
          <a:prstGeom prst="rect">
            <a:avLst/>
          </a:prstGeom>
          <a:noFill/>
        </p:spPr>
        <p:txBody>
          <a:bodyPr>
            <a:spAutoFit/>
          </a:bodyPr>
          <a:lstStyle/>
          <a:p>
            <a:pPr>
              <a:defRPr/>
            </a:pPr>
            <a:r>
              <a:rPr lang="en-ZA" b="1" dirty="0">
                <a:solidFill>
                  <a:schemeClr val="accent6">
                    <a:lumMod val="75000"/>
                  </a:schemeClr>
                </a:solidFill>
                <a:latin typeface="Times New Roman" pitchFamily="18" charset="0"/>
                <a:cs typeface="Times New Roman" pitchFamily="18" charset="0"/>
              </a:rPr>
              <a:t>BioMérieux</a:t>
            </a:r>
          </a:p>
        </p:txBody>
      </p:sp>
      <p:sp>
        <p:nvSpPr>
          <p:cNvPr id="19462" name="TextBox 22"/>
          <p:cNvSpPr txBox="1">
            <a:spLocks noChangeArrowheads="1"/>
          </p:cNvSpPr>
          <p:nvPr/>
        </p:nvSpPr>
        <p:spPr bwMode="auto">
          <a:xfrm>
            <a:off x="2428875" y="6083300"/>
            <a:ext cx="1071563" cy="369888"/>
          </a:xfrm>
          <a:prstGeom prst="rect">
            <a:avLst/>
          </a:prstGeom>
          <a:noFill/>
          <a:ln w="9525">
            <a:noFill/>
            <a:miter lim="800000"/>
            <a:headEnd/>
            <a:tailEnd/>
          </a:ln>
        </p:spPr>
        <p:txBody>
          <a:bodyPr>
            <a:spAutoFit/>
          </a:bodyPr>
          <a:lstStyle/>
          <a:p>
            <a:r>
              <a:rPr lang="en-ZA" b="1" dirty="0" err="1" smtClean="0">
                <a:solidFill>
                  <a:srgbClr val="00B050"/>
                </a:solidFill>
                <a:latin typeface="Times New Roman" pitchFamily="18" charset="0"/>
                <a:cs typeface="Times New Roman" pitchFamily="18" charset="0"/>
              </a:rPr>
              <a:t>Cavidi</a:t>
            </a:r>
            <a:endParaRPr lang="en-ZA" b="1" dirty="0">
              <a:solidFill>
                <a:srgbClr val="00B050"/>
              </a:solidFill>
              <a:latin typeface="Times New Roman" pitchFamily="18" charset="0"/>
              <a:cs typeface="Times New Roman" pitchFamily="18" charset="0"/>
            </a:endParaRPr>
          </a:p>
        </p:txBody>
      </p:sp>
      <p:sp>
        <p:nvSpPr>
          <p:cNvPr id="19463" name="TextBox 24"/>
          <p:cNvSpPr txBox="1">
            <a:spLocks noChangeArrowheads="1"/>
          </p:cNvSpPr>
          <p:nvPr/>
        </p:nvSpPr>
        <p:spPr bwMode="auto">
          <a:xfrm>
            <a:off x="1000125" y="2571750"/>
            <a:ext cx="1214438" cy="554038"/>
          </a:xfrm>
          <a:prstGeom prst="rect">
            <a:avLst/>
          </a:prstGeom>
          <a:noFill/>
          <a:ln w="9525">
            <a:noFill/>
            <a:miter lim="800000"/>
            <a:headEnd/>
            <a:tailEnd/>
          </a:ln>
        </p:spPr>
        <p:txBody>
          <a:bodyPr>
            <a:spAutoFit/>
          </a:bodyPr>
          <a:lstStyle/>
          <a:p>
            <a:pPr algn="ctr"/>
            <a:r>
              <a:rPr lang="en-ZA" sz="1500" dirty="0"/>
              <a:t>Real-time</a:t>
            </a:r>
          </a:p>
          <a:p>
            <a:pPr algn="ctr"/>
            <a:r>
              <a:rPr lang="en-ZA" sz="1500" dirty="0"/>
              <a:t> </a:t>
            </a:r>
            <a:r>
              <a:rPr lang="en-ZA" sz="1500" b="1" dirty="0">
                <a:solidFill>
                  <a:srgbClr val="0070C0"/>
                </a:solidFill>
              </a:rPr>
              <a:t>PCR</a:t>
            </a:r>
          </a:p>
        </p:txBody>
      </p:sp>
      <p:sp>
        <p:nvSpPr>
          <p:cNvPr id="19464" name="TextBox 26"/>
          <p:cNvSpPr txBox="1">
            <a:spLocks noChangeArrowheads="1"/>
          </p:cNvSpPr>
          <p:nvPr/>
        </p:nvSpPr>
        <p:spPr bwMode="auto">
          <a:xfrm>
            <a:off x="1000125" y="6176963"/>
            <a:ext cx="1357313" cy="323850"/>
          </a:xfrm>
          <a:prstGeom prst="rect">
            <a:avLst/>
          </a:prstGeom>
          <a:noFill/>
          <a:ln w="9525">
            <a:noFill/>
            <a:miter lim="800000"/>
            <a:headEnd/>
            <a:tailEnd/>
          </a:ln>
        </p:spPr>
        <p:txBody>
          <a:bodyPr>
            <a:spAutoFit/>
          </a:bodyPr>
          <a:lstStyle/>
          <a:p>
            <a:pPr algn="ctr"/>
            <a:r>
              <a:rPr lang="en-ZA" sz="1500" b="1">
                <a:solidFill>
                  <a:srgbClr val="00B050"/>
                </a:solidFill>
              </a:rPr>
              <a:t>ELISA</a:t>
            </a:r>
          </a:p>
        </p:txBody>
      </p:sp>
      <p:sp>
        <p:nvSpPr>
          <p:cNvPr id="29" name="TextBox 28"/>
          <p:cNvSpPr txBox="1"/>
          <p:nvPr/>
        </p:nvSpPr>
        <p:spPr>
          <a:xfrm>
            <a:off x="1000125" y="4976813"/>
            <a:ext cx="1214438" cy="554037"/>
          </a:xfrm>
          <a:prstGeom prst="rect">
            <a:avLst/>
          </a:prstGeom>
          <a:noFill/>
        </p:spPr>
        <p:txBody>
          <a:bodyPr>
            <a:spAutoFit/>
          </a:bodyPr>
          <a:lstStyle/>
          <a:p>
            <a:pPr algn="ctr">
              <a:defRPr/>
            </a:pPr>
            <a:r>
              <a:rPr lang="en-ZA" sz="1500" dirty="0">
                <a:latin typeface="Arial" charset="0"/>
              </a:rPr>
              <a:t>Real-time</a:t>
            </a:r>
          </a:p>
          <a:p>
            <a:pPr algn="ctr">
              <a:defRPr/>
            </a:pPr>
            <a:r>
              <a:rPr lang="en-ZA" sz="1500" b="1" dirty="0">
                <a:solidFill>
                  <a:schemeClr val="accent6">
                    <a:lumMod val="75000"/>
                  </a:schemeClr>
                </a:solidFill>
                <a:latin typeface="Arial" charset="0"/>
              </a:rPr>
              <a:t>NASBA</a:t>
            </a:r>
          </a:p>
        </p:txBody>
      </p:sp>
      <p:sp>
        <p:nvSpPr>
          <p:cNvPr id="30" name="Right Brace 29"/>
          <p:cNvSpPr/>
          <p:nvPr/>
        </p:nvSpPr>
        <p:spPr>
          <a:xfrm rot="10800000">
            <a:off x="714375" y="1071563"/>
            <a:ext cx="785813" cy="4643437"/>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a:p>
        </p:txBody>
      </p:sp>
      <p:sp>
        <p:nvSpPr>
          <p:cNvPr id="31" name="Right Brace 30"/>
          <p:cNvSpPr/>
          <p:nvPr/>
        </p:nvSpPr>
        <p:spPr>
          <a:xfrm rot="10800000">
            <a:off x="857250" y="6000750"/>
            <a:ext cx="571500" cy="714375"/>
          </a:xfrm>
          <a:prstGeom prst="rightBrace">
            <a:avLst>
              <a:gd name="adj1" fmla="val 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a:p>
        </p:txBody>
      </p:sp>
      <p:sp>
        <p:nvSpPr>
          <p:cNvPr id="19468" name="TextBox 31"/>
          <p:cNvSpPr txBox="1">
            <a:spLocks noChangeArrowheads="1"/>
          </p:cNvSpPr>
          <p:nvPr/>
        </p:nvSpPr>
        <p:spPr bwMode="auto">
          <a:xfrm>
            <a:off x="71438" y="3214688"/>
            <a:ext cx="714375" cy="369887"/>
          </a:xfrm>
          <a:prstGeom prst="rect">
            <a:avLst/>
          </a:prstGeom>
          <a:noFill/>
          <a:ln w="9525">
            <a:noFill/>
            <a:miter lim="800000"/>
            <a:headEnd/>
            <a:tailEnd/>
          </a:ln>
        </p:spPr>
        <p:txBody>
          <a:bodyPr>
            <a:spAutoFit/>
          </a:bodyPr>
          <a:lstStyle/>
          <a:p>
            <a:r>
              <a:rPr lang="en-ZA" b="1"/>
              <a:t>NAT</a:t>
            </a:r>
          </a:p>
        </p:txBody>
      </p:sp>
      <p:sp>
        <p:nvSpPr>
          <p:cNvPr id="19469" name="TextBox 32"/>
          <p:cNvSpPr txBox="1">
            <a:spLocks noChangeArrowheads="1"/>
          </p:cNvSpPr>
          <p:nvPr/>
        </p:nvSpPr>
        <p:spPr bwMode="auto">
          <a:xfrm>
            <a:off x="142875" y="6000750"/>
            <a:ext cx="714375" cy="646113"/>
          </a:xfrm>
          <a:prstGeom prst="rect">
            <a:avLst/>
          </a:prstGeom>
          <a:noFill/>
          <a:ln w="9525">
            <a:noFill/>
            <a:miter lim="800000"/>
            <a:headEnd/>
            <a:tailEnd/>
          </a:ln>
        </p:spPr>
        <p:txBody>
          <a:bodyPr>
            <a:spAutoFit/>
          </a:bodyPr>
          <a:lstStyle/>
          <a:p>
            <a:r>
              <a:rPr lang="en-ZA" b="1"/>
              <a:t>Non-</a:t>
            </a:r>
          </a:p>
          <a:p>
            <a:r>
              <a:rPr lang="en-ZA" b="1"/>
              <a:t>NAT</a:t>
            </a:r>
          </a:p>
        </p:txBody>
      </p:sp>
      <p:grpSp>
        <p:nvGrpSpPr>
          <p:cNvPr id="3" name="Group 36"/>
          <p:cNvGrpSpPr>
            <a:grpSpLocks/>
          </p:cNvGrpSpPr>
          <p:nvPr/>
        </p:nvGrpSpPr>
        <p:grpSpPr bwMode="auto">
          <a:xfrm>
            <a:off x="2143125" y="930275"/>
            <a:ext cx="4929188" cy="3643313"/>
            <a:chOff x="1643042" y="1071546"/>
            <a:chExt cx="4929222" cy="3643338"/>
          </a:xfrm>
        </p:grpSpPr>
        <p:pic>
          <p:nvPicPr>
            <p:cNvPr id="19479" name="Picture 2"/>
            <p:cNvPicPr>
              <a:picLocks noChangeAspect="1" noChangeArrowheads="1"/>
            </p:cNvPicPr>
            <p:nvPr/>
          </p:nvPicPr>
          <p:blipFill>
            <a:blip r:embed="rId6" cstate="print"/>
            <a:srcRect/>
            <a:stretch>
              <a:fillRect/>
            </a:stretch>
          </p:blipFill>
          <p:spPr bwMode="auto">
            <a:xfrm>
              <a:off x="4303724" y="1214422"/>
              <a:ext cx="1911350" cy="784225"/>
            </a:xfrm>
            <a:prstGeom prst="rect">
              <a:avLst/>
            </a:prstGeom>
            <a:noFill/>
            <a:ln w="9525">
              <a:noFill/>
              <a:miter lim="800000"/>
              <a:headEnd/>
              <a:tailEnd/>
            </a:ln>
          </p:spPr>
        </p:pic>
        <p:grpSp>
          <p:nvGrpSpPr>
            <p:cNvPr id="4" name="Group 7"/>
            <p:cNvGrpSpPr>
              <a:grpSpLocks/>
            </p:cNvGrpSpPr>
            <p:nvPr/>
          </p:nvGrpSpPr>
          <p:grpSpPr bwMode="auto">
            <a:xfrm>
              <a:off x="2533647" y="1214422"/>
              <a:ext cx="1538287" cy="742950"/>
              <a:chOff x="2806723" y="1614480"/>
              <a:chExt cx="1538287" cy="742950"/>
            </a:xfrm>
          </p:grpSpPr>
          <p:pic>
            <p:nvPicPr>
              <p:cNvPr id="19491" name="Picture 3"/>
              <p:cNvPicPr>
                <a:picLocks noChangeAspect="1" noChangeArrowheads="1"/>
              </p:cNvPicPr>
              <p:nvPr/>
            </p:nvPicPr>
            <p:blipFill>
              <a:blip r:embed="rId7" cstate="print"/>
              <a:srcRect/>
              <a:stretch>
                <a:fillRect/>
              </a:stretch>
            </p:blipFill>
            <p:spPr bwMode="auto">
              <a:xfrm>
                <a:off x="2806723" y="1614480"/>
                <a:ext cx="977900" cy="742950"/>
              </a:xfrm>
              <a:prstGeom prst="rect">
                <a:avLst/>
              </a:prstGeom>
              <a:noFill/>
              <a:ln w="9525">
                <a:noFill/>
                <a:miter lim="800000"/>
                <a:headEnd/>
                <a:tailEnd/>
              </a:ln>
            </p:spPr>
          </p:pic>
          <p:pic>
            <p:nvPicPr>
              <p:cNvPr id="19492" name="Picture 4"/>
              <p:cNvPicPr>
                <a:picLocks noChangeAspect="1" noChangeArrowheads="1"/>
              </p:cNvPicPr>
              <p:nvPr/>
            </p:nvPicPr>
            <p:blipFill>
              <a:blip r:embed="rId8" cstate="print"/>
              <a:srcRect/>
              <a:stretch>
                <a:fillRect/>
              </a:stretch>
            </p:blipFill>
            <p:spPr bwMode="auto">
              <a:xfrm>
                <a:off x="3867173" y="1743067"/>
                <a:ext cx="477837" cy="614363"/>
              </a:xfrm>
              <a:prstGeom prst="rect">
                <a:avLst/>
              </a:prstGeom>
              <a:noFill/>
              <a:ln w="9525">
                <a:noFill/>
                <a:miter lim="800000"/>
                <a:headEnd/>
                <a:tailEnd/>
              </a:ln>
            </p:spPr>
          </p:pic>
        </p:grpSp>
        <p:pic>
          <p:nvPicPr>
            <p:cNvPr id="19481" name="Picture 2"/>
            <p:cNvPicPr>
              <a:picLocks noChangeAspect="1" noChangeArrowheads="1"/>
            </p:cNvPicPr>
            <p:nvPr/>
          </p:nvPicPr>
          <p:blipFill>
            <a:blip r:embed="rId9" cstate="print"/>
            <a:srcRect/>
            <a:stretch>
              <a:fillRect/>
            </a:stretch>
          </p:blipFill>
          <p:spPr bwMode="auto">
            <a:xfrm>
              <a:off x="3286116" y="1857364"/>
              <a:ext cx="1643074" cy="1034411"/>
            </a:xfrm>
            <a:prstGeom prst="rect">
              <a:avLst/>
            </a:prstGeom>
            <a:noFill/>
            <a:ln w="9525">
              <a:noFill/>
              <a:miter lim="800000"/>
              <a:headEnd/>
              <a:tailEnd/>
            </a:ln>
          </p:spPr>
        </p:pic>
        <p:grpSp>
          <p:nvGrpSpPr>
            <p:cNvPr id="5" name="Group 13"/>
            <p:cNvGrpSpPr>
              <a:grpSpLocks/>
            </p:cNvGrpSpPr>
            <p:nvPr/>
          </p:nvGrpSpPr>
          <p:grpSpPr bwMode="auto">
            <a:xfrm>
              <a:off x="3338523" y="3857628"/>
              <a:ext cx="1519229" cy="834533"/>
              <a:chOff x="2643174" y="5399466"/>
              <a:chExt cx="1519229" cy="834533"/>
            </a:xfrm>
          </p:grpSpPr>
          <p:pic>
            <p:nvPicPr>
              <p:cNvPr id="19489" name="Picture 2"/>
              <p:cNvPicPr>
                <a:picLocks noChangeAspect="1" noChangeArrowheads="1"/>
              </p:cNvPicPr>
              <p:nvPr/>
            </p:nvPicPr>
            <p:blipFill>
              <a:blip r:embed="rId10" cstate="print"/>
              <a:srcRect l="50136" t="23605" r="8310" b="4842"/>
              <a:stretch>
                <a:fillRect/>
              </a:stretch>
            </p:blipFill>
            <p:spPr bwMode="auto">
              <a:xfrm>
                <a:off x="2643174" y="5399466"/>
                <a:ext cx="642942" cy="830324"/>
              </a:xfrm>
              <a:prstGeom prst="rect">
                <a:avLst/>
              </a:prstGeom>
              <a:noFill/>
              <a:ln w="9525">
                <a:noFill/>
                <a:miter lim="800000"/>
                <a:headEnd/>
                <a:tailEnd/>
              </a:ln>
            </p:spPr>
          </p:pic>
          <p:pic>
            <p:nvPicPr>
              <p:cNvPr id="19490" name="Picture 5"/>
              <p:cNvPicPr>
                <a:picLocks noChangeAspect="1" noChangeArrowheads="1"/>
              </p:cNvPicPr>
              <p:nvPr/>
            </p:nvPicPr>
            <p:blipFill>
              <a:blip r:embed="rId11" cstate="print"/>
              <a:srcRect/>
              <a:stretch>
                <a:fillRect/>
              </a:stretch>
            </p:blipFill>
            <p:spPr bwMode="auto">
              <a:xfrm>
                <a:off x="3428992" y="5572140"/>
                <a:ext cx="733411" cy="661859"/>
              </a:xfrm>
              <a:prstGeom prst="rect">
                <a:avLst/>
              </a:prstGeom>
              <a:noFill/>
              <a:ln w="9525">
                <a:noFill/>
                <a:miter lim="800000"/>
                <a:headEnd/>
                <a:tailEnd/>
              </a:ln>
            </p:spPr>
          </p:pic>
        </p:grpSp>
        <p:pic>
          <p:nvPicPr>
            <p:cNvPr id="19483" name="Picture 6"/>
            <p:cNvPicPr>
              <a:picLocks noChangeAspect="1" noChangeArrowheads="1"/>
            </p:cNvPicPr>
            <p:nvPr/>
          </p:nvPicPr>
          <p:blipFill>
            <a:blip r:embed="rId12" cstate="print"/>
            <a:srcRect/>
            <a:stretch>
              <a:fillRect/>
            </a:stretch>
          </p:blipFill>
          <p:spPr bwMode="auto">
            <a:xfrm>
              <a:off x="3318048" y="3000372"/>
              <a:ext cx="1611142" cy="742947"/>
            </a:xfrm>
            <a:prstGeom prst="rect">
              <a:avLst/>
            </a:prstGeom>
            <a:noFill/>
            <a:ln w="9525">
              <a:noFill/>
              <a:miter lim="800000"/>
              <a:headEnd/>
              <a:tailEnd/>
            </a:ln>
          </p:spPr>
        </p:pic>
        <p:sp>
          <p:nvSpPr>
            <p:cNvPr id="19484" name="TextBox 16"/>
            <p:cNvSpPr txBox="1">
              <a:spLocks noChangeArrowheads="1"/>
            </p:cNvSpPr>
            <p:nvPr/>
          </p:nvSpPr>
          <p:spPr bwMode="auto">
            <a:xfrm>
              <a:off x="1714480" y="1357298"/>
              <a:ext cx="1071570" cy="369332"/>
            </a:xfrm>
            <a:prstGeom prst="rect">
              <a:avLst/>
            </a:prstGeom>
            <a:noFill/>
            <a:ln w="9525">
              <a:noFill/>
              <a:miter lim="800000"/>
              <a:headEnd/>
              <a:tailEnd/>
            </a:ln>
          </p:spPr>
          <p:txBody>
            <a:bodyPr>
              <a:spAutoFit/>
            </a:bodyPr>
            <a:lstStyle/>
            <a:p>
              <a:r>
                <a:rPr lang="en-ZA" b="1">
                  <a:solidFill>
                    <a:srgbClr val="0070C0"/>
                  </a:solidFill>
                  <a:latin typeface="Times New Roman" pitchFamily="18" charset="0"/>
                  <a:cs typeface="Times New Roman" pitchFamily="18" charset="0"/>
                </a:rPr>
                <a:t>Roche</a:t>
              </a:r>
            </a:p>
          </p:txBody>
        </p:sp>
        <p:sp>
          <p:nvSpPr>
            <p:cNvPr id="19485" name="TextBox 18"/>
            <p:cNvSpPr txBox="1">
              <a:spLocks noChangeArrowheads="1"/>
            </p:cNvSpPr>
            <p:nvPr/>
          </p:nvSpPr>
          <p:spPr bwMode="auto">
            <a:xfrm>
              <a:off x="1714480" y="2357430"/>
              <a:ext cx="1071570" cy="369332"/>
            </a:xfrm>
            <a:prstGeom prst="rect">
              <a:avLst/>
            </a:prstGeom>
            <a:noFill/>
            <a:ln w="9525">
              <a:noFill/>
              <a:miter lim="800000"/>
              <a:headEnd/>
              <a:tailEnd/>
            </a:ln>
          </p:spPr>
          <p:txBody>
            <a:bodyPr>
              <a:spAutoFit/>
            </a:bodyPr>
            <a:lstStyle/>
            <a:p>
              <a:r>
                <a:rPr lang="en-ZA" b="1" dirty="0">
                  <a:solidFill>
                    <a:srgbClr val="0070C0"/>
                  </a:solidFill>
                  <a:latin typeface="Times New Roman" pitchFamily="18" charset="0"/>
                  <a:cs typeface="Times New Roman" pitchFamily="18" charset="0"/>
                </a:rPr>
                <a:t>Abbott</a:t>
              </a:r>
            </a:p>
          </p:txBody>
        </p:sp>
        <p:sp>
          <p:nvSpPr>
            <p:cNvPr id="19486" name="TextBox 20"/>
            <p:cNvSpPr txBox="1">
              <a:spLocks noChangeArrowheads="1"/>
            </p:cNvSpPr>
            <p:nvPr/>
          </p:nvSpPr>
          <p:spPr bwMode="auto">
            <a:xfrm>
              <a:off x="1714480" y="3214686"/>
              <a:ext cx="1071570" cy="369332"/>
            </a:xfrm>
            <a:prstGeom prst="rect">
              <a:avLst/>
            </a:prstGeom>
            <a:noFill/>
            <a:ln w="9525">
              <a:noFill/>
              <a:miter lim="800000"/>
              <a:headEnd/>
              <a:tailEnd/>
            </a:ln>
          </p:spPr>
          <p:txBody>
            <a:bodyPr>
              <a:spAutoFit/>
            </a:bodyPr>
            <a:lstStyle/>
            <a:p>
              <a:r>
                <a:rPr lang="en-ZA" b="1" dirty="0">
                  <a:solidFill>
                    <a:srgbClr val="0070C0"/>
                  </a:solidFill>
                  <a:latin typeface="Times New Roman" pitchFamily="18" charset="0"/>
                  <a:cs typeface="Times New Roman" pitchFamily="18" charset="0"/>
                </a:rPr>
                <a:t>Siemens</a:t>
              </a:r>
            </a:p>
          </p:txBody>
        </p:sp>
        <p:sp>
          <p:nvSpPr>
            <p:cNvPr id="19487" name="TextBox 21"/>
            <p:cNvSpPr txBox="1">
              <a:spLocks noChangeArrowheads="1"/>
            </p:cNvSpPr>
            <p:nvPr/>
          </p:nvSpPr>
          <p:spPr bwMode="auto">
            <a:xfrm>
              <a:off x="1714480" y="4071942"/>
              <a:ext cx="1428760" cy="369332"/>
            </a:xfrm>
            <a:prstGeom prst="rect">
              <a:avLst/>
            </a:prstGeom>
            <a:noFill/>
            <a:ln w="9525">
              <a:noFill/>
              <a:miter lim="800000"/>
              <a:headEnd/>
              <a:tailEnd/>
            </a:ln>
          </p:spPr>
          <p:txBody>
            <a:bodyPr>
              <a:spAutoFit/>
            </a:bodyPr>
            <a:lstStyle/>
            <a:p>
              <a:r>
                <a:rPr lang="en-ZA" b="1">
                  <a:solidFill>
                    <a:srgbClr val="0070C0"/>
                  </a:solidFill>
                  <a:latin typeface="Times New Roman" pitchFamily="18" charset="0"/>
                  <a:cs typeface="Times New Roman" pitchFamily="18" charset="0"/>
                </a:rPr>
                <a:t>Biocentric</a:t>
              </a:r>
            </a:p>
          </p:txBody>
        </p:sp>
        <p:sp>
          <p:nvSpPr>
            <p:cNvPr id="34" name="Rounded Rectangle 33"/>
            <p:cNvSpPr/>
            <p:nvPr/>
          </p:nvSpPr>
          <p:spPr>
            <a:xfrm>
              <a:off x="1643042" y="1071546"/>
              <a:ext cx="4929222" cy="36433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sp>
        <p:nvSpPr>
          <p:cNvPr id="35" name="Rounded Rectangle 34"/>
          <p:cNvSpPr/>
          <p:nvPr/>
        </p:nvSpPr>
        <p:spPr>
          <a:xfrm>
            <a:off x="2143125" y="4738688"/>
            <a:ext cx="4929188" cy="92868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36" name="Rounded Rectangle 35"/>
          <p:cNvSpPr/>
          <p:nvPr/>
        </p:nvSpPr>
        <p:spPr>
          <a:xfrm>
            <a:off x="2143125" y="5810250"/>
            <a:ext cx="4929188" cy="9286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nvGrpSpPr>
          <p:cNvPr id="6" name="Group 39"/>
          <p:cNvGrpSpPr>
            <a:grpSpLocks/>
          </p:cNvGrpSpPr>
          <p:nvPr/>
        </p:nvGrpSpPr>
        <p:grpSpPr bwMode="auto">
          <a:xfrm>
            <a:off x="7072313" y="4060825"/>
            <a:ext cx="2046287" cy="2228668"/>
            <a:chOff x="7133232" y="1285860"/>
            <a:chExt cx="1810439" cy="2319495"/>
          </a:xfrm>
        </p:grpSpPr>
        <p:sp>
          <p:nvSpPr>
            <p:cNvPr id="19477" name="TextBox 37"/>
            <p:cNvSpPr txBox="1">
              <a:spLocks noChangeArrowheads="1"/>
            </p:cNvSpPr>
            <p:nvPr/>
          </p:nvSpPr>
          <p:spPr bwMode="auto">
            <a:xfrm>
              <a:off x="7133232" y="1603356"/>
              <a:ext cx="1810439" cy="2001999"/>
            </a:xfrm>
            <a:prstGeom prst="rect">
              <a:avLst/>
            </a:prstGeom>
            <a:noFill/>
            <a:ln w="9525">
              <a:noFill/>
              <a:miter lim="800000"/>
              <a:headEnd/>
              <a:tailEnd/>
            </a:ln>
          </p:spPr>
          <p:txBody>
            <a:bodyPr>
              <a:spAutoFit/>
            </a:bodyPr>
            <a:lstStyle/>
            <a:p>
              <a:pPr>
                <a:buFont typeface="Arial" pitchFamily="34" charset="0"/>
                <a:buChar char="•"/>
              </a:pPr>
              <a:r>
                <a:rPr lang="en-ZA" sz="1700" dirty="0"/>
                <a:t>Technology used</a:t>
              </a:r>
            </a:p>
            <a:p>
              <a:pPr>
                <a:buFont typeface="Arial" pitchFamily="34" charset="0"/>
                <a:buChar char="•"/>
              </a:pPr>
              <a:r>
                <a:rPr lang="en-ZA" sz="1700" dirty="0"/>
                <a:t>Automation</a:t>
              </a:r>
            </a:p>
            <a:p>
              <a:pPr>
                <a:buFont typeface="Arial" pitchFamily="34" charset="0"/>
                <a:buChar char="•"/>
              </a:pPr>
              <a:r>
                <a:rPr lang="en-ZA" sz="1700" dirty="0"/>
                <a:t>Throughput</a:t>
              </a:r>
            </a:p>
            <a:p>
              <a:pPr>
                <a:buFont typeface="Arial" pitchFamily="34" charset="0"/>
                <a:buChar char="•"/>
              </a:pPr>
              <a:r>
                <a:rPr lang="en-ZA" sz="1700" dirty="0"/>
                <a:t>Price</a:t>
              </a:r>
            </a:p>
            <a:p>
              <a:pPr>
                <a:buFont typeface="Arial" pitchFamily="34" charset="0"/>
                <a:buChar char="•"/>
              </a:pPr>
              <a:r>
                <a:rPr lang="en-ZA" sz="1700" dirty="0" smtClean="0"/>
                <a:t>Infrastructure</a:t>
              </a:r>
              <a:endParaRPr lang="en-ZA" sz="1700" dirty="0"/>
            </a:p>
            <a:p>
              <a:pPr>
                <a:buFont typeface="Arial" pitchFamily="34" charset="0"/>
                <a:buChar char="•"/>
              </a:pPr>
              <a:r>
                <a:rPr lang="en-ZA" sz="1700" dirty="0"/>
                <a:t>Compatibility with DBS</a:t>
              </a:r>
            </a:p>
          </p:txBody>
        </p:sp>
        <p:sp>
          <p:nvSpPr>
            <p:cNvPr id="19478" name="TextBox 38"/>
            <p:cNvSpPr txBox="1">
              <a:spLocks noChangeArrowheads="1"/>
            </p:cNvSpPr>
            <p:nvPr/>
          </p:nvSpPr>
          <p:spPr bwMode="auto">
            <a:xfrm>
              <a:off x="7286644" y="1285860"/>
              <a:ext cx="1500198" cy="369332"/>
            </a:xfrm>
            <a:prstGeom prst="rect">
              <a:avLst/>
            </a:prstGeom>
            <a:noFill/>
            <a:ln w="9525">
              <a:noFill/>
              <a:miter lim="800000"/>
              <a:headEnd/>
              <a:tailEnd/>
            </a:ln>
          </p:spPr>
          <p:txBody>
            <a:bodyPr>
              <a:spAutoFit/>
            </a:bodyPr>
            <a:lstStyle/>
            <a:p>
              <a:r>
                <a:rPr lang="en-ZA" b="1" u="sng">
                  <a:solidFill>
                    <a:srgbClr val="0070C0"/>
                  </a:solidFill>
                </a:rPr>
                <a:t>Differences</a:t>
              </a:r>
            </a:p>
          </p:txBody>
        </p:sp>
      </p:grpSp>
      <p:grpSp>
        <p:nvGrpSpPr>
          <p:cNvPr id="7" name="Group 40"/>
          <p:cNvGrpSpPr>
            <a:grpSpLocks/>
          </p:cNvGrpSpPr>
          <p:nvPr/>
        </p:nvGrpSpPr>
        <p:grpSpPr bwMode="auto">
          <a:xfrm>
            <a:off x="7161213" y="1141413"/>
            <a:ext cx="1879600" cy="2057881"/>
            <a:chOff x="7207810" y="1285860"/>
            <a:chExt cx="1879565" cy="2266825"/>
          </a:xfrm>
        </p:grpSpPr>
        <p:sp>
          <p:nvSpPr>
            <p:cNvPr id="19475" name="TextBox 41"/>
            <p:cNvSpPr txBox="1">
              <a:spLocks noChangeArrowheads="1"/>
            </p:cNvSpPr>
            <p:nvPr/>
          </p:nvSpPr>
          <p:spPr bwMode="auto">
            <a:xfrm>
              <a:off x="7207810" y="1620236"/>
              <a:ext cx="1879565" cy="1932449"/>
            </a:xfrm>
            <a:prstGeom prst="rect">
              <a:avLst/>
            </a:prstGeom>
            <a:noFill/>
            <a:ln w="9525">
              <a:noFill/>
              <a:miter lim="800000"/>
              <a:headEnd/>
              <a:tailEnd/>
            </a:ln>
          </p:spPr>
          <p:txBody>
            <a:bodyPr>
              <a:spAutoFit/>
            </a:bodyPr>
            <a:lstStyle/>
            <a:p>
              <a:pPr>
                <a:buFont typeface="Arial" pitchFamily="34" charset="0"/>
                <a:buChar char="•"/>
              </a:pPr>
              <a:r>
                <a:rPr lang="en-ZA" dirty="0"/>
                <a:t> Well validated</a:t>
              </a:r>
            </a:p>
            <a:p>
              <a:pPr>
                <a:buFont typeface="Arial" pitchFamily="34" charset="0"/>
                <a:buChar char="•"/>
              </a:pPr>
              <a:r>
                <a:rPr lang="en-ZA" dirty="0"/>
                <a:t>Sophisticated</a:t>
              </a:r>
            </a:p>
            <a:p>
              <a:pPr>
                <a:buFont typeface="Arial" pitchFamily="34" charset="0"/>
                <a:buChar char="•"/>
              </a:pPr>
              <a:r>
                <a:rPr lang="en-ZA" dirty="0"/>
                <a:t>Designed for plasma</a:t>
              </a:r>
            </a:p>
            <a:p>
              <a:pPr>
                <a:buFont typeface="Arial" pitchFamily="34" charset="0"/>
                <a:buChar char="•"/>
              </a:pPr>
              <a:r>
                <a:rPr lang="en-ZA" dirty="0"/>
                <a:t>Lab-based</a:t>
              </a:r>
            </a:p>
            <a:p>
              <a:pPr>
                <a:buFont typeface="Arial" pitchFamily="34" charset="0"/>
                <a:buChar char="•"/>
              </a:pPr>
              <a:r>
                <a:rPr lang="en-ZA" dirty="0"/>
                <a:t>Skilled </a:t>
              </a:r>
              <a:r>
                <a:rPr lang="en-ZA" dirty="0" smtClean="0"/>
                <a:t>staff</a:t>
              </a:r>
              <a:endParaRPr lang="en-ZA" dirty="0"/>
            </a:p>
          </p:txBody>
        </p:sp>
        <p:sp>
          <p:nvSpPr>
            <p:cNvPr id="19476" name="TextBox 42"/>
            <p:cNvSpPr txBox="1">
              <a:spLocks noChangeArrowheads="1"/>
            </p:cNvSpPr>
            <p:nvPr/>
          </p:nvSpPr>
          <p:spPr bwMode="auto">
            <a:xfrm>
              <a:off x="7286644" y="1285860"/>
              <a:ext cx="1500198" cy="369332"/>
            </a:xfrm>
            <a:prstGeom prst="rect">
              <a:avLst/>
            </a:prstGeom>
            <a:noFill/>
            <a:ln w="9525">
              <a:noFill/>
              <a:miter lim="800000"/>
              <a:headEnd/>
              <a:tailEnd/>
            </a:ln>
          </p:spPr>
          <p:txBody>
            <a:bodyPr>
              <a:spAutoFit/>
            </a:bodyPr>
            <a:lstStyle/>
            <a:p>
              <a:r>
                <a:rPr lang="en-ZA" b="1" u="sng" dirty="0">
                  <a:solidFill>
                    <a:srgbClr val="0070C0"/>
                  </a:solidFill>
                </a:rPr>
                <a:t>Similarities</a:t>
              </a:r>
            </a:p>
          </p:txBody>
        </p:sp>
      </p:grpSp>
      <p:sp>
        <p:nvSpPr>
          <p:cNvPr id="8" name="Slide Number Placeholder 7"/>
          <p:cNvSpPr>
            <a:spLocks noGrp="1"/>
          </p:cNvSpPr>
          <p:nvPr>
            <p:ph type="sldNum" sz="quarter" idx="12"/>
          </p:nvPr>
        </p:nvSpPr>
        <p:spPr/>
        <p:txBody>
          <a:bodyPr/>
          <a:lstStyle/>
          <a:p>
            <a:fld id="{E62F3C86-4CB3-49D2-BBC0-D744569A54AA}" type="slidenum">
              <a:rPr lang="en-GB" smtClean="0"/>
              <a:pPr/>
              <a:t>8</a:t>
            </a:fld>
            <a:endParaRPr lang="en-GB"/>
          </a:p>
        </p:txBody>
      </p:sp>
    </p:spTree>
    <p:extLst>
      <p:ext uri="{BB962C8B-B14F-4D97-AF65-F5344CB8AC3E}">
        <p14:creationId xmlns:p14="http://schemas.microsoft.com/office/powerpoint/2010/main" val="3245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Extraction</a:t>
            </a:r>
            <a:endParaRPr lang="en-US" dirty="0"/>
          </a:p>
        </p:txBody>
      </p:sp>
      <p:sp>
        <p:nvSpPr>
          <p:cNvPr id="5" name="Content Placeholder 4"/>
          <p:cNvSpPr>
            <a:spLocks noGrp="1"/>
          </p:cNvSpPr>
          <p:nvPr>
            <p:ph idx="1"/>
          </p:nvPr>
        </p:nvSpPr>
        <p:spPr>
          <a:xfrm>
            <a:off x="457200" y="1417638"/>
            <a:ext cx="8229600" cy="4708525"/>
          </a:xfrm>
        </p:spPr>
        <p:txBody>
          <a:bodyPr>
            <a:normAutofit fontScale="92500" lnSpcReduction="10000"/>
          </a:bodyPr>
          <a:lstStyle/>
          <a:p>
            <a:pPr marL="0" indent="0">
              <a:buNone/>
            </a:pPr>
            <a:r>
              <a:rPr lang="en-US" dirty="0" smtClean="0"/>
              <a:t>The 3 </a:t>
            </a:r>
            <a:r>
              <a:rPr lang="en-US" dirty="0"/>
              <a:t>major viral load platforms (Roche, Abbott, and </a:t>
            </a:r>
            <a:r>
              <a:rPr lang="en-ZA" dirty="0" err="1"/>
              <a:t>bioMérieux</a:t>
            </a:r>
            <a:r>
              <a:rPr lang="en-US" dirty="0" smtClean="0"/>
              <a:t>) use the same extraction method:</a:t>
            </a:r>
          </a:p>
          <a:p>
            <a:pPr lvl="1">
              <a:buFont typeface="Wingdings" panose="05000000000000000000" pitchFamily="2" charset="2"/>
              <a:buChar char="§"/>
            </a:pPr>
            <a:r>
              <a:rPr lang="en-US" dirty="0" smtClean="0"/>
              <a:t>During </a:t>
            </a:r>
            <a:r>
              <a:rPr lang="en-US" dirty="0"/>
              <a:t>incubation of the lysed samples, all the target nucleic acid is captured by magnetic </a:t>
            </a:r>
            <a:r>
              <a:rPr lang="en-US" dirty="0" smtClean="0"/>
              <a:t>particles</a:t>
            </a:r>
          </a:p>
          <a:p>
            <a:pPr lvl="1">
              <a:buFont typeface="Wingdings" panose="05000000000000000000" pitchFamily="2" charset="2"/>
              <a:buChar char="§"/>
            </a:pPr>
            <a:r>
              <a:rPr lang="en-US" dirty="0" smtClean="0"/>
              <a:t>A magnetic </a:t>
            </a:r>
            <a:r>
              <a:rPr lang="en-US" dirty="0"/>
              <a:t>device attracts all the magnetic </a:t>
            </a:r>
            <a:r>
              <a:rPr lang="en-US" dirty="0" smtClean="0"/>
              <a:t>particles, </a:t>
            </a:r>
            <a:r>
              <a:rPr lang="en-US" dirty="0"/>
              <a:t>enabling the system to purify the nucleic acids through several washing </a:t>
            </a:r>
            <a:r>
              <a:rPr lang="en-US" dirty="0" smtClean="0"/>
              <a:t>steps</a:t>
            </a:r>
          </a:p>
          <a:p>
            <a:pPr lvl="1">
              <a:buFont typeface="Wingdings" panose="05000000000000000000" pitchFamily="2" charset="2"/>
              <a:buChar char="§"/>
            </a:pPr>
            <a:r>
              <a:rPr lang="en-US" dirty="0" smtClean="0"/>
              <a:t>The </a:t>
            </a:r>
            <a:r>
              <a:rPr lang="en-US" dirty="0"/>
              <a:t>heating step releases the nucleic acids from the </a:t>
            </a:r>
            <a:r>
              <a:rPr lang="en-US" dirty="0" smtClean="0"/>
              <a:t>particles</a:t>
            </a:r>
          </a:p>
          <a:p>
            <a:pPr lvl="1">
              <a:buFont typeface="Wingdings" panose="05000000000000000000" pitchFamily="2" charset="2"/>
              <a:buChar char="§"/>
            </a:pPr>
            <a:r>
              <a:rPr lang="en-US" dirty="0" smtClean="0"/>
              <a:t>At </a:t>
            </a:r>
            <a:r>
              <a:rPr lang="en-US" dirty="0"/>
              <a:t>the final step, the magnetic </a:t>
            </a:r>
            <a:r>
              <a:rPr lang="en-US" dirty="0" smtClean="0"/>
              <a:t>particles </a:t>
            </a:r>
            <a:r>
              <a:rPr lang="en-US" dirty="0"/>
              <a:t>are separated from the eluate by the magnetic device</a:t>
            </a:r>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E62F3C86-4CB3-49D2-BBC0-D744569A54AA}" type="slidenum">
              <a:rPr lang="en-GB" smtClean="0"/>
              <a:pPr/>
              <a:t>9</a:t>
            </a:fld>
            <a:endParaRPr lang="en-GB"/>
          </a:p>
        </p:txBody>
      </p:sp>
    </p:spTree>
    <p:extLst>
      <p:ext uri="{BB962C8B-B14F-4D97-AF65-F5344CB8AC3E}">
        <p14:creationId xmlns:p14="http://schemas.microsoft.com/office/powerpoint/2010/main" val="1542671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ppt_dark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23345</TotalTime>
  <Words>3245</Words>
  <Application>Microsoft Office PowerPoint</Application>
  <PresentationFormat>On-screen Show (4:3)</PresentationFormat>
  <Paragraphs>530</Paragraphs>
  <Slides>50</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50</vt:i4>
      </vt:variant>
    </vt:vector>
  </HeadingPairs>
  <TitlesOfParts>
    <vt:vector size="66" baseType="lpstr">
      <vt:lpstr>Arial Unicode MS</vt:lpstr>
      <vt:lpstr>ＭＳ Ｐゴシック</vt:lpstr>
      <vt:lpstr>ＭＳ Ｐゴシック</vt:lpstr>
      <vt:lpstr>Aharoni</vt:lpstr>
      <vt:lpstr>Arial</vt:lpstr>
      <vt:lpstr>Arial Narrow</vt:lpstr>
      <vt:lpstr>Calibri</vt:lpstr>
      <vt:lpstr>Cambria</vt:lpstr>
      <vt:lpstr>Courier New</vt:lpstr>
      <vt:lpstr>Impact</vt:lpstr>
      <vt:lpstr>Myriad Web Pro</vt:lpstr>
      <vt:lpstr>Symbol</vt:lpstr>
      <vt:lpstr>Times New Roman</vt:lpstr>
      <vt:lpstr>Wingdings</vt:lpstr>
      <vt:lpstr>Office Theme</vt:lpstr>
      <vt:lpstr>NCHHSTPppt_darktheme[1]</vt:lpstr>
      <vt:lpstr>Module 4: Improving the Quality and Efficiency of the Viral Load Testing Phase</vt:lpstr>
      <vt:lpstr>Module 4: Objectives</vt:lpstr>
      <vt:lpstr>Steps in the Testing Phase</vt:lpstr>
      <vt:lpstr>PowerPoint Presentation</vt:lpstr>
      <vt:lpstr>Viral load testing technology</vt:lpstr>
      <vt:lpstr>Viral Load Testing</vt:lpstr>
      <vt:lpstr>Technologies and Assays Available for Viral Load Testing</vt:lpstr>
      <vt:lpstr>Commercially Available Viral Load Platforms</vt:lpstr>
      <vt:lpstr>Extraction</vt:lpstr>
      <vt:lpstr>Amplification</vt:lpstr>
      <vt:lpstr>PowerPoint Presentation</vt:lpstr>
      <vt:lpstr>PowerPoint Presentation</vt:lpstr>
      <vt:lpstr>BioMérieux Viral Load Assay NucliSENS EasyQ HIV-1  V2.0 </vt:lpstr>
      <vt:lpstr>Real-time RT-PCR Amplification (Roche and Abbott)</vt:lpstr>
      <vt:lpstr>PowerPoint Presentation</vt:lpstr>
      <vt:lpstr>PCR: Roche Viral Load Assays  COBAS® AmpliPrep/ COBAS® TaqMan® HIV-1</vt:lpstr>
      <vt:lpstr>PowerPoint Presentation</vt:lpstr>
      <vt:lpstr>PCR: Abbott Viral Load Assay  RealTime HIV-1 </vt:lpstr>
      <vt:lpstr>Summary of Commercially Available Platforms</vt:lpstr>
      <vt:lpstr>Selecting Viral Load Technologies for your Setting</vt:lpstr>
      <vt:lpstr>Knowledge Check</vt:lpstr>
      <vt:lpstr>Knowledge Check</vt:lpstr>
      <vt:lpstr>viral load testing infrastructure  and workflow</vt:lpstr>
      <vt:lpstr>Viral Load Testing Laboratory Infrastructure</vt:lpstr>
      <vt:lpstr>Viral Load Testing Laboratory  Physical Set-up</vt:lpstr>
      <vt:lpstr>Suggested Laboratory Layout  Sample Extraction and Master-Mix Prep. Rooms (1 &amp; 2)</vt:lpstr>
      <vt:lpstr>PCR: Suggested Laboratory Layout   Sample Amplification and Detection Room (3)</vt:lpstr>
      <vt:lpstr>Maximizing your Viral Load Testing Throughput</vt:lpstr>
      <vt:lpstr>Tips for Maximizing Workflow Efficiency</vt:lpstr>
      <vt:lpstr>Knowledge Check</vt:lpstr>
      <vt:lpstr>Sample receipt, rejection, check-in and storage until testing</vt:lpstr>
      <vt:lpstr>PowerPoint Presentation</vt:lpstr>
      <vt:lpstr>PowerPoint Presentation</vt:lpstr>
      <vt:lpstr>PowerPoint Presentation</vt:lpstr>
      <vt:lpstr>Preventing and Troubleshooting Problems</vt:lpstr>
      <vt:lpstr>Common Errors – How to Prevent them?</vt:lpstr>
      <vt:lpstr>PowerPoint Presentation</vt:lpstr>
      <vt:lpstr>Activity 4A: Troubleshooting and Corrective Action</vt:lpstr>
      <vt:lpstr>Activity 4A: Suggested Corrective Action</vt:lpstr>
      <vt:lpstr>Ensuring the quality of the testing phase</vt:lpstr>
      <vt:lpstr>Viral Load Laboratory Readiness Assessment Checklist</vt:lpstr>
      <vt:lpstr>Quality Indicators</vt:lpstr>
      <vt:lpstr>Tracking Sample Rejection by Criteria and by Clinic Pinpoints the Source of the Problem</vt:lpstr>
      <vt:lpstr>Ensuring the Competency of Testing Personnel</vt:lpstr>
      <vt:lpstr>Documentation and Records for Viral Load Testing</vt:lpstr>
      <vt:lpstr>Result recording and reporting</vt:lpstr>
      <vt:lpstr>Guidelines for Result Reporting (1)</vt:lpstr>
      <vt:lpstr>Guidelines for Result Reporting (2)</vt:lpstr>
      <vt:lpstr>Key Messages</vt:lpstr>
      <vt:lpstr>Key Messages</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Load Testing Training for Health Care Workers</dc:title>
  <dc:creator>BHALOO, Jenna A.</dc:creator>
  <cp:lastModifiedBy>Yao, Katy (CDC/CGH/DGHA)</cp:lastModifiedBy>
  <cp:revision>345</cp:revision>
  <cp:lastPrinted>2016-06-17T22:40:08Z</cp:lastPrinted>
  <dcterms:created xsi:type="dcterms:W3CDTF">2014-11-03T13:46:15Z</dcterms:created>
  <dcterms:modified xsi:type="dcterms:W3CDTF">2016-11-22T16:55:32Z</dcterms:modified>
</cp:coreProperties>
</file>