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7" r:id="rId2"/>
    <p:sldId id="258" r:id="rId3"/>
    <p:sldId id="464" r:id="rId4"/>
    <p:sldId id="479" r:id="rId5"/>
    <p:sldId id="472" r:id="rId6"/>
    <p:sldId id="432" r:id="rId7"/>
    <p:sldId id="437" r:id="rId8"/>
    <p:sldId id="471" r:id="rId9"/>
    <p:sldId id="446" r:id="rId10"/>
    <p:sldId id="441" r:id="rId11"/>
    <p:sldId id="442" r:id="rId12"/>
    <p:sldId id="493" r:id="rId13"/>
    <p:sldId id="494" r:id="rId14"/>
    <p:sldId id="433" r:id="rId15"/>
    <p:sldId id="415" r:id="rId16"/>
    <p:sldId id="434" r:id="rId17"/>
    <p:sldId id="491" r:id="rId18"/>
    <p:sldId id="402" r:id="rId19"/>
    <p:sldId id="449" r:id="rId20"/>
    <p:sldId id="450" r:id="rId21"/>
    <p:sldId id="404" r:id="rId22"/>
    <p:sldId id="406" r:id="rId23"/>
    <p:sldId id="407" r:id="rId24"/>
    <p:sldId id="408" r:id="rId25"/>
    <p:sldId id="409" r:id="rId26"/>
    <p:sldId id="410" r:id="rId27"/>
    <p:sldId id="438" r:id="rId28"/>
    <p:sldId id="496" r:id="rId29"/>
    <p:sldId id="483" r:id="rId30"/>
    <p:sldId id="486" r:id="rId31"/>
    <p:sldId id="484" r:id="rId32"/>
    <p:sldId id="492" r:id="rId33"/>
    <p:sldId id="485" r:id="rId34"/>
    <p:sldId id="319" r:id="rId35"/>
    <p:sldId id="474" r:id="rId36"/>
    <p:sldId id="382" r:id="rId37"/>
    <p:sldId id="381" r:id="rId38"/>
    <p:sldId id="443" r:id="rId39"/>
    <p:sldId id="425" r:id="rId40"/>
    <p:sldId id="453" r:id="rId41"/>
    <p:sldId id="475" r:id="rId42"/>
    <p:sldId id="481" r:id="rId43"/>
    <p:sldId id="495" r:id="rId44"/>
    <p:sldId id="487" r:id="rId45"/>
    <p:sldId id="488" r:id="rId46"/>
    <p:sldId id="447" r:id="rId47"/>
    <p:sldId id="457" r:id="rId48"/>
    <p:sldId id="482" r:id="rId49"/>
    <p:sldId id="467" r:id="rId50"/>
    <p:sldId id="459" r:id="rId51"/>
    <p:sldId id="469" r:id="rId52"/>
    <p:sldId id="378" r:id="rId53"/>
    <p:sldId id="477" r:id="rId54"/>
    <p:sldId id="478" r:id="rId5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DC User" initials="C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0" autoAdjust="0"/>
    <p:restoredTop sz="92348" autoAdjust="0"/>
  </p:normalViewPr>
  <p:slideViewPr>
    <p:cSldViewPr showGuides="1">
      <p:cViewPr varScale="1">
        <p:scale>
          <a:sx n="73" d="100"/>
          <a:sy n="73" d="100"/>
        </p:scale>
        <p:origin x="528" y="67"/>
      </p:cViewPr>
      <p:guideLst>
        <p:guide orient="horz" pos="42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5E3F36-E8C2-445A-A2C8-5FF68A232E8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25A8EC-6487-4B7A-B0C1-D1AF96F0A5FB}">
      <dgm:prSet custT="1"/>
      <dgm:spPr/>
      <dgm:t>
        <a:bodyPr/>
        <a:lstStyle/>
        <a:p>
          <a:pPr rtl="0"/>
          <a:r>
            <a:rPr lang="en-US" sz="1800" dirty="0" smtClean="0"/>
            <a:t>Specimen collection and processing</a:t>
          </a:r>
          <a:endParaRPr lang="en-US" sz="1800" dirty="0"/>
        </a:p>
      </dgm:t>
    </dgm:pt>
    <dgm:pt modelId="{C09B599E-0A17-4928-A241-509ADF0B1DB5}" type="parTrans" cxnId="{792E14C2-55BD-4B4C-8E7B-484F1E4E7171}">
      <dgm:prSet/>
      <dgm:spPr/>
      <dgm:t>
        <a:bodyPr/>
        <a:lstStyle/>
        <a:p>
          <a:endParaRPr lang="en-US" sz="1800"/>
        </a:p>
      </dgm:t>
    </dgm:pt>
    <dgm:pt modelId="{05DC704C-A187-48A7-8ACA-412DE09027FF}" type="sibTrans" cxnId="{792E14C2-55BD-4B4C-8E7B-484F1E4E7171}">
      <dgm:prSet/>
      <dgm:spPr/>
      <dgm:t>
        <a:bodyPr/>
        <a:lstStyle/>
        <a:p>
          <a:endParaRPr lang="en-US" sz="1800"/>
        </a:p>
      </dgm:t>
    </dgm:pt>
    <dgm:pt modelId="{6318F71A-026E-49D6-8732-9B221087B0DB}">
      <dgm:prSet custT="1"/>
      <dgm:spPr/>
      <dgm:t>
        <a:bodyPr/>
        <a:lstStyle/>
        <a:p>
          <a:pPr rtl="0"/>
          <a:r>
            <a:rPr lang="en-US" sz="1800" dirty="0" smtClean="0"/>
            <a:t>Specimen storage and packaging</a:t>
          </a:r>
          <a:endParaRPr lang="en-US" sz="1800" dirty="0"/>
        </a:p>
      </dgm:t>
    </dgm:pt>
    <dgm:pt modelId="{2AB94389-5101-4B42-9E18-B3D897194C35}" type="parTrans" cxnId="{D0533036-739F-4758-AAE9-8C0B35BB005C}">
      <dgm:prSet/>
      <dgm:spPr/>
      <dgm:t>
        <a:bodyPr/>
        <a:lstStyle/>
        <a:p>
          <a:endParaRPr lang="en-US" sz="1800"/>
        </a:p>
      </dgm:t>
    </dgm:pt>
    <dgm:pt modelId="{9A0AA288-8C43-4D80-BC98-F7CE4CCD2A44}" type="sibTrans" cxnId="{D0533036-739F-4758-AAE9-8C0B35BB005C}">
      <dgm:prSet/>
      <dgm:spPr/>
      <dgm:t>
        <a:bodyPr/>
        <a:lstStyle/>
        <a:p>
          <a:endParaRPr lang="en-US" sz="1800"/>
        </a:p>
      </dgm:t>
    </dgm:pt>
    <dgm:pt modelId="{EAA40A3D-3F83-4EF1-A12A-E58C935080EE}">
      <dgm:prSet custT="1"/>
      <dgm:spPr/>
      <dgm:t>
        <a:bodyPr/>
        <a:lstStyle/>
        <a:p>
          <a:pPr rtl="0"/>
          <a:r>
            <a:rPr lang="en-US" sz="1800" dirty="0" smtClean="0"/>
            <a:t>Specimen transport</a:t>
          </a:r>
          <a:endParaRPr lang="en-US" sz="1800" dirty="0"/>
        </a:p>
      </dgm:t>
    </dgm:pt>
    <dgm:pt modelId="{11136DE3-68FF-4EC8-B089-5692EA4204EB}" type="parTrans" cxnId="{7EFE46FF-62E5-4DFF-98E6-74D1A1053BA1}">
      <dgm:prSet/>
      <dgm:spPr/>
      <dgm:t>
        <a:bodyPr/>
        <a:lstStyle/>
        <a:p>
          <a:endParaRPr lang="en-US" sz="1800"/>
        </a:p>
      </dgm:t>
    </dgm:pt>
    <dgm:pt modelId="{357AE2B5-4EB0-49F9-A320-B61EA8FBDE41}" type="sibTrans" cxnId="{7EFE46FF-62E5-4DFF-98E6-74D1A1053BA1}">
      <dgm:prSet/>
      <dgm:spPr/>
      <dgm:t>
        <a:bodyPr/>
        <a:lstStyle/>
        <a:p>
          <a:endParaRPr lang="en-US" sz="1800"/>
        </a:p>
      </dgm:t>
    </dgm:pt>
    <dgm:pt modelId="{567209F2-D7F5-4F0E-831D-B423AC1B094B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800" dirty="0" smtClean="0">
              <a:solidFill>
                <a:schemeClr val="tx1"/>
              </a:solidFill>
            </a:rPr>
            <a:t>Specimen receipt</a:t>
          </a:r>
          <a:endParaRPr lang="en-US" sz="1800" dirty="0">
            <a:solidFill>
              <a:schemeClr val="tx1"/>
            </a:solidFill>
          </a:endParaRPr>
        </a:p>
      </dgm:t>
    </dgm:pt>
    <dgm:pt modelId="{0850B8ED-8251-417B-BA5F-BAE95F5C65A3}" type="parTrans" cxnId="{7C4E27CE-C0D9-42C5-81C5-521235070F77}">
      <dgm:prSet/>
      <dgm:spPr/>
      <dgm:t>
        <a:bodyPr/>
        <a:lstStyle/>
        <a:p>
          <a:endParaRPr lang="en-US" sz="1800"/>
        </a:p>
      </dgm:t>
    </dgm:pt>
    <dgm:pt modelId="{DA203F3C-62A4-4084-A291-3778113E465D}" type="sibTrans" cxnId="{7C4E27CE-C0D9-42C5-81C5-521235070F77}">
      <dgm:prSet/>
      <dgm:spPr/>
      <dgm:t>
        <a:bodyPr/>
        <a:lstStyle/>
        <a:p>
          <a:endParaRPr lang="en-US" sz="1800"/>
        </a:p>
      </dgm:t>
    </dgm:pt>
    <dgm:pt modelId="{E0D7AD54-21F5-49EF-BF9E-5DE0F3D4FF93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800" dirty="0" smtClean="0">
              <a:solidFill>
                <a:schemeClr val="tx1"/>
              </a:solidFill>
            </a:rPr>
            <a:t>Specimen check-in</a:t>
          </a:r>
          <a:endParaRPr lang="en-US" sz="1800" dirty="0">
            <a:solidFill>
              <a:schemeClr val="tx1"/>
            </a:solidFill>
          </a:endParaRPr>
        </a:p>
      </dgm:t>
    </dgm:pt>
    <dgm:pt modelId="{BF1B4F6E-29FA-48CB-8235-30A1C7D16C65}" type="parTrans" cxnId="{C4207597-AF83-40A4-B97A-7BBFC37B804D}">
      <dgm:prSet/>
      <dgm:spPr/>
      <dgm:t>
        <a:bodyPr/>
        <a:lstStyle/>
        <a:p>
          <a:endParaRPr lang="en-US" sz="1800"/>
        </a:p>
      </dgm:t>
    </dgm:pt>
    <dgm:pt modelId="{0C8E8A61-83CE-491A-BC17-F265F503531B}" type="sibTrans" cxnId="{C4207597-AF83-40A4-B97A-7BBFC37B804D}">
      <dgm:prSet/>
      <dgm:spPr/>
      <dgm:t>
        <a:bodyPr/>
        <a:lstStyle/>
        <a:p>
          <a:endParaRPr lang="en-US" sz="1800"/>
        </a:p>
      </dgm:t>
    </dgm:pt>
    <dgm:pt modelId="{EED4FAE8-01E3-49B5-880C-E9BC93D1C511}" type="pres">
      <dgm:prSet presAssocID="{FD5E3F36-E8C2-445A-A2C8-5FF68A232E8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B6BD8B-F954-49F3-B7BA-A74505FDD678}" type="pres">
      <dgm:prSet presAssocID="{FD5E3F36-E8C2-445A-A2C8-5FF68A232E8D}" presName="arrow" presStyleLbl="bgShp" presStyleIdx="0" presStyleCnt="1" custLinFactNeighborY="1158"/>
      <dgm:spPr/>
    </dgm:pt>
    <dgm:pt modelId="{EEB9EB33-7C3B-4745-A92D-6D881D346946}" type="pres">
      <dgm:prSet presAssocID="{FD5E3F36-E8C2-445A-A2C8-5FF68A232E8D}" presName="linearProcess" presStyleCnt="0"/>
      <dgm:spPr/>
    </dgm:pt>
    <dgm:pt modelId="{9BAD0A99-2890-4F46-A1F8-CC0770EA4283}" type="pres">
      <dgm:prSet presAssocID="{3F25A8EC-6487-4B7A-B0C1-D1AF96F0A5FB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CBF2EC-0C0D-4805-A262-BFC74F74E3FE}" type="pres">
      <dgm:prSet presAssocID="{05DC704C-A187-48A7-8ACA-412DE09027FF}" presName="sibTrans" presStyleCnt="0"/>
      <dgm:spPr/>
    </dgm:pt>
    <dgm:pt modelId="{BB93999D-7E3A-4075-94DF-F20DC8F31299}" type="pres">
      <dgm:prSet presAssocID="{6318F71A-026E-49D6-8732-9B221087B0DB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4EB9C0-406B-4411-B844-A068F2B4AE19}" type="pres">
      <dgm:prSet presAssocID="{9A0AA288-8C43-4D80-BC98-F7CE4CCD2A44}" presName="sibTrans" presStyleCnt="0"/>
      <dgm:spPr/>
    </dgm:pt>
    <dgm:pt modelId="{682366E2-3D90-4DFD-B1CA-31AEDD3DBBDA}" type="pres">
      <dgm:prSet presAssocID="{EAA40A3D-3F83-4EF1-A12A-E58C935080EE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D3CBF5-C1DB-42C6-A040-134681115039}" type="pres">
      <dgm:prSet presAssocID="{357AE2B5-4EB0-49F9-A320-B61EA8FBDE41}" presName="sibTrans" presStyleCnt="0"/>
      <dgm:spPr/>
    </dgm:pt>
    <dgm:pt modelId="{B8AE1F39-2968-43C1-A591-F6FA43051B73}" type="pres">
      <dgm:prSet presAssocID="{567209F2-D7F5-4F0E-831D-B423AC1B094B}" presName="textNode" presStyleLbl="node1" presStyleIdx="3" presStyleCnt="5" custLinFactX="2279" custLinFactNeighborX="100000" custLinFactNeighborY="10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F07E92-CDDD-43FD-B737-AA577E38A8C1}" type="pres">
      <dgm:prSet presAssocID="{DA203F3C-62A4-4084-A291-3778113E465D}" presName="sibTrans" presStyleCnt="0"/>
      <dgm:spPr/>
    </dgm:pt>
    <dgm:pt modelId="{F9E0B53B-E5ED-4D9E-8F4E-D95E68FF174E}" type="pres">
      <dgm:prSet presAssocID="{E0D7AD54-21F5-49EF-BF9E-5DE0F3D4FF93}" presName="textNode" presStyleLbl="node1" presStyleIdx="4" presStyleCnt="5" custLinFactNeighborX="-42021" custLinFactNeighborY="15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533036-739F-4758-AAE9-8C0B35BB005C}" srcId="{FD5E3F36-E8C2-445A-A2C8-5FF68A232E8D}" destId="{6318F71A-026E-49D6-8732-9B221087B0DB}" srcOrd="1" destOrd="0" parTransId="{2AB94389-5101-4B42-9E18-B3D897194C35}" sibTransId="{9A0AA288-8C43-4D80-BC98-F7CE4CCD2A44}"/>
    <dgm:cxn modelId="{7C4E27CE-C0D9-42C5-81C5-521235070F77}" srcId="{FD5E3F36-E8C2-445A-A2C8-5FF68A232E8D}" destId="{567209F2-D7F5-4F0E-831D-B423AC1B094B}" srcOrd="3" destOrd="0" parTransId="{0850B8ED-8251-417B-BA5F-BAE95F5C65A3}" sibTransId="{DA203F3C-62A4-4084-A291-3778113E465D}"/>
    <dgm:cxn modelId="{544BAE01-BBD8-4E09-8FCE-4FB789AE2D1E}" type="presOf" srcId="{567209F2-D7F5-4F0E-831D-B423AC1B094B}" destId="{B8AE1F39-2968-43C1-A591-F6FA43051B73}" srcOrd="0" destOrd="0" presId="urn:microsoft.com/office/officeart/2005/8/layout/hProcess9"/>
    <dgm:cxn modelId="{792E14C2-55BD-4B4C-8E7B-484F1E4E7171}" srcId="{FD5E3F36-E8C2-445A-A2C8-5FF68A232E8D}" destId="{3F25A8EC-6487-4B7A-B0C1-D1AF96F0A5FB}" srcOrd="0" destOrd="0" parTransId="{C09B599E-0A17-4928-A241-509ADF0B1DB5}" sibTransId="{05DC704C-A187-48A7-8ACA-412DE09027FF}"/>
    <dgm:cxn modelId="{486CCAB2-7D81-4739-A1FB-A0E4C4622074}" type="presOf" srcId="{3F25A8EC-6487-4B7A-B0C1-D1AF96F0A5FB}" destId="{9BAD0A99-2890-4F46-A1F8-CC0770EA4283}" srcOrd="0" destOrd="0" presId="urn:microsoft.com/office/officeart/2005/8/layout/hProcess9"/>
    <dgm:cxn modelId="{C210BC4F-FCB6-4CE3-B91A-4D673A848A55}" type="presOf" srcId="{FD5E3F36-E8C2-445A-A2C8-5FF68A232E8D}" destId="{EED4FAE8-01E3-49B5-880C-E9BC93D1C511}" srcOrd="0" destOrd="0" presId="urn:microsoft.com/office/officeart/2005/8/layout/hProcess9"/>
    <dgm:cxn modelId="{C4207597-AF83-40A4-B97A-7BBFC37B804D}" srcId="{FD5E3F36-E8C2-445A-A2C8-5FF68A232E8D}" destId="{E0D7AD54-21F5-49EF-BF9E-5DE0F3D4FF93}" srcOrd="4" destOrd="0" parTransId="{BF1B4F6E-29FA-48CB-8235-30A1C7D16C65}" sibTransId="{0C8E8A61-83CE-491A-BC17-F265F503531B}"/>
    <dgm:cxn modelId="{18A942EC-FE2F-4545-9982-C3E34E1C8C9F}" type="presOf" srcId="{E0D7AD54-21F5-49EF-BF9E-5DE0F3D4FF93}" destId="{F9E0B53B-E5ED-4D9E-8F4E-D95E68FF174E}" srcOrd="0" destOrd="0" presId="urn:microsoft.com/office/officeart/2005/8/layout/hProcess9"/>
    <dgm:cxn modelId="{7EFE46FF-62E5-4DFF-98E6-74D1A1053BA1}" srcId="{FD5E3F36-E8C2-445A-A2C8-5FF68A232E8D}" destId="{EAA40A3D-3F83-4EF1-A12A-E58C935080EE}" srcOrd="2" destOrd="0" parTransId="{11136DE3-68FF-4EC8-B089-5692EA4204EB}" sibTransId="{357AE2B5-4EB0-49F9-A320-B61EA8FBDE41}"/>
    <dgm:cxn modelId="{06AFC95C-8173-48A8-8588-9F71B23937BB}" type="presOf" srcId="{EAA40A3D-3F83-4EF1-A12A-E58C935080EE}" destId="{682366E2-3D90-4DFD-B1CA-31AEDD3DBBDA}" srcOrd="0" destOrd="0" presId="urn:microsoft.com/office/officeart/2005/8/layout/hProcess9"/>
    <dgm:cxn modelId="{C67F7D22-8D55-4C2E-80B2-0D6E585A6767}" type="presOf" srcId="{6318F71A-026E-49D6-8732-9B221087B0DB}" destId="{BB93999D-7E3A-4075-94DF-F20DC8F31299}" srcOrd="0" destOrd="0" presId="urn:microsoft.com/office/officeart/2005/8/layout/hProcess9"/>
    <dgm:cxn modelId="{1DC51619-49F4-46D0-8698-C4B6A4D9451A}" type="presParOf" srcId="{EED4FAE8-01E3-49B5-880C-E9BC93D1C511}" destId="{1AB6BD8B-F954-49F3-B7BA-A74505FDD678}" srcOrd="0" destOrd="0" presId="urn:microsoft.com/office/officeart/2005/8/layout/hProcess9"/>
    <dgm:cxn modelId="{F5DBF92F-75FC-4EA0-AD10-331A36133E53}" type="presParOf" srcId="{EED4FAE8-01E3-49B5-880C-E9BC93D1C511}" destId="{EEB9EB33-7C3B-4745-A92D-6D881D346946}" srcOrd="1" destOrd="0" presId="urn:microsoft.com/office/officeart/2005/8/layout/hProcess9"/>
    <dgm:cxn modelId="{2146713F-8C46-4B1E-80AD-BCEFA5DF1610}" type="presParOf" srcId="{EEB9EB33-7C3B-4745-A92D-6D881D346946}" destId="{9BAD0A99-2890-4F46-A1F8-CC0770EA4283}" srcOrd="0" destOrd="0" presId="urn:microsoft.com/office/officeart/2005/8/layout/hProcess9"/>
    <dgm:cxn modelId="{6AC1ACFF-4D55-456C-BB3C-FDAE197EC39B}" type="presParOf" srcId="{EEB9EB33-7C3B-4745-A92D-6D881D346946}" destId="{E7CBF2EC-0C0D-4805-A262-BFC74F74E3FE}" srcOrd="1" destOrd="0" presId="urn:microsoft.com/office/officeart/2005/8/layout/hProcess9"/>
    <dgm:cxn modelId="{60EED727-F854-43A6-A627-2D91CCF95C2A}" type="presParOf" srcId="{EEB9EB33-7C3B-4745-A92D-6D881D346946}" destId="{BB93999D-7E3A-4075-94DF-F20DC8F31299}" srcOrd="2" destOrd="0" presId="urn:microsoft.com/office/officeart/2005/8/layout/hProcess9"/>
    <dgm:cxn modelId="{E01A81D8-E7E3-4C1C-B581-6A5BA9805B93}" type="presParOf" srcId="{EEB9EB33-7C3B-4745-A92D-6D881D346946}" destId="{EA4EB9C0-406B-4411-B844-A068F2B4AE19}" srcOrd="3" destOrd="0" presId="urn:microsoft.com/office/officeart/2005/8/layout/hProcess9"/>
    <dgm:cxn modelId="{3C7DA92C-A47D-4290-B2BF-D9F38DF4FF59}" type="presParOf" srcId="{EEB9EB33-7C3B-4745-A92D-6D881D346946}" destId="{682366E2-3D90-4DFD-B1CA-31AEDD3DBBDA}" srcOrd="4" destOrd="0" presId="urn:microsoft.com/office/officeart/2005/8/layout/hProcess9"/>
    <dgm:cxn modelId="{386EDE44-C107-4EFB-AF1A-9C04A4512934}" type="presParOf" srcId="{EEB9EB33-7C3B-4745-A92D-6D881D346946}" destId="{0ED3CBF5-C1DB-42C6-A040-134681115039}" srcOrd="5" destOrd="0" presId="urn:microsoft.com/office/officeart/2005/8/layout/hProcess9"/>
    <dgm:cxn modelId="{011E2074-973E-4C14-8EF5-45FF436A6FDC}" type="presParOf" srcId="{EEB9EB33-7C3B-4745-A92D-6D881D346946}" destId="{B8AE1F39-2968-43C1-A591-F6FA43051B73}" srcOrd="6" destOrd="0" presId="urn:microsoft.com/office/officeart/2005/8/layout/hProcess9"/>
    <dgm:cxn modelId="{0F8B44AA-7A14-45EE-BA19-1FED7048260D}" type="presParOf" srcId="{EEB9EB33-7C3B-4745-A92D-6D881D346946}" destId="{C7F07E92-CDDD-43FD-B737-AA577E38A8C1}" srcOrd="7" destOrd="0" presId="urn:microsoft.com/office/officeart/2005/8/layout/hProcess9"/>
    <dgm:cxn modelId="{50F32F60-BF0F-4970-9317-8C82C9A8A748}" type="presParOf" srcId="{EEB9EB33-7C3B-4745-A92D-6D881D346946}" destId="{F9E0B53B-E5ED-4D9E-8F4E-D95E68FF174E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27460C-310F-4801-B9C0-4FD754E5A721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6881E4F-A0B3-4356-9ABE-A59B19775496}">
      <dgm:prSet/>
      <dgm:spPr/>
      <dgm:t>
        <a:bodyPr/>
        <a:lstStyle/>
        <a:p>
          <a:pPr rtl="0"/>
          <a:r>
            <a:rPr lang="en-US" dirty="0" smtClean="0"/>
            <a:t>TAT 1</a:t>
          </a:r>
          <a:endParaRPr lang="en-US" dirty="0"/>
        </a:p>
      </dgm:t>
    </dgm:pt>
    <dgm:pt modelId="{0A152639-AFBE-4FDE-91EE-66EFCDF8D169}" type="parTrans" cxnId="{77AB945B-3915-4213-92EE-F431E4616F8F}">
      <dgm:prSet/>
      <dgm:spPr/>
      <dgm:t>
        <a:bodyPr/>
        <a:lstStyle/>
        <a:p>
          <a:endParaRPr lang="en-US"/>
        </a:p>
      </dgm:t>
    </dgm:pt>
    <dgm:pt modelId="{A5B14687-A221-4BAA-9958-0CF5521E900E}" type="sibTrans" cxnId="{77AB945B-3915-4213-92EE-F431E4616F8F}">
      <dgm:prSet/>
      <dgm:spPr/>
      <dgm:t>
        <a:bodyPr/>
        <a:lstStyle/>
        <a:p>
          <a:endParaRPr lang="en-US"/>
        </a:p>
      </dgm:t>
    </dgm:pt>
    <dgm:pt modelId="{BCEA9EA0-EE83-49E2-AD6C-79B10BFAFAC4}">
      <dgm:prSet/>
      <dgm:spPr/>
      <dgm:t>
        <a:bodyPr/>
        <a:lstStyle/>
        <a:p>
          <a:pPr rtl="0"/>
          <a:r>
            <a:rPr lang="en-US" dirty="0" smtClean="0"/>
            <a:t>TAT 2</a:t>
          </a:r>
          <a:endParaRPr lang="en-US" dirty="0"/>
        </a:p>
      </dgm:t>
    </dgm:pt>
    <dgm:pt modelId="{A36C85F6-4A2E-4041-B171-ADA7EB4F55DB}" type="parTrans" cxnId="{B86F0055-45BF-4FAB-831D-4D659FF75BA0}">
      <dgm:prSet/>
      <dgm:spPr/>
      <dgm:t>
        <a:bodyPr/>
        <a:lstStyle/>
        <a:p>
          <a:endParaRPr lang="en-US"/>
        </a:p>
      </dgm:t>
    </dgm:pt>
    <dgm:pt modelId="{75423B80-5DE4-40F9-A910-FBD12342A4A8}" type="sibTrans" cxnId="{B86F0055-45BF-4FAB-831D-4D659FF75BA0}">
      <dgm:prSet/>
      <dgm:spPr/>
      <dgm:t>
        <a:bodyPr/>
        <a:lstStyle/>
        <a:p>
          <a:endParaRPr lang="en-US"/>
        </a:p>
      </dgm:t>
    </dgm:pt>
    <dgm:pt modelId="{7FE3600D-F73A-4E45-80E0-6F2BCE0E560F}">
      <dgm:prSet/>
      <dgm:spPr/>
      <dgm:t>
        <a:bodyPr/>
        <a:lstStyle/>
        <a:p>
          <a:pPr rtl="0"/>
          <a:r>
            <a:rPr lang="en-US" dirty="0" smtClean="0"/>
            <a:t>TAT 3</a:t>
          </a:r>
          <a:endParaRPr lang="en-US" dirty="0"/>
        </a:p>
      </dgm:t>
    </dgm:pt>
    <dgm:pt modelId="{0C23531C-3440-42DD-83B4-B2B70A3276A5}" type="parTrans" cxnId="{7C2F6E22-8B29-44AD-81D2-C3B2C3A3C256}">
      <dgm:prSet/>
      <dgm:spPr/>
      <dgm:t>
        <a:bodyPr/>
        <a:lstStyle/>
        <a:p>
          <a:endParaRPr lang="en-US"/>
        </a:p>
      </dgm:t>
    </dgm:pt>
    <dgm:pt modelId="{5908E2BC-E4DF-4D09-87D4-59832BCE0F5C}" type="sibTrans" cxnId="{7C2F6E22-8B29-44AD-81D2-C3B2C3A3C256}">
      <dgm:prSet/>
      <dgm:spPr/>
      <dgm:t>
        <a:bodyPr/>
        <a:lstStyle/>
        <a:p>
          <a:endParaRPr lang="en-US"/>
        </a:p>
      </dgm:t>
    </dgm:pt>
    <dgm:pt modelId="{9FAE6875-FEA1-4798-8081-DB61131AF186}">
      <dgm:prSet/>
      <dgm:spPr/>
      <dgm:t>
        <a:bodyPr/>
        <a:lstStyle/>
        <a:p>
          <a:pPr rtl="0"/>
          <a:r>
            <a:rPr lang="en-US" dirty="0" smtClean="0"/>
            <a:t>TAT 4 </a:t>
          </a:r>
          <a:endParaRPr lang="en-US" dirty="0"/>
        </a:p>
      </dgm:t>
    </dgm:pt>
    <dgm:pt modelId="{0B76AD31-8E97-4AAF-9A1B-6D300242AEF6}" type="parTrans" cxnId="{C7236B5A-2F56-45B9-B5BF-BA25D9015766}">
      <dgm:prSet/>
      <dgm:spPr/>
      <dgm:t>
        <a:bodyPr/>
        <a:lstStyle/>
        <a:p>
          <a:endParaRPr lang="en-US"/>
        </a:p>
      </dgm:t>
    </dgm:pt>
    <dgm:pt modelId="{73FB7FC0-D39A-4176-A814-EF3F3B1389B1}" type="sibTrans" cxnId="{C7236B5A-2F56-45B9-B5BF-BA25D9015766}">
      <dgm:prSet/>
      <dgm:spPr/>
      <dgm:t>
        <a:bodyPr/>
        <a:lstStyle/>
        <a:p>
          <a:endParaRPr lang="en-US"/>
        </a:p>
      </dgm:t>
    </dgm:pt>
    <dgm:pt modelId="{DFFE7C7F-12C1-4FEF-9F52-2B5FC84982D2}">
      <dgm:prSet/>
      <dgm:spPr/>
      <dgm:t>
        <a:bodyPr/>
        <a:lstStyle/>
        <a:p>
          <a:pPr rtl="0"/>
          <a:r>
            <a:rPr lang="en-US" dirty="0" smtClean="0"/>
            <a:t>TAT 5</a:t>
          </a:r>
          <a:endParaRPr lang="en-US" dirty="0"/>
        </a:p>
      </dgm:t>
    </dgm:pt>
    <dgm:pt modelId="{23A0D6B2-1829-4D94-990F-B625A11926F9}" type="parTrans" cxnId="{E3ED187E-23BA-40EB-82E8-6D0FE7F00BE1}">
      <dgm:prSet/>
      <dgm:spPr/>
      <dgm:t>
        <a:bodyPr/>
        <a:lstStyle/>
        <a:p>
          <a:endParaRPr lang="en-US"/>
        </a:p>
      </dgm:t>
    </dgm:pt>
    <dgm:pt modelId="{F8508DF7-FE83-4453-B259-7C28199AEDE5}" type="sibTrans" cxnId="{E3ED187E-23BA-40EB-82E8-6D0FE7F00BE1}">
      <dgm:prSet/>
      <dgm:spPr/>
      <dgm:t>
        <a:bodyPr/>
        <a:lstStyle/>
        <a:p>
          <a:endParaRPr lang="en-US"/>
        </a:p>
      </dgm:t>
    </dgm:pt>
    <dgm:pt modelId="{A28A37BD-B85A-4774-89CA-BCCABCEB9BD0}" type="pres">
      <dgm:prSet presAssocID="{9627460C-310F-4801-B9C0-4FD754E5A72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69D1AC-F5D1-4A9E-AFB6-5027C6A842DF}" type="pres">
      <dgm:prSet presAssocID="{D6881E4F-A0B3-4356-9ABE-A59B197754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3887B-581C-4723-866B-EC99125E5925}" type="pres">
      <dgm:prSet presAssocID="{A5B14687-A221-4BAA-9958-0CF5521E900E}" presName="parTxOnlySpace" presStyleCnt="0"/>
      <dgm:spPr/>
    </dgm:pt>
    <dgm:pt modelId="{36A4C60C-6B7B-42DC-B894-940CE2F22809}" type="pres">
      <dgm:prSet presAssocID="{BCEA9EA0-EE83-49E2-AD6C-79B10BFAFAC4}" presName="parTxOnly" presStyleLbl="node1" presStyleIdx="1" presStyleCnt="5" custLinFactX="-1264" custLinFactNeighborX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324719-E7BA-4DBB-A48D-F1AC94807741}" type="pres">
      <dgm:prSet presAssocID="{75423B80-5DE4-40F9-A910-FBD12342A4A8}" presName="parTxOnlySpace" presStyleCnt="0"/>
      <dgm:spPr/>
    </dgm:pt>
    <dgm:pt modelId="{812C8C28-6CDF-45E4-A40E-CAFC83A40B68}" type="pres">
      <dgm:prSet presAssocID="{7FE3600D-F73A-4E45-80E0-6F2BCE0E560F}" presName="parTxOnly" presStyleLbl="node1" presStyleIdx="2" presStyleCnt="5" custLinFactX="-12076" custLinFactNeighborX="-100000" custLinFactNeighborY="1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0B5F8D-9E01-430C-A4B1-AE9AE98B2A74}" type="pres">
      <dgm:prSet presAssocID="{5908E2BC-E4DF-4D09-87D4-59832BCE0F5C}" presName="parTxOnlySpace" presStyleCnt="0"/>
      <dgm:spPr/>
    </dgm:pt>
    <dgm:pt modelId="{68D67CD5-7510-4DFD-8825-135334FC7347}" type="pres">
      <dgm:prSet presAssocID="{9FAE6875-FEA1-4798-8081-DB61131AF186}" presName="parTxOnly" presStyleLbl="node1" presStyleIdx="3" presStyleCnt="5" custLinFactX="-23340" custLinFactNeighborX="-100000" custLinFactNeighborY="22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270C7-B729-4749-A086-14955A34C052}" type="pres">
      <dgm:prSet presAssocID="{73FB7FC0-D39A-4176-A814-EF3F3B1389B1}" presName="parTxOnlySpace" presStyleCnt="0"/>
      <dgm:spPr/>
    </dgm:pt>
    <dgm:pt modelId="{D5FACE7B-C1F4-437E-B0CE-A2A85ACBA1E0}" type="pres">
      <dgm:prSet presAssocID="{DFFE7C7F-12C1-4FEF-9F52-2B5FC84982D2}" presName="parTxOnly" presStyleLbl="node1" presStyleIdx="4" presStyleCnt="5" custLinFactX="-35836" custLinFactNeighborX="-100000" custLinFactNeighborY="36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AB945B-3915-4213-92EE-F431E4616F8F}" srcId="{9627460C-310F-4801-B9C0-4FD754E5A721}" destId="{D6881E4F-A0B3-4356-9ABE-A59B19775496}" srcOrd="0" destOrd="0" parTransId="{0A152639-AFBE-4FDE-91EE-66EFCDF8D169}" sibTransId="{A5B14687-A221-4BAA-9958-0CF5521E900E}"/>
    <dgm:cxn modelId="{A11A635D-54FF-40C3-9180-B59BB3F81069}" type="presOf" srcId="{BCEA9EA0-EE83-49E2-AD6C-79B10BFAFAC4}" destId="{36A4C60C-6B7B-42DC-B894-940CE2F22809}" srcOrd="0" destOrd="0" presId="urn:microsoft.com/office/officeart/2005/8/layout/chevron1"/>
    <dgm:cxn modelId="{2DB7DA16-FE67-43F9-86CF-179C858E26C9}" type="presOf" srcId="{D6881E4F-A0B3-4356-9ABE-A59B19775496}" destId="{9369D1AC-F5D1-4A9E-AFB6-5027C6A842DF}" srcOrd="0" destOrd="0" presId="urn:microsoft.com/office/officeart/2005/8/layout/chevron1"/>
    <dgm:cxn modelId="{B86F0055-45BF-4FAB-831D-4D659FF75BA0}" srcId="{9627460C-310F-4801-B9C0-4FD754E5A721}" destId="{BCEA9EA0-EE83-49E2-AD6C-79B10BFAFAC4}" srcOrd="1" destOrd="0" parTransId="{A36C85F6-4A2E-4041-B171-ADA7EB4F55DB}" sibTransId="{75423B80-5DE4-40F9-A910-FBD12342A4A8}"/>
    <dgm:cxn modelId="{37145BF5-A6DD-4935-A257-AB6E390D5875}" type="presOf" srcId="{7FE3600D-F73A-4E45-80E0-6F2BCE0E560F}" destId="{812C8C28-6CDF-45E4-A40E-CAFC83A40B68}" srcOrd="0" destOrd="0" presId="urn:microsoft.com/office/officeart/2005/8/layout/chevron1"/>
    <dgm:cxn modelId="{C7236B5A-2F56-45B9-B5BF-BA25D9015766}" srcId="{9627460C-310F-4801-B9C0-4FD754E5A721}" destId="{9FAE6875-FEA1-4798-8081-DB61131AF186}" srcOrd="3" destOrd="0" parTransId="{0B76AD31-8E97-4AAF-9A1B-6D300242AEF6}" sibTransId="{73FB7FC0-D39A-4176-A814-EF3F3B1389B1}"/>
    <dgm:cxn modelId="{5B1E997A-D4D7-403E-8009-7992C1C3629B}" type="presOf" srcId="{DFFE7C7F-12C1-4FEF-9F52-2B5FC84982D2}" destId="{D5FACE7B-C1F4-437E-B0CE-A2A85ACBA1E0}" srcOrd="0" destOrd="0" presId="urn:microsoft.com/office/officeart/2005/8/layout/chevron1"/>
    <dgm:cxn modelId="{E3ED187E-23BA-40EB-82E8-6D0FE7F00BE1}" srcId="{9627460C-310F-4801-B9C0-4FD754E5A721}" destId="{DFFE7C7F-12C1-4FEF-9F52-2B5FC84982D2}" srcOrd="4" destOrd="0" parTransId="{23A0D6B2-1829-4D94-990F-B625A11926F9}" sibTransId="{F8508DF7-FE83-4453-B259-7C28199AEDE5}"/>
    <dgm:cxn modelId="{7E8AA552-BB3D-4F96-A94E-15150B1CCD02}" type="presOf" srcId="{9FAE6875-FEA1-4798-8081-DB61131AF186}" destId="{68D67CD5-7510-4DFD-8825-135334FC7347}" srcOrd="0" destOrd="0" presId="urn:microsoft.com/office/officeart/2005/8/layout/chevron1"/>
    <dgm:cxn modelId="{55910D25-1EF2-40F0-91C0-9362205B13A2}" type="presOf" srcId="{9627460C-310F-4801-B9C0-4FD754E5A721}" destId="{A28A37BD-B85A-4774-89CA-BCCABCEB9BD0}" srcOrd="0" destOrd="0" presId="urn:microsoft.com/office/officeart/2005/8/layout/chevron1"/>
    <dgm:cxn modelId="{7C2F6E22-8B29-44AD-81D2-C3B2C3A3C256}" srcId="{9627460C-310F-4801-B9C0-4FD754E5A721}" destId="{7FE3600D-F73A-4E45-80E0-6F2BCE0E560F}" srcOrd="2" destOrd="0" parTransId="{0C23531C-3440-42DD-83B4-B2B70A3276A5}" sibTransId="{5908E2BC-E4DF-4D09-87D4-59832BCE0F5C}"/>
    <dgm:cxn modelId="{EAE5677B-CC2F-464D-A3D6-51E1A5B04BE0}" type="presParOf" srcId="{A28A37BD-B85A-4774-89CA-BCCABCEB9BD0}" destId="{9369D1AC-F5D1-4A9E-AFB6-5027C6A842DF}" srcOrd="0" destOrd="0" presId="urn:microsoft.com/office/officeart/2005/8/layout/chevron1"/>
    <dgm:cxn modelId="{9175930B-2E5C-428C-BC89-858D324A3183}" type="presParOf" srcId="{A28A37BD-B85A-4774-89CA-BCCABCEB9BD0}" destId="{9073887B-581C-4723-866B-EC99125E5925}" srcOrd="1" destOrd="0" presId="urn:microsoft.com/office/officeart/2005/8/layout/chevron1"/>
    <dgm:cxn modelId="{EA2489F7-D9E6-43B1-95BE-62D5E48F7696}" type="presParOf" srcId="{A28A37BD-B85A-4774-89CA-BCCABCEB9BD0}" destId="{36A4C60C-6B7B-42DC-B894-940CE2F22809}" srcOrd="2" destOrd="0" presId="urn:microsoft.com/office/officeart/2005/8/layout/chevron1"/>
    <dgm:cxn modelId="{DB4D8DB9-F8A6-49D3-AB32-F4580A38E93D}" type="presParOf" srcId="{A28A37BD-B85A-4774-89CA-BCCABCEB9BD0}" destId="{6A324719-E7BA-4DBB-A48D-F1AC94807741}" srcOrd="3" destOrd="0" presId="urn:microsoft.com/office/officeart/2005/8/layout/chevron1"/>
    <dgm:cxn modelId="{60B9A646-200B-4229-849B-9E6669D15E56}" type="presParOf" srcId="{A28A37BD-B85A-4774-89CA-BCCABCEB9BD0}" destId="{812C8C28-6CDF-45E4-A40E-CAFC83A40B68}" srcOrd="4" destOrd="0" presId="urn:microsoft.com/office/officeart/2005/8/layout/chevron1"/>
    <dgm:cxn modelId="{E67344F4-D69A-4309-BE8B-B8ED25AC7846}" type="presParOf" srcId="{A28A37BD-B85A-4774-89CA-BCCABCEB9BD0}" destId="{770B5F8D-9E01-430C-A4B1-AE9AE98B2A74}" srcOrd="5" destOrd="0" presId="urn:microsoft.com/office/officeart/2005/8/layout/chevron1"/>
    <dgm:cxn modelId="{B5EBB0DD-1D10-45EC-A859-266CFC51D278}" type="presParOf" srcId="{A28A37BD-B85A-4774-89CA-BCCABCEB9BD0}" destId="{68D67CD5-7510-4DFD-8825-135334FC7347}" srcOrd="6" destOrd="0" presId="urn:microsoft.com/office/officeart/2005/8/layout/chevron1"/>
    <dgm:cxn modelId="{6571BF3F-2B3C-4408-BDED-4328A00EF23F}" type="presParOf" srcId="{A28A37BD-B85A-4774-89CA-BCCABCEB9BD0}" destId="{D3E270C7-B729-4749-A086-14955A34C052}" srcOrd="7" destOrd="0" presId="urn:microsoft.com/office/officeart/2005/8/layout/chevron1"/>
    <dgm:cxn modelId="{3180EED0-BD79-42B9-BA7E-FAE9E79FD08F}" type="presParOf" srcId="{A28A37BD-B85A-4774-89CA-BCCABCEB9BD0}" destId="{D5FACE7B-C1F4-437E-B0CE-A2A85ACBA1E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1B0189-3917-4FA8-BE6E-F184568191F9}" type="doc">
      <dgm:prSet loTypeId="urn:microsoft.com/office/officeart/2008/layout/AlternatingPictureBlocks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3E4E8F-32E3-4A9F-97C2-0D9FBE03434A}">
      <dgm:prSet phldrT="[Text]"/>
      <dgm:spPr/>
      <dgm:t>
        <a:bodyPr/>
        <a:lstStyle/>
        <a:p>
          <a:r>
            <a:rPr lang="en-US" dirty="0" smtClean="0"/>
            <a:t>Venipuncture</a:t>
          </a:r>
          <a:endParaRPr lang="en-US" dirty="0"/>
        </a:p>
      </dgm:t>
    </dgm:pt>
    <dgm:pt modelId="{F4561B4F-2FC3-4949-A819-0E7D9802E833}" type="parTrans" cxnId="{140647C7-E557-46E7-B316-2715B6F5D0F6}">
      <dgm:prSet/>
      <dgm:spPr/>
      <dgm:t>
        <a:bodyPr/>
        <a:lstStyle/>
        <a:p>
          <a:endParaRPr lang="en-US"/>
        </a:p>
      </dgm:t>
    </dgm:pt>
    <dgm:pt modelId="{5AA538D2-3ED5-4104-80DC-64EB191DA4AD}" type="sibTrans" cxnId="{140647C7-E557-46E7-B316-2715B6F5D0F6}">
      <dgm:prSet/>
      <dgm:spPr/>
      <dgm:t>
        <a:bodyPr/>
        <a:lstStyle/>
        <a:p>
          <a:endParaRPr lang="en-US"/>
        </a:p>
      </dgm:t>
    </dgm:pt>
    <dgm:pt modelId="{23B0C01C-D831-4462-B064-E386141A4678}">
      <dgm:prSet phldrT="[Text]"/>
      <dgm:spPr/>
      <dgm:t>
        <a:bodyPr/>
        <a:lstStyle/>
        <a:p>
          <a:r>
            <a:rPr lang="en-US" dirty="0" smtClean="0"/>
            <a:t>Finger Prick</a:t>
          </a:r>
          <a:endParaRPr lang="en-US" dirty="0"/>
        </a:p>
      </dgm:t>
    </dgm:pt>
    <dgm:pt modelId="{3CCF2362-A3DF-4B03-B279-3C0E6DE20195}" type="parTrans" cxnId="{CE2469A7-B147-4C27-AC38-629355973B54}">
      <dgm:prSet/>
      <dgm:spPr/>
      <dgm:t>
        <a:bodyPr/>
        <a:lstStyle/>
        <a:p>
          <a:endParaRPr lang="en-US"/>
        </a:p>
      </dgm:t>
    </dgm:pt>
    <dgm:pt modelId="{833FA371-1757-487C-B871-3F54428D2993}" type="sibTrans" cxnId="{CE2469A7-B147-4C27-AC38-629355973B54}">
      <dgm:prSet/>
      <dgm:spPr/>
      <dgm:t>
        <a:bodyPr/>
        <a:lstStyle/>
        <a:p>
          <a:endParaRPr lang="en-US"/>
        </a:p>
      </dgm:t>
    </dgm:pt>
    <dgm:pt modelId="{DA21A854-FF89-4284-AEB7-9EC2DE914E0D}" type="pres">
      <dgm:prSet presAssocID="{FE1B0189-3917-4FA8-BE6E-F184568191F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43442A-A544-494C-B561-05A8F39C2FD3}" type="pres">
      <dgm:prSet presAssocID="{DB3E4E8F-32E3-4A9F-97C2-0D9FBE03434A}" presName="comp" presStyleCnt="0"/>
      <dgm:spPr/>
    </dgm:pt>
    <dgm:pt modelId="{8F09C5B0-2771-4636-B006-86121717FC96}" type="pres">
      <dgm:prSet presAssocID="{DB3E4E8F-32E3-4A9F-97C2-0D9FBE03434A}" presName="rect2" presStyleLbl="node1" presStyleIdx="0" presStyleCnt="2" custScaleY="36060" custLinFactNeighborX="590" custLinFactNeighborY="-91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C85B3-3819-4EA0-9A4A-79DD4459299B}" type="pres">
      <dgm:prSet presAssocID="{DB3E4E8F-32E3-4A9F-97C2-0D9FBE03434A}" presName="rect1" presStyleLbl="lnNode1" presStyleIdx="0" presStyleCnt="2" custScaleX="82794" custScaleY="73489" custLinFactNeighborX="1315" custLinFactNeighborY="-633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4C7767AD-A463-4636-9781-B92A9C93C6CA}" type="pres">
      <dgm:prSet presAssocID="{5AA538D2-3ED5-4104-80DC-64EB191DA4AD}" presName="sibTrans" presStyleCnt="0"/>
      <dgm:spPr/>
    </dgm:pt>
    <dgm:pt modelId="{43E813EF-8830-4EB4-A4DE-B33B4B799F39}" type="pres">
      <dgm:prSet presAssocID="{23B0C01C-D831-4462-B064-E386141A4678}" presName="comp" presStyleCnt="0"/>
      <dgm:spPr/>
    </dgm:pt>
    <dgm:pt modelId="{BD9E726C-42FF-4131-A5B4-1BD7CB048FC4}" type="pres">
      <dgm:prSet presAssocID="{23B0C01C-D831-4462-B064-E386141A4678}" presName="rect2" presStyleLbl="node1" presStyleIdx="1" presStyleCnt="2" custScaleY="35013" custLinFactNeighborX="-249" custLinFactNeighborY="-39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BF6F2-1141-4303-BE5F-DA7FF4E9CC12}" type="pres">
      <dgm:prSet presAssocID="{23B0C01C-D831-4462-B064-E386141A4678}" presName="rect1" presStyleLbl="lnNode1" presStyleIdx="1" presStyleCnt="2" custScaleY="72714" custLinFactNeighborX="0" custLinFactNeighborY="-2542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ABE3F4FA-0F14-404E-8C60-0CF26DC23DCD}" type="presOf" srcId="{FE1B0189-3917-4FA8-BE6E-F184568191F9}" destId="{DA21A854-FF89-4284-AEB7-9EC2DE914E0D}" srcOrd="0" destOrd="0" presId="urn:microsoft.com/office/officeart/2008/layout/AlternatingPictureBlocks"/>
    <dgm:cxn modelId="{140647C7-E557-46E7-B316-2715B6F5D0F6}" srcId="{FE1B0189-3917-4FA8-BE6E-F184568191F9}" destId="{DB3E4E8F-32E3-4A9F-97C2-0D9FBE03434A}" srcOrd="0" destOrd="0" parTransId="{F4561B4F-2FC3-4949-A819-0E7D9802E833}" sibTransId="{5AA538D2-3ED5-4104-80DC-64EB191DA4AD}"/>
    <dgm:cxn modelId="{CE2469A7-B147-4C27-AC38-629355973B54}" srcId="{FE1B0189-3917-4FA8-BE6E-F184568191F9}" destId="{23B0C01C-D831-4462-B064-E386141A4678}" srcOrd="1" destOrd="0" parTransId="{3CCF2362-A3DF-4B03-B279-3C0E6DE20195}" sibTransId="{833FA371-1757-487C-B871-3F54428D2993}"/>
    <dgm:cxn modelId="{3BAE69D1-CC1D-42C2-9846-43F37F0753C7}" type="presOf" srcId="{23B0C01C-D831-4462-B064-E386141A4678}" destId="{BD9E726C-42FF-4131-A5B4-1BD7CB048FC4}" srcOrd="0" destOrd="0" presId="urn:microsoft.com/office/officeart/2008/layout/AlternatingPictureBlocks"/>
    <dgm:cxn modelId="{5D730FF0-99C1-407A-8B37-C9FADD60582A}" type="presOf" srcId="{DB3E4E8F-32E3-4A9F-97C2-0D9FBE03434A}" destId="{8F09C5B0-2771-4636-B006-86121717FC96}" srcOrd="0" destOrd="0" presId="urn:microsoft.com/office/officeart/2008/layout/AlternatingPictureBlocks"/>
    <dgm:cxn modelId="{10C309B6-DFD4-4595-803B-19EB1EC98A01}" type="presParOf" srcId="{DA21A854-FF89-4284-AEB7-9EC2DE914E0D}" destId="{4943442A-A544-494C-B561-05A8F39C2FD3}" srcOrd="0" destOrd="0" presId="urn:microsoft.com/office/officeart/2008/layout/AlternatingPictureBlocks"/>
    <dgm:cxn modelId="{EAE0721F-8A60-49C0-9652-92A06D56A2C6}" type="presParOf" srcId="{4943442A-A544-494C-B561-05A8F39C2FD3}" destId="{8F09C5B0-2771-4636-B006-86121717FC96}" srcOrd="0" destOrd="0" presId="urn:microsoft.com/office/officeart/2008/layout/AlternatingPictureBlocks"/>
    <dgm:cxn modelId="{5F61708C-6D3F-4CE2-96BC-E7F9A1E19D56}" type="presParOf" srcId="{4943442A-A544-494C-B561-05A8F39C2FD3}" destId="{405C85B3-3819-4EA0-9A4A-79DD4459299B}" srcOrd="1" destOrd="0" presId="urn:microsoft.com/office/officeart/2008/layout/AlternatingPictureBlocks"/>
    <dgm:cxn modelId="{8AC35FC5-44A7-4385-B5A5-90434AB53918}" type="presParOf" srcId="{DA21A854-FF89-4284-AEB7-9EC2DE914E0D}" destId="{4C7767AD-A463-4636-9781-B92A9C93C6CA}" srcOrd="1" destOrd="0" presId="urn:microsoft.com/office/officeart/2008/layout/AlternatingPictureBlocks"/>
    <dgm:cxn modelId="{FFA9B88A-5E20-413E-AB3D-64BB93FE0BD3}" type="presParOf" srcId="{DA21A854-FF89-4284-AEB7-9EC2DE914E0D}" destId="{43E813EF-8830-4EB4-A4DE-B33B4B799F39}" srcOrd="2" destOrd="0" presId="urn:microsoft.com/office/officeart/2008/layout/AlternatingPictureBlocks"/>
    <dgm:cxn modelId="{D7298314-94BE-4B62-8720-900BD6535B61}" type="presParOf" srcId="{43E813EF-8830-4EB4-A4DE-B33B4B799F39}" destId="{BD9E726C-42FF-4131-A5B4-1BD7CB048FC4}" srcOrd="0" destOrd="0" presId="urn:microsoft.com/office/officeart/2008/layout/AlternatingPictureBlocks"/>
    <dgm:cxn modelId="{2F5A4C9E-2D03-4AA8-A35B-16566138626E}" type="presParOf" srcId="{43E813EF-8830-4EB4-A4DE-B33B4B799F39}" destId="{9AEBF6F2-1141-4303-BE5F-DA7FF4E9CC1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6F23E3-90D1-449D-8242-E22F319C185E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6E098705-053C-4A8A-9CAB-1815FC6BFDE2}">
      <dgm:prSet custT="1"/>
      <dgm:spPr/>
      <dgm:t>
        <a:bodyPr/>
        <a:lstStyle/>
        <a:p>
          <a:pPr rtl="0"/>
          <a:r>
            <a:rPr lang="en-US" sz="2400" dirty="0" smtClean="0">
              <a:latin typeface="Cambria" panose="02040503050406030204" pitchFamily="18" charset="0"/>
            </a:rPr>
            <a:t># specimens </a:t>
          </a:r>
          <a:r>
            <a:rPr lang="en-US" sz="2400" b="1" i="1" dirty="0" smtClean="0">
              <a:latin typeface="Cambria" panose="02040503050406030204" pitchFamily="18" charset="0"/>
            </a:rPr>
            <a:t>collected</a:t>
          </a:r>
          <a:r>
            <a:rPr lang="en-US" sz="2400" dirty="0" smtClean="0">
              <a:latin typeface="Cambria" panose="02040503050406030204" pitchFamily="18" charset="0"/>
            </a:rPr>
            <a:t> at site (per day/week)</a:t>
          </a:r>
          <a:endParaRPr lang="en-US" sz="2400" dirty="0">
            <a:latin typeface="Cambria" panose="02040503050406030204" pitchFamily="18" charset="0"/>
          </a:endParaRPr>
        </a:p>
      </dgm:t>
    </dgm:pt>
    <dgm:pt modelId="{74FCCE10-FFB6-4F17-9201-CD48F4D03270}" type="parTrans" cxnId="{69434EB5-42AF-46E1-B4E7-4111EE198B29}">
      <dgm:prSet/>
      <dgm:spPr/>
      <dgm:t>
        <a:bodyPr/>
        <a:lstStyle/>
        <a:p>
          <a:endParaRPr lang="en-US" sz="2400">
            <a:latin typeface="Cambria" panose="02040503050406030204" pitchFamily="18" charset="0"/>
          </a:endParaRPr>
        </a:p>
      </dgm:t>
    </dgm:pt>
    <dgm:pt modelId="{5F60CFE0-5D6B-423A-A935-295DF71BF701}" type="sibTrans" cxnId="{69434EB5-42AF-46E1-B4E7-4111EE198B29}">
      <dgm:prSet/>
      <dgm:spPr/>
      <dgm:t>
        <a:bodyPr/>
        <a:lstStyle/>
        <a:p>
          <a:endParaRPr lang="en-US" sz="2400">
            <a:latin typeface="Cambria" panose="02040503050406030204" pitchFamily="18" charset="0"/>
          </a:endParaRPr>
        </a:p>
      </dgm:t>
    </dgm:pt>
    <dgm:pt modelId="{AF8A5C98-2130-40C8-8BBF-BBA972C97C6F}">
      <dgm:prSet custT="1"/>
      <dgm:spPr/>
      <dgm:t>
        <a:bodyPr/>
        <a:lstStyle/>
        <a:p>
          <a:pPr rtl="0"/>
          <a:r>
            <a:rPr lang="en-US" sz="2400" dirty="0" smtClean="0">
              <a:latin typeface="Cambria" panose="02040503050406030204" pitchFamily="18" charset="0"/>
            </a:rPr>
            <a:t># specimens </a:t>
          </a:r>
          <a:r>
            <a:rPr lang="en-US" sz="2400" b="1" i="1" dirty="0" smtClean="0">
              <a:latin typeface="Cambria" panose="02040503050406030204" pitchFamily="18" charset="0"/>
            </a:rPr>
            <a:t>transported</a:t>
          </a:r>
          <a:r>
            <a:rPr lang="en-US" sz="2400" dirty="0" smtClean="0">
              <a:latin typeface="Cambria" panose="02040503050406030204" pitchFamily="18" charset="0"/>
            </a:rPr>
            <a:t> from site (per day/week)</a:t>
          </a:r>
          <a:endParaRPr lang="en-US" sz="2400" dirty="0">
            <a:latin typeface="Cambria" panose="02040503050406030204" pitchFamily="18" charset="0"/>
          </a:endParaRPr>
        </a:p>
      </dgm:t>
    </dgm:pt>
    <dgm:pt modelId="{A5A4AC72-A377-4EAB-8521-26A45AA15D24}" type="parTrans" cxnId="{803BF37C-9870-4F04-B63E-0498616D82E9}">
      <dgm:prSet/>
      <dgm:spPr/>
      <dgm:t>
        <a:bodyPr/>
        <a:lstStyle/>
        <a:p>
          <a:endParaRPr lang="en-US" sz="2400">
            <a:latin typeface="Cambria" panose="02040503050406030204" pitchFamily="18" charset="0"/>
          </a:endParaRPr>
        </a:p>
      </dgm:t>
    </dgm:pt>
    <dgm:pt modelId="{74FC6A2A-E11D-4672-8A98-F3057C6D3774}" type="sibTrans" cxnId="{803BF37C-9870-4F04-B63E-0498616D82E9}">
      <dgm:prSet/>
      <dgm:spPr/>
      <dgm:t>
        <a:bodyPr/>
        <a:lstStyle/>
        <a:p>
          <a:endParaRPr lang="en-US" sz="2400">
            <a:latin typeface="Cambria" panose="02040503050406030204" pitchFamily="18" charset="0"/>
          </a:endParaRPr>
        </a:p>
      </dgm:t>
    </dgm:pt>
    <dgm:pt modelId="{A9C251DA-3A80-44EB-AA26-7D8F51E696C1}">
      <dgm:prSet custT="1"/>
      <dgm:spPr/>
      <dgm:t>
        <a:bodyPr/>
        <a:lstStyle/>
        <a:p>
          <a:pPr rtl="0"/>
          <a:r>
            <a:rPr lang="en-US" sz="2400" dirty="0" smtClean="0">
              <a:latin typeface="Cambria" panose="02040503050406030204" pitchFamily="18" charset="0"/>
            </a:rPr>
            <a:t># </a:t>
          </a:r>
          <a:r>
            <a:rPr lang="en-US" sz="2400" b="1" i="1" dirty="0" smtClean="0">
              <a:latin typeface="Cambria" panose="02040503050406030204" pitchFamily="18" charset="0"/>
            </a:rPr>
            <a:t>results received </a:t>
          </a:r>
          <a:r>
            <a:rPr lang="en-US" sz="2400" dirty="0" smtClean="0">
              <a:latin typeface="Cambria" panose="02040503050406030204" pitchFamily="18" charset="0"/>
            </a:rPr>
            <a:t>from VL testing lab (per day/week)</a:t>
          </a:r>
          <a:endParaRPr lang="en-US" sz="2400" dirty="0">
            <a:latin typeface="Cambria" panose="02040503050406030204" pitchFamily="18" charset="0"/>
          </a:endParaRPr>
        </a:p>
      </dgm:t>
    </dgm:pt>
    <dgm:pt modelId="{DD239D60-3C06-4A0C-987C-011348EDA9BE}" type="parTrans" cxnId="{9404D877-198A-4CD5-A5F2-F9FE9C3E28F1}">
      <dgm:prSet/>
      <dgm:spPr/>
      <dgm:t>
        <a:bodyPr/>
        <a:lstStyle/>
        <a:p>
          <a:endParaRPr lang="en-US" sz="2400">
            <a:latin typeface="Cambria" panose="02040503050406030204" pitchFamily="18" charset="0"/>
          </a:endParaRPr>
        </a:p>
      </dgm:t>
    </dgm:pt>
    <dgm:pt modelId="{34BB02E6-7D8D-4546-97F3-84C2CD6640C8}" type="sibTrans" cxnId="{9404D877-198A-4CD5-A5F2-F9FE9C3E28F1}">
      <dgm:prSet/>
      <dgm:spPr/>
      <dgm:t>
        <a:bodyPr/>
        <a:lstStyle/>
        <a:p>
          <a:endParaRPr lang="en-US" sz="2400">
            <a:latin typeface="Cambria" panose="02040503050406030204" pitchFamily="18" charset="0"/>
          </a:endParaRPr>
        </a:p>
      </dgm:t>
    </dgm:pt>
    <dgm:pt modelId="{87CA5DE7-4EE7-4A17-BA3E-24545CA9EC87}" type="pres">
      <dgm:prSet presAssocID="{D76F23E3-90D1-449D-8242-E22F319C185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A40C63-A390-473D-860B-8433A85583F6}" type="pres">
      <dgm:prSet presAssocID="{6E098705-053C-4A8A-9CAB-1815FC6BFDE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06629B-AD5F-4A43-B883-73FE2072967C}" type="pres">
      <dgm:prSet presAssocID="{5F60CFE0-5D6B-423A-A935-295DF71BF701}" presName="sibTrans" presStyleCnt="0"/>
      <dgm:spPr/>
    </dgm:pt>
    <dgm:pt modelId="{AE5BDAD9-9A25-4AF1-965F-AAF2F46C206B}" type="pres">
      <dgm:prSet presAssocID="{AF8A5C98-2130-40C8-8BBF-BBA972C97C6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19B61A-60DC-4434-9771-32F08B7E4AE2}" type="pres">
      <dgm:prSet presAssocID="{74FC6A2A-E11D-4672-8A98-F3057C6D3774}" presName="sibTrans" presStyleCnt="0"/>
      <dgm:spPr/>
    </dgm:pt>
    <dgm:pt modelId="{A18F38E1-22FF-4D73-A67D-31C3E496096D}" type="pres">
      <dgm:prSet presAssocID="{A9C251DA-3A80-44EB-AA26-7D8F51E696C1}" presName="node" presStyleLbl="node1" presStyleIdx="2" presStyleCnt="3" custLinFactNeighborX="-724" custLinFactNeighborY="3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C86E5F-781E-4FCD-B499-6247E074E877}" type="presOf" srcId="{AF8A5C98-2130-40C8-8BBF-BBA972C97C6F}" destId="{AE5BDAD9-9A25-4AF1-965F-AAF2F46C206B}" srcOrd="0" destOrd="0" presId="urn:microsoft.com/office/officeart/2005/8/layout/default"/>
    <dgm:cxn modelId="{9404D877-198A-4CD5-A5F2-F9FE9C3E28F1}" srcId="{D76F23E3-90D1-449D-8242-E22F319C185E}" destId="{A9C251DA-3A80-44EB-AA26-7D8F51E696C1}" srcOrd="2" destOrd="0" parTransId="{DD239D60-3C06-4A0C-987C-011348EDA9BE}" sibTransId="{34BB02E6-7D8D-4546-97F3-84C2CD6640C8}"/>
    <dgm:cxn modelId="{803BF37C-9870-4F04-B63E-0498616D82E9}" srcId="{D76F23E3-90D1-449D-8242-E22F319C185E}" destId="{AF8A5C98-2130-40C8-8BBF-BBA972C97C6F}" srcOrd="1" destOrd="0" parTransId="{A5A4AC72-A377-4EAB-8521-26A45AA15D24}" sibTransId="{74FC6A2A-E11D-4672-8A98-F3057C6D3774}"/>
    <dgm:cxn modelId="{095D45D4-8E66-4A66-87A3-A389FF32E1B6}" type="presOf" srcId="{A9C251DA-3A80-44EB-AA26-7D8F51E696C1}" destId="{A18F38E1-22FF-4D73-A67D-31C3E496096D}" srcOrd="0" destOrd="0" presId="urn:microsoft.com/office/officeart/2005/8/layout/default"/>
    <dgm:cxn modelId="{73FD25FF-7539-4727-8A1A-9839330FDBFE}" type="presOf" srcId="{6E098705-053C-4A8A-9CAB-1815FC6BFDE2}" destId="{10A40C63-A390-473D-860B-8433A85583F6}" srcOrd="0" destOrd="0" presId="urn:microsoft.com/office/officeart/2005/8/layout/default"/>
    <dgm:cxn modelId="{A42CF2C0-1220-4B25-917E-186AB7C20E2A}" type="presOf" srcId="{D76F23E3-90D1-449D-8242-E22F319C185E}" destId="{87CA5DE7-4EE7-4A17-BA3E-24545CA9EC87}" srcOrd="0" destOrd="0" presId="urn:microsoft.com/office/officeart/2005/8/layout/default"/>
    <dgm:cxn modelId="{69434EB5-42AF-46E1-B4E7-4111EE198B29}" srcId="{D76F23E3-90D1-449D-8242-E22F319C185E}" destId="{6E098705-053C-4A8A-9CAB-1815FC6BFDE2}" srcOrd="0" destOrd="0" parTransId="{74FCCE10-FFB6-4F17-9201-CD48F4D03270}" sibTransId="{5F60CFE0-5D6B-423A-A935-295DF71BF701}"/>
    <dgm:cxn modelId="{49C6FACC-2EF2-4501-B1F7-AD8EB9122680}" type="presParOf" srcId="{87CA5DE7-4EE7-4A17-BA3E-24545CA9EC87}" destId="{10A40C63-A390-473D-860B-8433A85583F6}" srcOrd="0" destOrd="0" presId="urn:microsoft.com/office/officeart/2005/8/layout/default"/>
    <dgm:cxn modelId="{7C3218A4-9E3E-4AA6-9675-C670F8128F07}" type="presParOf" srcId="{87CA5DE7-4EE7-4A17-BA3E-24545CA9EC87}" destId="{0C06629B-AD5F-4A43-B883-73FE2072967C}" srcOrd="1" destOrd="0" presId="urn:microsoft.com/office/officeart/2005/8/layout/default"/>
    <dgm:cxn modelId="{A32ED202-9AAD-4931-88AF-0E8035A24164}" type="presParOf" srcId="{87CA5DE7-4EE7-4A17-BA3E-24545CA9EC87}" destId="{AE5BDAD9-9A25-4AF1-965F-AAF2F46C206B}" srcOrd="2" destOrd="0" presId="urn:microsoft.com/office/officeart/2005/8/layout/default"/>
    <dgm:cxn modelId="{060D0691-273A-4C74-82F4-FD66C4181EF7}" type="presParOf" srcId="{87CA5DE7-4EE7-4A17-BA3E-24545CA9EC87}" destId="{7719B61A-60DC-4434-9771-32F08B7E4AE2}" srcOrd="3" destOrd="0" presId="urn:microsoft.com/office/officeart/2005/8/layout/default"/>
    <dgm:cxn modelId="{95037F91-A7C3-4D69-992B-13E0CE5C3D78}" type="presParOf" srcId="{87CA5DE7-4EE7-4A17-BA3E-24545CA9EC87}" destId="{A18F38E1-22FF-4D73-A67D-31C3E496096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F3F0AA9-1E9E-455E-A84E-FC3FBAEB33F0}" type="datetimeFigureOut">
              <a:rPr lang="en-US" altLang="en-US"/>
              <a:pPr>
                <a:defRPr/>
              </a:pPr>
              <a:t>11/22/2016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DBBA3E-E4BB-4691-8AA5-B78795AEB1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9412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187366-D545-4745-AB92-54717224DD0C}" type="datetimeFigureOut">
              <a:rPr lang="en-GB" altLang="en-US"/>
              <a:pPr>
                <a:defRPr/>
              </a:pPr>
              <a:t>22/11/2016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E9F476-AF4B-48EE-996C-D3FAA3F727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542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650" indent="-2905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3638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363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5500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B6DE26D-E476-4EDF-B3D5-9FE6CA31FFFE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64741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9F476-AF4B-48EE-996C-D3FAA3F727A9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5721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650" indent="-2905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3638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363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5500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C1CEED1-4B76-427B-BC70-0D54DD11967C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4820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5298B80-A99B-416B-AF46-645DC301F8FD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189412" cy="3141663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528" y="4354460"/>
            <a:ext cx="6137346" cy="454167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42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650" indent="-2905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3638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363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5500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DC10A48-6532-4BA5-90E8-A0ED66379633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0969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650" indent="-2905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3638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363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5500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2BDABAB-8640-46A9-9D82-9FB4F825CA51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66820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650" indent="-2905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3638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363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5500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DF7D52C-5B40-4810-873B-6EF837D51D6F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59971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650" indent="-2905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3638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363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5500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71EA3CE-E18F-4B71-BCBC-D11FCEA7F872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7958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650" indent="-2905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3638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363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5500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827C38C-CFBE-49EE-9933-8FE56311C417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09743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650" indent="-2905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3638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363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5500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F42D0AB-7B7C-4003-A6D2-0847DCC0758D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7807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6205B57-6AB2-4A2B-9BDD-F0D334FD3233}" type="slidenum">
              <a:rPr lang="en-GB" altLang="en-US" smtClean="0"/>
              <a:pPr/>
              <a:t>34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18499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650" indent="-29051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3638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363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5500" indent="-2317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D04A863-BCDE-463E-9E82-7A58452E9282}" type="slidenum">
              <a:rPr lang="en-GB" altLang="en-US" smtClean="0"/>
              <a:pPr/>
              <a:t>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6165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1E17A2B-FCEF-4E9F-8D1E-50E5F1E3CC2E}" type="slidenum">
              <a:rPr lang="en-GB" altLang="en-US" smtClean="0"/>
              <a:pPr/>
              <a:t>36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53352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618031A-E46A-4971-A12A-B63114CA3FB7}" type="slidenum">
              <a:rPr lang="en-GB" altLang="en-US" smtClean="0"/>
              <a:pPr/>
              <a:t>37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654778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9F476-AF4B-48EE-996C-D3FAA3F727A9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5807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9F476-AF4B-48EE-996C-D3FAA3F727A9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2481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BF8E0C4-A5A9-4E1F-9D10-020AEA6263F2}" type="slidenum">
              <a:rPr lang="en-US" altLang="en-US"/>
              <a:pPr eaLnBrk="1" hangingPunct="1"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Strengthening Laboratory Management Toward Accreditation</a:t>
            </a:r>
          </a:p>
        </p:txBody>
      </p:sp>
      <p:sp>
        <p:nvSpPr>
          <p:cNvPr id="5018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8B0C8B-AA9B-47AF-8E4D-34077B0E24C9}" type="slidenum">
              <a:rPr lang="en-US" altLang="en-US"/>
              <a:pPr algn="r" eaLnBrk="1" hangingPunct="1"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501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119563" cy="3089275"/>
          </a:xfrm>
          <a:ln/>
        </p:spPr>
      </p:sp>
      <p:sp>
        <p:nvSpPr>
          <p:cNvPr id="501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7038" y="4283075"/>
            <a:ext cx="600392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5608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9F476-AF4B-48EE-996C-D3FAA3F727A9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3964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BF8E0C4-A5A9-4E1F-9D10-020AEA6263F2}" type="slidenum">
              <a:rPr lang="en-US" altLang="en-US"/>
              <a:pPr eaLnBrk="1" hangingPunct="1"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Strengthening Laboratory Management Toward Accreditation</a:t>
            </a:r>
          </a:p>
        </p:txBody>
      </p:sp>
      <p:sp>
        <p:nvSpPr>
          <p:cNvPr id="5018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8B0C8B-AA9B-47AF-8E4D-34077B0E24C9}" type="slidenum">
              <a:rPr lang="en-US" altLang="en-US"/>
              <a:pPr algn="r" eaLnBrk="1" hangingPunct="1"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501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119563" cy="3089275"/>
          </a:xfrm>
          <a:ln/>
        </p:spPr>
      </p:sp>
      <p:sp>
        <p:nvSpPr>
          <p:cNvPr id="501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7038" y="4283075"/>
            <a:ext cx="600392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5709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1) have participant review the job aid for packaging DBS as overnight homework. 2) pair participants up have them observe/critique each other. 3) debrief as a whole class and discuss mistakes seen, etc. Conclude the activity by going over the job aid to make sure everyone clearly understands the steps. 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33E9819-F747-4B7C-9E5B-4EC7D63FB223}" type="slidenum">
              <a:rPr lang="en-GB" altLang="en-US" smtClean="0"/>
              <a:pPr/>
              <a:t>52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265593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3759120-6A91-41E7-AEB1-31A42C6F91D7}" type="slidenum">
              <a:rPr lang="en-GB" altLang="en-US" smtClean="0"/>
              <a:pPr/>
              <a:t>53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98786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3759120-6A91-41E7-AEB1-31A42C6F91D7}" type="slidenum">
              <a:rPr lang="en-GB" altLang="en-US" smtClean="0"/>
              <a:pPr/>
              <a:t>54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9414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9F476-AF4B-48EE-996C-D3FAA3F727A9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4974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Specimen Handling and Storage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CAB681-EBD2-478C-9EB8-8C9A824ED6D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62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9F476-AF4B-48EE-996C-D3FAA3F727A9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115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6205B57-6AB2-4A2B-9BDD-F0D334FD3233}" type="slidenum">
              <a:rPr lang="en-GB" altLang="en-US" smtClean="0"/>
              <a:pPr/>
              <a:t>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209259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AB681-EBD2-478C-9EB8-8C9A824ED6D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Specimen Handling and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93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9F476-AF4B-48EE-996C-D3FAA3F727A9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2285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307E942-0D5A-475B-9F59-88FC5B4189E1}" type="slidenum">
              <a:rPr lang="en-GB" altLang="en-US" smtClean="0"/>
              <a:pPr/>
              <a:t>15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7984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D09A9-418F-4304-831D-2EDC328A3FC3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D0F1E7E9-6587-4778-A7EB-FDBD20DAB2B5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5771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74404-5BD2-4C1D-AEE8-3022C8DA2228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79F6EFEB-287E-41E1-A909-1362D7ABCCEC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631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167B6-8E00-4CDE-A7A7-1D804DA173A8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1857E5A1-CFBC-43C2-8647-606B81FD0F5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981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057"/>
            <a:ext cx="8229600" cy="4663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37B23-CFDA-485C-9049-23C896C2FD0E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8376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B8B80-7EEA-4281-A7F6-88BDB631A112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8EA8A0C3-D163-48A8-A17C-2D396DB4BF1B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0598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49445-0157-4479-92DF-66DCC47682AC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A8FD8A60-E231-4A5B-8A0A-37CA28590ED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82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4E48E-6CC7-4398-BE2C-E84935198900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9519C80C-E8B6-4CB6-901A-489690190E4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041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C66C2-9CCB-4835-AF75-4F8D1F56F08F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906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57977-0B07-4E7E-BE11-7A1A59A2D44E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89AD1FBC-2D65-4DA4-8A62-A2876EE177A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002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33DEF-F758-4EE7-AE85-2EF220888015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BE0B19FE-9C91-4CDE-810E-B9E77F2FB840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396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C2036-6D3E-44B8-B27A-D212B3B5E494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03591792-BF19-4C04-AD25-CFE772B049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189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2A17D0-0835-4B46-87DE-F2122502E2A4}" type="datetime1">
              <a:rPr lang="en-AU" altLang="en-US" smtClean="0"/>
              <a:t>22/11/2016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Field Pilot Version -DRAFT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F34A27-85E1-41F4-8862-6D92AFC292C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82775" y="4449763"/>
            <a:ext cx="5426075" cy="8397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125" name="Title 1"/>
          <p:cNvSpPr>
            <a:spLocks noGrp="1"/>
          </p:cNvSpPr>
          <p:nvPr>
            <p:ph type="ctrTitle"/>
          </p:nvPr>
        </p:nvSpPr>
        <p:spPr>
          <a:xfrm>
            <a:off x="685800" y="1484313"/>
            <a:ext cx="7772400" cy="2116137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Module 3: Ensuring Specimen Integrity for Viral Load Testing</a:t>
            </a:r>
            <a:endParaRPr lang="en-US" altLang="en-US" strike="sngStrike" dirty="0" smtClean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F1E7E9-6587-4778-A7EB-FDBD20DAB2B5}" type="slidenum">
              <a:rPr lang="en-GB" altLang="en-US" smtClean="0"/>
              <a:pPr>
                <a:defRPr/>
              </a:pPr>
              <a:t>1</a:t>
            </a:fld>
            <a:endParaRPr lang="en-GB" altLang="en-US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718959" y="366006"/>
            <a:ext cx="17171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rgbClr val="E30B0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DRAFT</a:t>
            </a:r>
            <a:endParaRPr lang="en-US" altLang="en-US" sz="4000" dirty="0">
              <a:solidFill>
                <a:srgbClr val="E30B0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755576" y="6199743"/>
            <a:ext cx="76401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15158D"/>
                </a:solidFill>
              </a:rPr>
              <a:t>Suitable for all cadres: Clinicians, </a:t>
            </a:r>
            <a:r>
              <a:rPr lang="en-US" altLang="en-US" sz="1800" dirty="0" smtClean="0">
                <a:solidFill>
                  <a:srgbClr val="15158D"/>
                </a:solidFill>
              </a:rPr>
              <a:t>Counselors, Phlebotomists, </a:t>
            </a:r>
            <a:r>
              <a:rPr lang="en-US" altLang="en-US" sz="1800" dirty="0">
                <a:solidFill>
                  <a:srgbClr val="15158D"/>
                </a:solidFill>
              </a:rPr>
              <a:t>and Laboratorians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610358"/>
            <a:ext cx="8458200" cy="5029200"/>
          </a:xfrm>
          <a:prstGeom prst="rect">
            <a:avLst/>
          </a:prstGeom>
          <a:noFill/>
        </p:spPr>
      </p:sp>
      <p:grpSp>
        <p:nvGrpSpPr>
          <p:cNvPr id="10" name="Group 9"/>
          <p:cNvGrpSpPr/>
          <p:nvPr/>
        </p:nvGrpSpPr>
        <p:grpSpPr>
          <a:xfrm>
            <a:off x="228600" y="1936161"/>
            <a:ext cx="3886200" cy="4566118"/>
            <a:chOff x="228600" y="1936161"/>
            <a:chExt cx="3886200" cy="4566118"/>
          </a:xfrm>
        </p:grpSpPr>
        <p:sp>
          <p:nvSpPr>
            <p:cNvPr id="4" name="Freeform 3"/>
            <p:cNvSpPr/>
            <p:nvPr/>
          </p:nvSpPr>
          <p:spPr>
            <a:xfrm>
              <a:off x="874990" y="5515584"/>
              <a:ext cx="3239810" cy="977053"/>
            </a:xfrm>
            <a:custGeom>
              <a:avLst/>
              <a:gdLst>
                <a:gd name="connsiteX0" fmla="*/ 0 w 3239810"/>
                <a:gd name="connsiteY0" fmla="*/ 0 h 977053"/>
                <a:gd name="connsiteX1" fmla="*/ 3239810 w 3239810"/>
                <a:gd name="connsiteY1" fmla="*/ 0 h 977053"/>
                <a:gd name="connsiteX2" fmla="*/ 3239810 w 3239810"/>
                <a:gd name="connsiteY2" fmla="*/ 977053 h 977053"/>
                <a:gd name="connsiteX3" fmla="*/ 0 w 3239810"/>
                <a:gd name="connsiteY3" fmla="*/ 977053 h 977053"/>
                <a:gd name="connsiteX4" fmla="*/ 0 w 3239810"/>
                <a:gd name="connsiteY4" fmla="*/ 0 h 97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9810" h="977053">
                  <a:moveTo>
                    <a:pt x="0" y="0"/>
                  </a:moveTo>
                  <a:lnTo>
                    <a:pt x="3239810" y="0"/>
                  </a:lnTo>
                  <a:lnTo>
                    <a:pt x="3239810" y="977053"/>
                  </a:lnTo>
                  <a:lnTo>
                    <a:pt x="0" y="977053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354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8451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Valid whole blood</a:t>
              </a:r>
              <a:endParaRPr lang="en-US" sz="1800" b="1" kern="12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28600" y="1936161"/>
              <a:ext cx="1524000" cy="4566118"/>
            </a:xfrm>
            <a:prstGeom prst="rect">
              <a:avLst/>
            </a:prstGeom>
            <a:blipFill rotWithShape="1">
              <a:blip r:embed="rId3"/>
              <a:srcRect/>
              <a:stretch>
                <a:fillRect l="-16002" r="-15449"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912818" y="116633"/>
            <a:ext cx="725958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cap="none" dirty="0">
                <a:solidFill>
                  <a:schemeClr val="tx1"/>
                </a:solidFill>
              </a:rPr>
              <a:t>Example of Valid and Invalid Venous Blood Specimens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42609" y="1747636"/>
            <a:ext cx="4372791" cy="4754643"/>
            <a:chOff x="4542609" y="1747636"/>
            <a:chExt cx="4372791" cy="4754643"/>
          </a:xfrm>
        </p:grpSpPr>
        <p:sp>
          <p:nvSpPr>
            <p:cNvPr id="7" name="Freeform 6"/>
            <p:cNvSpPr/>
            <p:nvPr/>
          </p:nvSpPr>
          <p:spPr>
            <a:xfrm>
              <a:off x="5914209" y="5486400"/>
              <a:ext cx="3001191" cy="977882"/>
            </a:xfrm>
            <a:custGeom>
              <a:avLst/>
              <a:gdLst>
                <a:gd name="connsiteX0" fmla="*/ 0 w 3441217"/>
                <a:gd name="connsiteY0" fmla="*/ 0 h 977882"/>
                <a:gd name="connsiteX1" fmla="*/ 3441217 w 3441217"/>
                <a:gd name="connsiteY1" fmla="*/ 0 h 977882"/>
                <a:gd name="connsiteX2" fmla="*/ 3441217 w 3441217"/>
                <a:gd name="connsiteY2" fmla="*/ 977882 h 977882"/>
                <a:gd name="connsiteX3" fmla="*/ 0 w 3441217"/>
                <a:gd name="connsiteY3" fmla="*/ 977882 h 977882"/>
                <a:gd name="connsiteX4" fmla="*/ 0 w 3441217"/>
                <a:gd name="connsiteY4" fmla="*/ 0 h 97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1217" h="977882">
                  <a:moveTo>
                    <a:pt x="0" y="0"/>
                  </a:moveTo>
                  <a:lnTo>
                    <a:pt x="3441217" y="0"/>
                  </a:lnTo>
                  <a:lnTo>
                    <a:pt x="3441217" y="977882"/>
                  </a:lnTo>
                  <a:lnTo>
                    <a:pt x="0" y="977882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354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8451" tIns="60960" rIns="60960" bIns="6096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b="1" kern="1200" dirty="0" smtClean="0"/>
            </a:p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Clotted</a:t>
              </a:r>
            </a:p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err="1" smtClean="0"/>
                <a:t>Hemolyzed</a:t>
              </a:r>
              <a:endParaRPr lang="en-US" sz="1800" b="1" kern="1200" dirty="0" smtClean="0"/>
            </a:p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  </a:t>
              </a:r>
              <a:r>
                <a:rPr lang="en-US" sz="1800" kern="1200" dirty="0" smtClean="0"/>
                <a:t> </a:t>
              </a:r>
              <a:r>
                <a:rPr lang="en-US" sz="1600" kern="1200" dirty="0" smtClean="0"/>
                <a:t>                                             </a:t>
              </a:r>
              <a:endParaRPr lang="en-US" sz="1800" kern="1200" dirty="0"/>
            </a:p>
          </p:txBody>
        </p:sp>
        <p:pic>
          <p:nvPicPr>
            <p:cNvPr id="1026" name="Picture 2" descr="C:\Users\chn7\Pictures\BloodSamples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0" r="28345"/>
            <a:stretch/>
          </p:blipFill>
          <p:spPr bwMode="auto">
            <a:xfrm>
              <a:off x="4542609" y="1747636"/>
              <a:ext cx="2171700" cy="4754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856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1752600"/>
            <a:ext cx="8534400" cy="4953000"/>
          </a:xfrm>
          <a:prstGeom prst="rect">
            <a:avLst/>
          </a:prstGeom>
          <a:noFill/>
        </p:spPr>
      </p:sp>
      <p:sp>
        <p:nvSpPr>
          <p:cNvPr id="9" name="Freeform 8"/>
          <p:cNvSpPr/>
          <p:nvPr/>
        </p:nvSpPr>
        <p:spPr>
          <a:xfrm>
            <a:off x="5481825" y="2760573"/>
            <a:ext cx="3433575" cy="1201827"/>
          </a:xfrm>
          <a:custGeom>
            <a:avLst/>
            <a:gdLst>
              <a:gd name="connsiteX0" fmla="*/ 0 w 3296629"/>
              <a:gd name="connsiteY0" fmla="*/ 0 h 967286"/>
              <a:gd name="connsiteX1" fmla="*/ 3296629 w 3296629"/>
              <a:gd name="connsiteY1" fmla="*/ 0 h 967286"/>
              <a:gd name="connsiteX2" fmla="*/ 3296629 w 3296629"/>
              <a:gd name="connsiteY2" fmla="*/ 967286 h 967286"/>
              <a:gd name="connsiteX3" fmla="*/ 0 w 3296629"/>
              <a:gd name="connsiteY3" fmla="*/ 967286 h 967286"/>
              <a:gd name="connsiteX4" fmla="*/ 0 w 3296629"/>
              <a:gd name="connsiteY4" fmla="*/ 0 h 96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6629" h="967286">
                <a:moveTo>
                  <a:pt x="0" y="0"/>
                </a:moveTo>
                <a:lnTo>
                  <a:pt x="3296629" y="0"/>
                </a:lnTo>
                <a:lnTo>
                  <a:pt x="3296629" y="967286"/>
                </a:lnTo>
                <a:lnTo>
                  <a:pt x="0" y="967286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354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724" tIns="60960" rIns="60960" bIns="6096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 </a:t>
            </a:r>
            <a:r>
              <a:rPr lang="en-US" sz="1800" kern="1200" dirty="0" err="1" smtClean="0"/>
              <a:t>Lipemic</a:t>
            </a:r>
            <a:endParaRPr lang="en-US" sz="1800" kern="1200" dirty="0" smtClean="0"/>
          </a:p>
        </p:txBody>
      </p:sp>
      <p:sp>
        <p:nvSpPr>
          <p:cNvPr id="11" name="Freeform 10"/>
          <p:cNvSpPr/>
          <p:nvPr/>
        </p:nvSpPr>
        <p:spPr>
          <a:xfrm>
            <a:off x="5466502" y="5397910"/>
            <a:ext cx="3448898" cy="1202619"/>
          </a:xfrm>
          <a:custGeom>
            <a:avLst/>
            <a:gdLst>
              <a:gd name="connsiteX0" fmla="*/ 0 w 3296629"/>
              <a:gd name="connsiteY0" fmla="*/ 0 h 967286"/>
              <a:gd name="connsiteX1" fmla="*/ 3296629 w 3296629"/>
              <a:gd name="connsiteY1" fmla="*/ 0 h 967286"/>
              <a:gd name="connsiteX2" fmla="*/ 3296629 w 3296629"/>
              <a:gd name="connsiteY2" fmla="*/ 967286 h 967286"/>
              <a:gd name="connsiteX3" fmla="*/ 0 w 3296629"/>
              <a:gd name="connsiteY3" fmla="*/ 967286 h 967286"/>
              <a:gd name="connsiteX4" fmla="*/ 0 w 3296629"/>
              <a:gd name="connsiteY4" fmla="*/ 0 h 96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6629" h="967286">
                <a:moveTo>
                  <a:pt x="0" y="0"/>
                </a:moveTo>
                <a:lnTo>
                  <a:pt x="3296629" y="0"/>
                </a:lnTo>
                <a:lnTo>
                  <a:pt x="3296629" y="967286"/>
                </a:lnTo>
                <a:lnTo>
                  <a:pt x="0" y="967286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354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724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Contaminated</a:t>
            </a:r>
            <a:endParaRPr lang="en-US" sz="18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681224" y="5397910"/>
            <a:ext cx="3458155" cy="1202619"/>
          </a:xfrm>
          <a:custGeom>
            <a:avLst/>
            <a:gdLst>
              <a:gd name="connsiteX0" fmla="*/ 0 w 3296629"/>
              <a:gd name="connsiteY0" fmla="*/ 0 h 967286"/>
              <a:gd name="connsiteX1" fmla="*/ 3296629 w 3296629"/>
              <a:gd name="connsiteY1" fmla="*/ 0 h 967286"/>
              <a:gd name="connsiteX2" fmla="*/ 3296629 w 3296629"/>
              <a:gd name="connsiteY2" fmla="*/ 967286 h 967286"/>
              <a:gd name="connsiteX3" fmla="*/ 0 w 3296629"/>
              <a:gd name="connsiteY3" fmla="*/ 967286 h 967286"/>
              <a:gd name="connsiteX4" fmla="*/ 0 w 3296629"/>
              <a:gd name="connsiteY4" fmla="*/ 0 h 96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6629" h="967286">
                <a:moveTo>
                  <a:pt x="0" y="0"/>
                </a:moveTo>
                <a:lnTo>
                  <a:pt x="3296629" y="0"/>
                </a:lnTo>
                <a:lnTo>
                  <a:pt x="3296629" y="967286"/>
                </a:lnTo>
                <a:lnTo>
                  <a:pt x="0" y="967286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354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724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err="1" smtClean="0"/>
              <a:t>Hemolyzed</a:t>
            </a:r>
            <a:endParaRPr lang="en-US" sz="1800" kern="1200" dirty="0"/>
          </a:p>
        </p:txBody>
      </p:sp>
      <p:sp>
        <p:nvSpPr>
          <p:cNvPr id="17" name="Rounded Rectangle 16"/>
          <p:cNvSpPr/>
          <p:nvPr/>
        </p:nvSpPr>
        <p:spPr>
          <a:xfrm>
            <a:off x="304801" y="4495800"/>
            <a:ext cx="875069" cy="2134225"/>
          </a:xfrm>
          <a:prstGeom prst="roundRect">
            <a:avLst/>
          </a:prstGeom>
          <a:blipFill rotWithShape="1">
            <a:blip r:embed="rId2"/>
            <a:srcRect/>
            <a:stretch>
              <a:fillRect l="-11046" t="-3252" r="-9109" b="-2805"/>
            </a:stretch>
          </a:blipFill>
          <a:ln w="19050"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lowchart: Alternate Process 17"/>
          <p:cNvSpPr/>
          <p:nvPr/>
        </p:nvSpPr>
        <p:spPr>
          <a:xfrm>
            <a:off x="4953000" y="4495800"/>
            <a:ext cx="722671" cy="2134225"/>
          </a:xfrm>
          <a:prstGeom prst="flowChartAlternateProcess">
            <a:avLst/>
          </a:prstGeom>
          <a:blipFill rotWithShape="1">
            <a:blip r:embed="rId3"/>
            <a:srcRect/>
            <a:stretch>
              <a:fillRect l="-8050" r="-21684"/>
            </a:stretch>
          </a:blipFill>
          <a:ln w="28575">
            <a:noFill/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lowchart: Alternate Process 18"/>
          <p:cNvSpPr/>
          <p:nvPr/>
        </p:nvSpPr>
        <p:spPr>
          <a:xfrm>
            <a:off x="4953000" y="1799302"/>
            <a:ext cx="722671" cy="2163097"/>
          </a:xfrm>
          <a:prstGeom prst="flowChartAlternateProcess">
            <a:avLst/>
          </a:prstGeom>
          <a:blipFill rotWithShape="1">
            <a:blip r:embed="rId4"/>
            <a:stretch>
              <a:fillRect/>
            </a:stretch>
          </a:blipFill>
          <a:ln w="28575">
            <a:noFill/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322535" y="2769738"/>
            <a:ext cx="3816844" cy="1192662"/>
          </a:xfrm>
          <a:custGeom>
            <a:avLst/>
            <a:gdLst>
              <a:gd name="connsiteX0" fmla="*/ 0 w 4327575"/>
              <a:gd name="connsiteY0" fmla="*/ 0 h 963498"/>
              <a:gd name="connsiteX1" fmla="*/ 4327575 w 4327575"/>
              <a:gd name="connsiteY1" fmla="*/ 0 h 963498"/>
              <a:gd name="connsiteX2" fmla="*/ 4327575 w 4327575"/>
              <a:gd name="connsiteY2" fmla="*/ 963498 h 963498"/>
              <a:gd name="connsiteX3" fmla="*/ 0 w 4327575"/>
              <a:gd name="connsiteY3" fmla="*/ 963498 h 963498"/>
              <a:gd name="connsiteX4" fmla="*/ 0 w 4327575"/>
              <a:gd name="connsiteY4" fmla="*/ 0 h 96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7575" h="963498">
                <a:moveTo>
                  <a:pt x="0" y="0"/>
                </a:moveTo>
                <a:lnTo>
                  <a:pt x="4327575" y="0"/>
                </a:lnTo>
                <a:lnTo>
                  <a:pt x="4327575" y="963498"/>
                </a:lnTo>
                <a:lnTo>
                  <a:pt x="0" y="96349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354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724" tIns="68580" rIns="68580" bIns="6858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 smtClean="0"/>
              <a:t>Valid serum and plasma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4801" y="1799302"/>
            <a:ext cx="875069" cy="2163097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12818" y="116633"/>
            <a:ext cx="725958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cap="none" dirty="0">
                <a:solidFill>
                  <a:schemeClr val="tx1"/>
                </a:solidFill>
              </a:rPr>
              <a:t>Example of Valid and Invalid Plasma Samples</a:t>
            </a:r>
          </a:p>
        </p:txBody>
      </p:sp>
    </p:spTree>
    <p:extLst>
      <p:ext uri="{BB962C8B-B14F-4D97-AF65-F5344CB8AC3E}">
        <p14:creationId xmlns:p14="http://schemas.microsoft.com/office/powerpoint/2010/main" val="18455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84784"/>
            <a:ext cx="6336704" cy="4525963"/>
          </a:xfrm>
        </p:spPr>
        <p:txBody>
          <a:bodyPr/>
          <a:lstStyle/>
          <a:p>
            <a:pPr marL="0" lvl="0" indent="0">
              <a:spcAft>
                <a:spcPts val="600"/>
              </a:spcAft>
              <a:buNone/>
            </a:pPr>
            <a:r>
              <a:rPr lang="en-US" dirty="0"/>
              <a:t>What could cause a rejected specimen due to hemolysis?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dirty="0"/>
              <a:t>Shaking the </a:t>
            </a:r>
            <a:r>
              <a:rPr lang="en-US" dirty="0" smtClean="0"/>
              <a:t>specimen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Too </a:t>
            </a:r>
            <a:r>
              <a:rPr lang="en-US" dirty="0"/>
              <a:t>much fat in the blood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Not </a:t>
            </a:r>
            <a:r>
              <a:rPr lang="en-US" dirty="0"/>
              <a:t>enough </a:t>
            </a:r>
            <a:r>
              <a:rPr lang="en-US" dirty="0" err="1"/>
              <a:t>anticoagulate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Not </a:t>
            </a:r>
            <a:r>
              <a:rPr lang="en-US" dirty="0"/>
              <a:t>enough blood in the spot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5656" y="263691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315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84784"/>
            <a:ext cx="6336704" cy="4525963"/>
          </a:xfrm>
        </p:spPr>
        <p:txBody>
          <a:bodyPr/>
          <a:lstStyle/>
          <a:p>
            <a:pPr marL="0" lvl="0" indent="0">
              <a:spcAft>
                <a:spcPts val="600"/>
              </a:spcAft>
              <a:buNone/>
            </a:pPr>
            <a:r>
              <a:rPr lang="en-US" dirty="0"/>
              <a:t>What causes </a:t>
            </a:r>
            <a:r>
              <a:rPr lang="en-US" dirty="0" err="1"/>
              <a:t>lipemic</a:t>
            </a:r>
            <a:r>
              <a:rPr lang="en-US" dirty="0"/>
              <a:t> blood specimens?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Shaking </a:t>
            </a:r>
            <a:r>
              <a:rPr lang="en-US" dirty="0"/>
              <a:t>the specimen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Too </a:t>
            </a:r>
            <a:r>
              <a:rPr lang="en-US" dirty="0"/>
              <a:t>much fat in the blood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Not </a:t>
            </a:r>
            <a:r>
              <a:rPr lang="en-US" dirty="0"/>
              <a:t>enough anticoagulated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Contamination </a:t>
            </a:r>
            <a:r>
              <a:rPr lang="en-US" dirty="0"/>
              <a:t>of the blood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5656" y="314096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6321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15285"/>
          </a:xfrm>
        </p:spPr>
        <p:txBody>
          <a:bodyPr/>
          <a:lstStyle/>
          <a:p>
            <a:r>
              <a:rPr lang="en-US" dirty="0"/>
              <a:t>Plasma using Venous Blood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70177"/>
            <a:ext cx="7113269" cy="533495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275911" y="5571766"/>
            <a:ext cx="734154" cy="1110166"/>
            <a:chOff x="179512" y="5517233"/>
            <a:chExt cx="734154" cy="1110166"/>
          </a:xfrm>
        </p:grpSpPr>
        <p:grpSp>
          <p:nvGrpSpPr>
            <p:cNvPr id="18" name="Group 17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66340" y="6258067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5205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792660" y="142493"/>
            <a:ext cx="7523756" cy="1143000"/>
          </a:xfrm>
        </p:spPr>
        <p:txBody>
          <a:bodyPr/>
          <a:lstStyle/>
          <a:p>
            <a:r>
              <a:rPr lang="en-US" altLang="en-US" sz="4000" dirty="0" smtClean="0"/>
              <a:t>Centrifugation of Whole Blood into Plasma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23529" y="1556792"/>
            <a:ext cx="4320480" cy="2376264"/>
          </a:xfrm>
        </p:spPr>
        <p:txBody>
          <a:bodyPr/>
          <a:lstStyle/>
          <a:p>
            <a:r>
              <a:rPr lang="en-US" altLang="en-US" sz="2000" dirty="0" smtClean="0"/>
              <a:t>RPM varies by centrifuge and rotor, g force does not.  Always use </a:t>
            </a:r>
            <a:r>
              <a:rPr lang="en-US" altLang="en-US" sz="2000" dirty="0" err="1" smtClean="0"/>
              <a:t>xg</a:t>
            </a:r>
            <a:r>
              <a:rPr lang="en-US" altLang="en-US" sz="2000" dirty="0" smtClean="0"/>
              <a:t> as it is standardized</a:t>
            </a:r>
          </a:p>
          <a:p>
            <a:r>
              <a:rPr lang="en-US" altLang="en-US" sz="2000" dirty="0" smtClean="0"/>
              <a:t>Proper speed =1500 x g for 10 minutes</a:t>
            </a:r>
          </a:p>
          <a:p>
            <a:r>
              <a:rPr lang="en-US" altLang="en-US" sz="2000" dirty="0" smtClean="0"/>
              <a:t>Ensure the centrifuge is maintained and calibrated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3" b="11520"/>
          <a:stretch/>
        </p:blipFill>
        <p:spPr>
          <a:xfrm>
            <a:off x="4828077" y="1697709"/>
            <a:ext cx="4213588" cy="2028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2152" b="10973"/>
          <a:stretch/>
        </p:blipFill>
        <p:spPr>
          <a:xfrm>
            <a:off x="4828077" y="4142603"/>
            <a:ext cx="4235292" cy="21242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/>
          <a:stretch/>
        </p:blipFill>
        <p:spPr>
          <a:xfrm>
            <a:off x="1331640" y="4142603"/>
            <a:ext cx="2654891" cy="22527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107504" y="5777881"/>
            <a:ext cx="734154" cy="1080119"/>
            <a:chOff x="179512" y="5517233"/>
            <a:chExt cx="734154" cy="1080119"/>
          </a:xfrm>
        </p:grpSpPr>
        <p:grpSp>
          <p:nvGrpSpPr>
            <p:cNvPr id="8" name="Group 7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51520" y="622802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3-2</a:t>
              </a:r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0" y="333338"/>
            <a:ext cx="8067240" cy="60471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106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179512" y="5641356"/>
            <a:ext cx="734154" cy="1080119"/>
            <a:chOff x="179512" y="5517233"/>
            <a:chExt cx="734154" cy="1080119"/>
          </a:xfrm>
        </p:grpSpPr>
        <p:grpSp>
          <p:nvGrpSpPr>
            <p:cNvPr id="5" name="Group 4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51520" y="622802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3-3</a:t>
              </a:r>
              <a:endParaRPr lang="en-US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3" y="242755"/>
            <a:ext cx="8064894" cy="62319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067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3"/>
          <p:cNvGrpSpPr>
            <a:grpSpLocks/>
          </p:cNvGrpSpPr>
          <p:nvPr/>
        </p:nvGrpSpPr>
        <p:grpSpPr bwMode="auto">
          <a:xfrm>
            <a:off x="1835150" y="1236489"/>
            <a:ext cx="5562600" cy="3416648"/>
            <a:chOff x="1565771" y="1395413"/>
            <a:chExt cx="6248400" cy="4067175"/>
          </a:xfrm>
        </p:grpSpPr>
        <p:pic>
          <p:nvPicPr>
            <p:cNvPr id="5530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771" y="1395413"/>
              <a:ext cx="6248400" cy="406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TextBox 5"/>
            <p:cNvSpPr txBox="1">
              <a:spLocks noChangeArrowheads="1"/>
            </p:cNvSpPr>
            <p:nvPr/>
          </p:nvSpPr>
          <p:spPr bwMode="auto">
            <a:xfrm>
              <a:off x="4211960" y="3800073"/>
              <a:ext cx="9316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10/20/2004</a:t>
              </a:r>
            </a:p>
          </p:txBody>
        </p:sp>
      </p:grpSp>
      <p:sp>
        <p:nvSpPr>
          <p:cNvPr id="55299" name="TextBox 6"/>
          <p:cNvSpPr txBox="1">
            <a:spLocks noChangeArrowheads="1"/>
          </p:cNvSpPr>
          <p:nvPr/>
        </p:nvSpPr>
        <p:spPr bwMode="auto">
          <a:xfrm>
            <a:off x="1993900" y="258763"/>
            <a:ext cx="4567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 Valid DBS Specimen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9966" y="4776942"/>
            <a:ext cx="547149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Patient </a:t>
            </a:r>
            <a:r>
              <a:rPr lang="en-US" sz="2400" dirty="0"/>
              <a:t>ID is present along with the date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Spots are completely filled</a:t>
            </a:r>
          </a:p>
        </p:txBody>
      </p:sp>
      <p:sp>
        <p:nvSpPr>
          <p:cNvPr id="10" name="AutoShape 5" descr="Pink tissue paper"/>
          <p:cNvSpPr>
            <a:spLocks noChangeArrowheads="1"/>
          </p:cNvSpPr>
          <p:nvPr/>
        </p:nvSpPr>
        <p:spPr bwMode="auto">
          <a:xfrm>
            <a:off x="5436096" y="4941168"/>
            <a:ext cx="3631704" cy="1840632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b="1" dirty="0"/>
              <a:t>3</a:t>
            </a:r>
            <a:r>
              <a:rPr lang="en-US" altLang="en-US" b="1" dirty="0" smtClean="0"/>
              <a:t> </a:t>
            </a:r>
            <a:r>
              <a:rPr lang="en-US" altLang="en-US" b="1" dirty="0"/>
              <a:t>complete circles </a:t>
            </a:r>
          </a:p>
          <a:p>
            <a:pPr algn="ctr"/>
            <a:r>
              <a:rPr lang="en-US" altLang="en-US" b="1" dirty="0"/>
              <a:t>are better than 5 </a:t>
            </a:r>
          </a:p>
          <a:p>
            <a:pPr algn="ctr"/>
            <a:r>
              <a:rPr lang="en-US" altLang="en-US" b="1" dirty="0"/>
              <a:t>incomplete ones!!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D1FBC-2D65-4DA4-8A62-A2876EE177A1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56792"/>
            <a:ext cx="4267200" cy="400929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>
                <a:solidFill>
                  <a:srgbClr val="336600"/>
                </a:solidFill>
                <a:latin typeface="Impact" panose="020B0806030902050204" pitchFamily="34" charset="0"/>
              </a:rPr>
              <a:t>Purpose</a:t>
            </a:r>
            <a:r>
              <a:rPr lang="en-US" altLang="en-US" sz="2400" dirty="0"/>
              <a:t>  </a:t>
            </a:r>
          </a:p>
          <a:p>
            <a:pPr marL="0" indent="0" eaLnBrk="1" hangingPunct="1">
              <a:buClr>
                <a:srgbClr val="660066"/>
              </a:buClr>
              <a:buSzPct val="60000"/>
              <a:buNone/>
            </a:pPr>
            <a:r>
              <a:rPr lang="en-US" altLang="en-US" sz="2400" dirty="0"/>
              <a:t>To </a:t>
            </a:r>
            <a:r>
              <a:rPr lang="en-US" altLang="en-US" sz="2400" dirty="0" smtClean="0"/>
              <a:t>distinguish between </a:t>
            </a:r>
            <a:r>
              <a:rPr lang="en-US" altLang="en-US" sz="2400" dirty="0"/>
              <a:t>acceptable and unacceptable </a:t>
            </a:r>
            <a:r>
              <a:rPr lang="en-US" altLang="en-US" sz="2400" dirty="0" smtClean="0"/>
              <a:t>DBS specimens </a:t>
            </a:r>
            <a:r>
              <a:rPr lang="en-US" altLang="en-US" sz="2400" dirty="0"/>
              <a:t>for </a:t>
            </a:r>
            <a:r>
              <a:rPr lang="en-US" altLang="en-US" sz="2400" dirty="0" smtClean="0"/>
              <a:t>viral load </a:t>
            </a:r>
            <a:r>
              <a:rPr lang="en-US" altLang="en-US" sz="2400" dirty="0"/>
              <a:t>testing</a:t>
            </a:r>
          </a:p>
          <a:p>
            <a:pPr marL="0" indent="0" eaLnBrk="1" hangingPunct="1">
              <a:buClr>
                <a:srgbClr val="660066"/>
              </a:buClr>
              <a:buSzPct val="60000"/>
              <a:buNone/>
            </a:pPr>
            <a:endParaRPr lang="en-US" altLang="en-US" sz="2400" dirty="0">
              <a:solidFill>
                <a:srgbClr val="336600"/>
              </a:solidFill>
              <a:latin typeface="Impact" panose="020B0806030902050204" pitchFamily="34" charset="0"/>
            </a:endParaRPr>
          </a:p>
          <a:p>
            <a:pPr marL="0" indent="0" eaLnBrk="1" hangingPunct="1">
              <a:buClr>
                <a:srgbClr val="660066"/>
              </a:buClr>
              <a:buSzPct val="60000"/>
              <a:buNone/>
            </a:pPr>
            <a:r>
              <a:rPr lang="en-US" altLang="en-US" sz="2400" dirty="0">
                <a:solidFill>
                  <a:srgbClr val="336600"/>
                </a:solidFill>
                <a:latin typeface="Impact" panose="020B0806030902050204" pitchFamily="34" charset="0"/>
              </a:rPr>
              <a:t>What will you need?</a:t>
            </a:r>
            <a:r>
              <a:rPr lang="en-US" altLang="en-US" sz="2400" dirty="0"/>
              <a:t> </a:t>
            </a:r>
          </a:p>
          <a:p>
            <a:pPr eaLnBrk="1" hangingPunct="1">
              <a:buClr>
                <a:srgbClr val="660066"/>
              </a:buClr>
              <a:buSzPct val="100000"/>
            </a:pPr>
            <a:r>
              <a:rPr lang="en-US" altLang="en-US" sz="2400" dirty="0" smtClean="0"/>
              <a:t>Pen and notepaper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648200" y="1556792"/>
            <a:ext cx="4267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9438" indent="-2365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rgbClr val="660066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336600"/>
                </a:solidFill>
                <a:latin typeface="Impact" panose="020B0806030902050204" pitchFamily="34" charset="0"/>
              </a:rPr>
              <a:t>What will you do?</a:t>
            </a:r>
            <a:r>
              <a:rPr lang="en-US" altLang="en-US" sz="2400" dirty="0">
                <a:latin typeface="Impact" panose="020B0806030902050204" pitchFamily="34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660066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2400" dirty="0" smtClean="0"/>
              <a:t>Work individually:</a:t>
            </a:r>
            <a:endParaRPr lang="en-US" altLang="en-US" sz="2400" dirty="0"/>
          </a:p>
          <a:p>
            <a:pPr marL="282575" lvl="1" indent="-163513" eaLnBrk="1" hangingPunct="1">
              <a:lnSpc>
                <a:spcPts val="3000"/>
              </a:lnSpc>
              <a:spcBef>
                <a:spcPct val="10000"/>
              </a:spcBef>
              <a:spcAft>
                <a:spcPct val="10000"/>
              </a:spcAft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en-US" altLang="en-US" sz="2200" dirty="0" smtClean="0"/>
              <a:t>Review the DBS specimens on the next slide and determine for each specimen whether it is “valid” or “invalid”.</a:t>
            </a:r>
            <a:endParaRPr lang="en-US" altLang="en-US" sz="2200" dirty="0"/>
          </a:p>
          <a:p>
            <a:pPr marL="282575" lvl="1" indent="-163513" eaLnBrk="1" hangingPunct="1">
              <a:lnSpc>
                <a:spcPts val="3000"/>
              </a:lnSpc>
              <a:spcBef>
                <a:spcPct val="10000"/>
              </a:spcBef>
              <a:spcAft>
                <a:spcPct val="10000"/>
              </a:spcAft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en-US" altLang="en-US" sz="2200" dirty="0" smtClean="0"/>
              <a:t>Record your answer on a piece of paper</a:t>
            </a:r>
          </a:p>
          <a:p>
            <a:pPr marL="282575" lvl="1" indent="-163513" eaLnBrk="1" hangingPunct="1">
              <a:lnSpc>
                <a:spcPts val="3000"/>
              </a:lnSpc>
              <a:spcBef>
                <a:spcPct val="10000"/>
              </a:spcBef>
              <a:spcAft>
                <a:spcPct val="10000"/>
              </a:spcAft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en-US" altLang="en-US" sz="2200" dirty="0" smtClean="0"/>
              <a:t>Participate </a:t>
            </a:r>
            <a:r>
              <a:rPr lang="en-US" altLang="en-US" sz="2200" dirty="0"/>
              <a:t>in large-group discussion.</a:t>
            </a:r>
          </a:p>
        </p:txBody>
      </p:sp>
      <p:pic>
        <p:nvPicPr>
          <p:cNvPr id="10245" name="Picture 5" descr="MCj0424214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53" y="5566084"/>
            <a:ext cx="666750" cy="84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720838" y="6416007"/>
            <a:ext cx="1184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3 </a:t>
            </a:r>
            <a:r>
              <a:rPr lang="en-US" altLang="en-US" dirty="0"/>
              <a:t>minutes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9108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000" dirty="0" smtClean="0"/>
              <a:t>Activity 3A: Is this DBS Valid?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0892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Module 3: Learning Objectives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495425"/>
            <a:ext cx="8229600" cy="4662488"/>
          </a:xfrm>
        </p:spPr>
        <p:txBody>
          <a:bodyPr/>
          <a:lstStyle/>
          <a:p>
            <a:r>
              <a:rPr lang="en-US" sz="2600" dirty="0" smtClean="0"/>
              <a:t>List the specimens rejection criteria for viral load testing</a:t>
            </a:r>
            <a:endParaRPr lang="en-US" sz="2600" dirty="0"/>
          </a:p>
          <a:p>
            <a:r>
              <a:rPr lang="en-US" sz="2600" dirty="0" smtClean="0"/>
              <a:t>Describe the </a:t>
            </a:r>
            <a:r>
              <a:rPr lang="en-US" sz="2600" dirty="0"/>
              <a:t>correct </a:t>
            </a:r>
            <a:r>
              <a:rPr lang="en-US" sz="2600" dirty="0" smtClean="0"/>
              <a:t>specimen collection procedures for viral load testing</a:t>
            </a:r>
          </a:p>
          <a:p>
            <a:r>
              <a:rPr lang="en-US" sz="2600" dirty="0" smtClean="0"/>
              <a:t>Perform correct procedures for separation of plasma from whole blood</a:t>
            </a:r>
            <a:endParaRPr lang="en-US" sz="2600" dirty="0" smtClean="0">
              <a:solidFill>
                <a:srgbClr val="FF0000"/>
              </a:solidFill>
            </a:endParaRPr>
          </a:p>
          <a:p>
            <a:r>
              <a:rPr lang="en-US" sz="2600" dirty="0" smtClean="0"/>
              <a:t>Properly </a:t>
            </a:r>
            <a:r>
              <a:rPr lang="en-US" sz="2600" smtClean="0"/>
              <a:t>prepare dried </a:t>
            </a:r>
            <a:r>
              <a:rPr lang="en-US" sz="2600" dirty="0" smtClean="0"/>
              <a:t>blood spots (DBS) for viral load </a:t>
            </a:r>
            <a:r>
              <a:rPr lang="en-US" sz="2600" dirty="0"/>
              <a:t>testing</a:t>
            </a:r>
            <a:r>
              <a:rPr lang="en-US" sz="2600" dirty="0">
                <a:solidFill>
                  <a:srgbClr val="FF0000"/>
                </a:solidFill>
              </a:rPr>
              <a:t>*</a:t>
            </a:r>
          </a:p>
          <a:p>
            <a:r>
              <a:rPr lang="en-US" sz="2600" dirty="0" smtClean="0"/>
              <a:t>Properly </a:t>
            </a:r>
            <a:r>
              <a:rPr lang="en-US" sz="2600" dirty="0"/>
              <a:t>store and package </a:t>
            </a:r>
            <a:r>
              <a:rPr lang="en-US" sz="2600" dirty="0" smtClean="0"/>
              <a:t>specimens </a:t>
            </a:r>
            <a:r>
              <a:rPr lang="en-US" sz="2600" dirty="0"/>
              <a:t>for </a:t>
            </a:r>
            <a:r>
              <a:rPr lang="en-US" sz="2600" dirty="0" smtClean="0"/>
              <a:t>transport</a:t>
            </a:r>
            <a:endParaRPr lang="en-US" sz="2600" dirty="0"/>
          </a:p>
          <a:p>
            <a:r>
              <a:rPr lang="en-US" sz="2600" dirty="0" smtClean="0"/>
              <a:t>Track </a:t>
            </a:r>
            <a:r>
              <a:rPr lang="en-US" sz="2600" dirty="0"/>
              <a:t>specimen referral status </a:t>
            </a:r>
            <a:r>
              <a:rPr lang="en-US" sz="2600" dirty="0" smtClean="0"/>
              <a:t>to </a:t>
            </a:r>
            <a:r>
              <a:rPr lang="en-US" sz="2600" dirty="0"/>
              <a:t>ensure timely return of all test </a:t>
            </a:r>
            <a:r>
              <a:rPr lang="en-US" sz="2600" dirty="0" smtClean="0"/>
              <a:t>results</a:t>
            </a:r>
          </a:p>
          <a:p>
            <a:endParaRPr lang="en-US" sz="2600" dirty="0"/>
          </a:p>
          <a:p>
            <a:endParaRPr lang="en-US" altLang="en-US" sz="2600" dirty="0" smtClean="0"/>
          </a:p>
        </p:txBody>
      </p:sp>
      <p:grpSp>
        <p:nvGrpSpPr>
          <p:cNvPr id="7172" name="Group 9"/>
          <p:cNvGrpSpPr>
            <a:grpSpLocks/>
          </p:cNvGrpSpPr>
          <p:nvPr/>
        </p:nvGrpSpPr>
        <p:grpSpPr bwMode="auto">
          <a:xfrm>
            <a:off x="-90488" y="260350"/>
            <a:ext cx="1095376" cy="1143000"/>
            <a:chOff x="546740" y="2151529"/>
            <a:chExt cx="1093478" cy="1142120"/>
          </a:xfrm>
        </p:grpSpPr>
        <p:pic>
          <p:nvPicPr>
            <p:cNvPr id="7175" name="Picture 10" descr="BU00536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40" y="2151529"/>
              <a:ext cx="1093478" cy="1142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11" descr="BU00529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72" y="2706252"/>
              <a:ext cx="745346" cy="587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228184" y="5656967"/>
            <a:ext cx="2213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*laboratory session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083"/>
            <a:ext cx="9144000" cy="1143000"/>
          </a:xfrm>
        </p:spPr>
        <p:txBody>
          <a:bodyPr/>
          <a:lstStyle/>
          <a:p>
            <a:r>
              <a:rPr lang="en-US" altLang="en-US" sz="4000" dirty="0"/>
              <a:t>Activity 3A: Is this </a:t>
            </a:r>
            <a:r>
              <a:rPr lang="en-US" altLang="en-US" sz="4000" dirty="0" smtClean="0"/>
              <a:t>DBS Valid?</a:t>
            </a:r>
            <a:endParaRPr lang="en-US" sz="4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1754352" y="1521367"/>
            <a:ext cx="4320480" cy="624070"/>
            <a:chOff x="1754352" y="1521367"/>
            <a:chExt cx="4320480" cy="62407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751" r="236" b="66425"/>
            <a:stretch/>
          </p:blipFill>
          <p:spPr bwMode="auto">
            <a:xfrm>
              <a:off x="1754352" y="1521367"/>
              <a:ext cx="4320480" cy="624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971" y="1823106"/>
              <a:ext cx="241356" cy="186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434" y="1724988"/>
              <a:ext cx="259200" cy="284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17207" r="3677" b="20462"/>
          <a:stretch/>
        </p:blipFill>
        <p:spPr bwMode="auto">
          <a:xfrm>
            <a:off x="1741236" y="2304725"/>
            <a:ext cx="4333596" cy="6706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13033" r="5643" b="8218"/>
          <a:stretch/>
        </p:blipFill>
        <p:spPr bwMode="auto">
          <a:xfrm>
            <a:off x="1727546" y="3095877"/>
            <a:ext cx="4046138" cy="8662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t="18490" r="3841" b="9981"/>
          <a:stretch/>
        </p:blipFill>
        <p:spPr bwMode="auto">
          <a:xfrm>
            <a:off x="1741236" y="4149080"/>
            <a:ext cx="3960441" cy="7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9547" r="4160" b="14059"/>
          <a:stretch/>
        </p:blipFill>
        <p:spPr bwMode="auto">
          <a:xfrm>
            <a:off x="1741236" y="5091020"/>
            <a:ext cx="3698640" cy="696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35119" y="148478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❶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829305" y="228906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❷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827584" y="321375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❸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827585" y="422108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❹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827585" y="508518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❺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>
            <a:off x="827585" y="598618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❻</a:t>
            </a:r>
            <a:endParaRPr lang="en-US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6244459" y="1736957"/>
            <a:ext cx="1689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valid / Invalid?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245020" y="2541312"/>
            <a:ext cx="1689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valid / Invalid?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247126" y="3531150"/>
            <a:ext cx="1689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valid / Invalid?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247126" y="4388700"/>
            <a:ext cx="1689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valid / Invalid?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247126" y="5326799"/>
            <a:ext cx="1689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valid / Invalid?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260453" y="6116582"/>
            <a:ext cx="1689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valid / Invalid?</a:t>
            </a:r>
            <a:endParaRPr lang="en-US" sz="20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13135" r="4591" b="5231"/>
          <a:stretch/>
        </p:blipFill>
        <p:spPr bwMode="auto">
          <a:xfrm flipV="1">
            <a:off x="1754352" y="5877272"/>
            <a:ext cx="3947325" cy="933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942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3"/>
          <p:cNvSpPr txBox="1">
            <a:spLocks noChangeArrowheads="1"/>
          </p:cNvSpPr>
          <p:nvPr/>
        </p:nvSpPr>
        <p:spPr bwMode="auto">
          <a:xfrm>
            <a:off x="1993900" y="249238"/>
            <a:ext cx="51704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Activity: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or Invalid ?</a:t>
            </a:r>
          </a:p>
        </p:txBody>
      </p:sp>
      <p:grpSp>
        <p:nvGrpSpPr>
          <p:cNvPr id="59397" name="Group 7"/>
          <p:cNvGrpSpPr>
            <a:grpSpLocks/>
          </p:cNvGrpSpPr>
          <p:nvPr/>
        </p:nvGrpSpPr>
        <p:grpSpPr bwMode="auto">
          <a:xfrm>
            <a:off x="1331913" y="865188"/>
            <a:ext cx="6496050" cy="4289425"/>
            <a:chOff x="1100138" y="1166813"/>
            <a:chExt cx="6943725" cy="4524375"/>
          </a:xfrm>
        </p:grpSpPr>
        <p:pic>
          <p:nvPicPr>
            <p:cNvPr id="593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138" y="1166813"/>
              <a:ext cx="6943725" cy="452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2175877"/>
              <a:ext cx="386984" cy="294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1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7095" y="2020639"/>
              <a:ext cx="415594" cy="450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1835150" y="5084763"/>
            <a:ext cx="5472113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/>
              <a:t>Valid! 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Patient ID is present along with the date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Spots are completely filled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From an anemic patient 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680522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❶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D1FBC-2D65-4DA4-8A62-A2876EE177A1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3"/>
          <p:cNvSpPr txBox="1">
            <a:spLocks noChangeArrowheads="1"/>
          </p:cNvSpPr>
          <p:nvPr/>
        </p:nvSpPr>
        <p:spPr bwMode="auto">
          <a:xfrm>
            <a:off x="2051050" y="260350"/>
            <a:ext cx="5056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Activity: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or Invalid?</a:t>
            </a:r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 rotWithShape="1"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/>
          <a:stretch/>
        </p:blipFill>
        <p:spPr bwMode="auto">
          <a:xfrm>
            <a:off x="609600" y="2492896"/>
            <a:ext cx="8077200" cy="169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2513" y="4581525"/>
            <a:ext cx="449738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/>
              <a:t>Invalid!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Spots are not completely filled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Possibly directly from </a:t>
            </a:r>
            <a:r>
              <a:rPr lang="en-US" sz="2400" dirty="0" err="1"/>
              <a:t>fingerstick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39805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❷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D1FBC-2D65-4DA4-8A62-A2876EE177A1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2368550" y="352425"/>
            <a:ext cx="440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Activity: </a:t>
            </a:r>
            <a:r>
              <a:rPr lang="en-US" altLang="en-US" b="1" dirty="0" smtClean="0"/>
              <a:t>Valid </a:t>
            </a:r>
            <a:r>
              <a:rPr lang="en-US" altLang="en-US" b="1" dirty="0"/>
              <a:t>or Invalid?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467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6125" y="4581525"/>
            <a:ext cx="76517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/>
              <a:t>Trick question!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This card appears to not yet be dry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The spots are </a:t>
            </a:r>
            <a:r>
              <a:rPr lang="en-US" sz="2400" dirty="0" smtClean="0"/>
              <a:t>valid </a:t>
            </a:r>
            <a:r>
              <a:rPr lang="en-US" sz="2400" dirty="0"/>
              <a:t>but it is not yet ready to be packaged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311" y="120498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❸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D1FBC-2D65-4DA4-8A62-A2876EE177A1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3"/>
          <p:cNvSpPr txBox="1">
            <a:spLocks noChangeArrowheads="1"/>
          </p:cNvSpPr>
          <p:nvPr/>
        </p:nvSpPr>
        <p:spPr bwMode="auto">
          <a:xfrm>
            <a:off x="2072576" y="333375"/>
            <a:ext cx="5055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Activity: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or Invalid?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60575"/>
            <a:ext cx="52562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97113" y="4316413"/>
            <a:ext cx="454977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/>
              <a:t>Invalid!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Clotting seems to have occurred 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155679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❹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D1FBC-2D65-4DA4-8A62-A2876EE177A1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2214563" y="260350"/>
            <a:ext cx="4805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Activity: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or Invalid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20938"/>
            <a:ext cx="69119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43013" y="4581525"/>
            <a:ext cx="66579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/>
              <a:t>Invalid!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This card look contaminated possibly with alcohol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144814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❺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D1FBC-2D65-4DA4-8A62-A2876EE177A1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3"/>
          <p:cNvSpPr txBox="1">
            <a:spLocks noChangeArrowheads="1"/>
          </p:cNvSpPr>
          <p:nvPr/>
        </p:nvSpPr>
        <p:spPr bwMode="auto">
          <a:xfrm>
            <a:off x="2214563" y="260350"/>
            <a:ext cx="4805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Activity: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or Invalid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276475"/>
            <a:ext cx="62642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63638" y="4076700"/>
            <a:ext cx="6815137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/>
              <a:t>Invalid!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These spots exhibit serum rings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Could be due to: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not mixing EDTA tube appropriately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Milking or squeezing </a:t>
            </a:r>
            <a:r>
              <a:rPr lang="en-US" sz="2400" dirty="0" err="1"/>
              <a:t>fingerstick</a:t>
            </a:r>
            <a:r>
              <a:rPr lang="en-US" sz="2400" dirty="0"/>
              <a:t> site excessively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51278" y="184482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❻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D1FBC-2D65-4DA4-8A62-A2876EE177A1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0549"/>
            <a:ext cx="8928992" cy="625751"/>
          </a:xfrm>
        </p:spPr>
        <p:txBody>
          <a:bodyPr/>
          <a:lstStyle/>
          <a:p>
            <a:r>
              <a:rPr lang="en-US" sz="3600" dirty="0" smtClean="0"/>
              <a:t>How to Prevent Unacceptable DBS Samples?</a:t>
            </a:r>
            <a:endParaRPr lang="en-US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79512" y="5517233"/>
            <a:ext cx="734154" cy="1080119"/>
            <a:chOff x="179512" y="5517233"/>
            <a:chExt cx="734154" cy="1080119"/>
          </a:xfrm>
        </p:grpSpPr>
        <p:grpSp>
          <p:nvGrpSpPr>
            <p:cNvPr id="7" name="Group 6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51520" y="622802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3-4</a:t>
              </a:r>
              <a:endParaRPr lang="en-US" dirty="0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5124"/>
            <a:ext cx="7316666" cy="56537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401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/>
          <a:lstStyle/>
          <a:p>
            <a:r>
              <a:rPr lang="en-US" sz="4000" dirty="0" smtClean="0"/>
              <a:t>Recommended vs. Minimum Specimen Volume for Viral Load Testing</a:t>
            </a:r>
            <a:endParaRPr lang="en-US" sz="4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084234"/>
              </p:ext>
            </p:extLst>
          </p:nvPr>
        </p:nvGraphicFramePr>
        <p:xfrm>
          <a:off x="539552" y="1988840"/>
          <a:ext cx="8229600" cy="3413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24336"/>
                <a:gridCol w="2664296"/>
                <a:gridCol w="2540968"/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smtClean="0"/>
                        <a:t>Recommended*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Minimum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below which specimen will be rejected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/>
                        <a:t>Whole Blood (EDTA tubes)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/>
                        <a:t>5 mL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/>
                        <a:t>3.5 mL</a:t>
                      </a:r>
                      <a:endParaRPr lang="en-US" sz="2000" dirty="0"/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/>
                        <a:t>Plasma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/>
                        <a:t>2.4 mL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/>
                        <a:t>1.5 mL</a:t>
                      </a:r>
                      <a:endParaRPr lang="en-US" sz="2000" dirty="0"/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/>
                        <a:t>Dried Blood Spots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/>
                        <a:t>5 filled spots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/>
                        <a:t>2 filled </a:t>
                      </a:r>
                      <a:r>
                        <a:rPr lang="en-US" sz="2000" baseline="0" dirty="0" smtClean="0"/>
                        <a:t>spots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28</a:t>
            </a:fld>
            <a:endParaRPr lang="en-GB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5789136"/>
            <a:ext cx="691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*In case of instrument failure or operator errors and retesting is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0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84784"/>
            <a:ext cx="6336704" cy="4525963"/>
          </a:xfrm>
        </p:spPr>
        <p:txBody>
          <a:bodyPr/>
          <a:lstStyle/>
          <a:p>
            <a:pPr marL="0" lvl="0" indent="0">
              <a:spcAft>
                <a:spcPts val="600"/>
              </a:spcAft>
              <a:buNone/>
            </a:pPr>
            <a:r>
              <a:rPr lang="en-US" dirty="0" smtClean="0"/>
              <a:t>What is the preferred container to collect whole blood via venipuncture for viral load testing?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Heparin tubes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ACD tubes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PPT tubes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EDTA vacutainer tubes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46444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29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2356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5886" y="0"/>
            <a:ext cx="7962538" cy="1143000"/>
          </a:xfrm>
        </p:spPr>
        <p:txBody>
          <a:bodyPr/>
          <a:lstStyle/>
          <a:p>
            <a:r>
              <a:rPr lang="en-US" sz="4000" dirty="0" smtClean="0"/>
              <a:t>The Quality of Specimens Affects Viral Load Test Results</a:t>
            </a:r>
            <a:endParaRPr lang="en-US" sz="40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922680"/>
              </p:ext>
            </p:extLst>
          </p:nvPr>
        </p:nvGraphicFramePr>
        <p:xfrm>
          <a:off x="540096" y="1755068"/>
          <a:ext cx="7643192" cy="368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1560" y="2163111"/>
            <a:ext cx="4904184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Specimen collection sites and hubs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3483" y="2163110"/>
            <a:ext cx="232315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Testing sites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677407" y="4579964"/>
            <a:ext cx="3024336" cy="936104"/>
          </a:xfrm>
          <a:prstGeom prst="wedgeEllipseCallout">
            <a:avLst>
              <a:gd name="adj1" fmla="val -55747"/>
              <a:gd name="adj2" fmla="val -151286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Reject or accept Specimen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190" y="5048016"/>
            <a:ext cx="70916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ensure integrity of the </a:t>
            </a:r>
            <a:r>
              <a:rPr lang="en-US" dirty="0" smtClean="0"/>
              <a:t>specimens, you need to: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Properly </a:t>
            </a:r>
            <a:r>
              <a:rPr lang="en-US" dirty="0"/>
              <a:t>collect and process specimens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Properly store and package specimens for transport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Ensure timely pickup and proper delivery of specimens by couriers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Track specimen referral status to ensure timely return of all test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 rot="5400000">
            <a:off x="2624435" y="-974477"/>
            <a:ext cx="576064" cy="5206554"/>
          </a:xfrm>
          <a:prstGeom prst="leftBrace">
            <a:avLst>
              <a:gd name="adj1" fmla="val 8014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34614" y="1671191"/>
            <a:ext cx="2405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Pre-testing Phase</a:t>
            </a:r>
            <a:endParaRPr lang="en-US" sz="24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364088" y="2708920"/>
            <a:ext cx="0" cy="17281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270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84784"/>
            <a:ext cx="6336704" cy="4525963"/>
          </a:xfrm>
        </p:spPr>
        <p:txBody>
          <a:bodyPr/>
          <a:lstStyle/>
          <a:p>
            <a:pPr marL="0" lvl="0" indent="0">
              <a:spcAft>
                <a:spcPts val="600"/>
              </a:spcAft>
              <a:buNone/>
            </a:pPr>
            <a:r>
              <a:rPr lang="en-US" dirty="0"/>
              <a:t>For viral load testing, what is the ideal time from blood collection to centrifugation and separation of plasma</a:t>
            </a:r>
            <a:r>
              <a:rPr lang="en-US" dirty="0" smtClean="0"/>
              <a:t>?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6 hours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8 hours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12 hours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24 hours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357301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30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9363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84784"/>
            <a:ext cx="6336704" cy="4525963"/>
          </a:xfrm>
        </p:spPr>
        <p:txBody>
          <a:bodyPr/>
          <a:lstStyle/>
          <a:p>
            <a:pPr marL="0" lvl="0" indent="0">
              <a:spcAft>
                <a:spcPts val="600"/>
              </a:spcAft>
              <a:buNone/>
            </a:pPr>
            <a:r>
              <a:rPr lang="en-US" dirty="0"/>
              <a:t>Which type of centrifugation measurement varies by centrifuge and </a:t>
            </a:r>
            <a:r>
              <a:rPr lang="en-US" dirty="0" smtClean="0"/>
              <a:t>rotor?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RCF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err="1" smtClean="0"/>
              <a:t>xg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RPM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Momentum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465313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31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2045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84784"/>
            <a:ext cx="6336704" cy="4525963"/>
          </a:xfrm>
        </p:spPr>
        <p:txBody>
          <a:bodyPr/>
          <a:lstStyle/>
          <a:p>
            <a:pPr marL="0" lvl="0" indent="0">
              <a:spcAft>
                <a:spcPts val="600"/>
              </a:spcAft>
              <a:buNone/>
            </a:pPr>
            <a:r>
              <a:rPr lang="en-US" dirty="0"/>
              <a:t>How many times should you invert the whole blood sample to ensure proper mixing prior to blood spotting?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5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6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10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465313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32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8323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84784"/>
            <a:ext cx="6336704" cy="4525963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If using a pipette for spotting blood from an EDTA tube for DBS, what volume should the pipette be set to</a:t>
            </a:r>
            <a:r>
              <a:rPr lang="en-US" dirty="0" smtClean="0"/>
              <a:t>?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100 </a:t>
            </a:r>
            <a:r>
              <a:rPr lang="en-US" dirty="0" err="1" smtClean="0"/>
              <a:t>uL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dirty="0"/>
              <a:t>7</a:t>
            </a:r>
            <a:r>
              <a:rPr lang="en-US" dirty="0" smtClean="0"/>
              <a:t>0 </a:t>
            </a:r>
            <a:r>
              <a:rPr lang="en-US" dirty="0" err="1" smtClean="0"/>
              <a:t>uL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dirty="0"/>
              <a:t>50 </a:t>
            </a:r>
            <a:r>
              <a:rPr lang="en-US" dirty="0" err="1" smtClean="0"/>
              <a:t>uL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dirty="0"/>
              <a:t>3</a:t>
            </a:r>
            <a:r>
              <a:rPr lang="en-US" dirty="0" smtClean="0"/>
              <a:t>0 </a:t>
            </a:r>
            <a:r>
              <a:rPr lang="en-US" dirty="0" err="1" smtClean="0"/>
              <a:t>uL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364502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4235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Specimen Packaging and Transport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33099"/>
            <a:ext cx="2133600" cy="380278"/>
          </a:xfrm>
        </p:spPr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35</a:t>
            </a:fld>
            <a:endParaRPr lang="en-GB" alt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5672" y="5757076"/>
            <a:ext cx="734154" cy="1080119"/>
            <a:chOff x="179512" y="5517233"/>
            <a:chExt cx="734154" cy="1080119"/>
          </a:xfrm>
        </p:grpSpPr>
        <p:grpSp>
          <p:nvGrpSpPr>
            <p:cNvPr id="28" name="Group 27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51520" y="622802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3-5</a:t>
              </a:r>
              <a:endParaRPr lang="en-US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6" y="391340"/>
            <a:ext cx="8055678" cy="6041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31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Packaging Viral Load Samples for Transportation</a:t>
            </a:r>
            <a:endParaRPr lang="en-US" altLang="en-US" dirty="0" smtClean="0"/>
          </a:p>
        </p:txBody>
      </p:sp>
      <p:sp>
        <p:nvSpPr>
          <p:cNvPr id="115717" name="Content Placeholder 2"/>
          <p:cNvSpPr txBox="1">
            <a:spLocks/>
          </p:cNvSpPr>
          <p:nvPr/>
        </p:nvSpPr>
        <p:spPr bwMode="auto">
          <a:xfrm>
            <a:off x="457200" y="1484313"/>
            <a:ext cx="82296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dirty="0"/>
              <a:t>All specimens should be transported following as closely to the regulations put forth by the local and country regulations</a:t>
            </a:r>
          </a:p>
          <a:p>
            <a:pPr lvl="1"/>
            <a:r>
              <a:rPr lang="en-GB" altLang="en-US" dirty="0"/>
              <a:t>when possible, following the International Air Transporter Association (IATA)</a:t>
            </a:r>
          </a:p>
          <a:p>
            <a:r>
              <a:rPr lang="en-GB" altLang="en-US" dirty="0"/>
              <a:t>Plasma should be triple packaged in an airtight container and kept frozen</a:t>
            </a:r>
          </a:p>
          <a:p>
            <a:r>
              <a:rPr lang="en-GB" altLang="en-US" dirty="0"/>
              <a:t>DBS are considered non-infectious but should also be triple packaged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01" y="1772816"/>
            <a:ext cx="4390998" cy="33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Title 3"/>
          <p:cNvSpPr txBox="1">
            <a:spLocks/>
          </p:cNvSpPr>
          <p:nvPr/>
        </p:nvSpPr>
        <p:spPr bwMode="auto">
          <a:xfrm>
            <a:off x="312738" y="274638"/>
            <a:ext cx="8580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/>
              <a:t>Example of Triple Packaging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D1FBC-2D65-4DA4-8A62-A2876EE177A1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179512" y="5517233"/>
            <a:ext cx="734154" cy="1080119"/>
            <a:chOff x="179512" y="5517233"/>
            <a:chExt cx="734154" cy="1080119"/>
          </a:xfrm>
        </p:grpSpPr>
        <p:grpSp>
          <p:nvGrpSpPr>
            <p:cNvPr id="8" name="Group 7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51520" y="622802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3-6</a:t>
              </a:r>
              <a:endParaRPr lang="en-US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"/>
          <a:stretch>
            <a:fillRect/>
          </a:stretch>
        </p:blipFill>
        <p:spPr bwMode="auto">
          <a:xfrm>
            <a:off x="1131928" y="1630097"/>
            <a:ext cx="3008024" cy="37755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" y="274638"/>
            <a:ext cx="9074150" cy="831704"/>
          </a:xfrm>
        </p:spPr>
        <p:txBody>
          <a:bodyPr/>
          <a:lstStyle/>
          <a:p>
            <a:r>
              <a:rPr lang="en-US" dirty="0" smtClean="0"/>
              <a:t>Packaging Whole Blood and Plasma for Transport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9512" y="5517233"/>
            <a:ext cx="734154" cy="1080119"/>
            <a:chOff x="179512" y="5517233"/>
            <a:chExt cx="734154" cy="1080119"/>
          </a:xfrm>
        </p:grpSpPr>
        <p:grpSp>
          <p:nvGrpSpPr>
            <p:cNvPr id="7" name="Group 6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51520" y="622802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3-7</a:t>
              </a:r>
              <a:endParaRPr lang="en-US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7397" r="6654" b="7531"/>
          <a:stretch/>
        </p:blipFill>
        <p:spPr>
          <a:xfrm>
            <a:off x="1331640" y="1606983"/>
            <a:ext cx="6480720" cy="49685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45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9512" y="5517233"/>
            <a:ext cx="734154" cy="1080119"/>
            <a:chOff x="179512" y="5517233"/>
            <a:chExt cx="734154" cy="1080119"/>
          </a:xfrm>
        </p:grpSpPr>
        <p:grpSp>
          <p:nvGrpSpPr>
            <p:cNvPr id="7" name="Group 6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51520" y="622802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3-8</a:t>
              </a:r>
              <a:endParaRPr lang="en-US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3805" r="1907" b="2444"/>
          <a:stretch/>
        </p:blipFill>
        <p:spPr>
          <a:xfrm>
            <a:off x="1985842" y="163447"/>
            <a:ext cx="4740268" cy="62956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/>
          </p:nvPr>
        </p:nvGraphicFramePr>
        <p:xfrm>
          <a:off x="1092199" y="2667000"/>
          <a:ext cx="7865533" cy="1151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4"/>
          <p:cNvSpPr/>
          <p:nvPr/>
        </p:nvSpPr>
        <p:spPr>
          <a:xfrm>
            <a:off x="2432919" y="3642436"/>
            <a:ext cx="1300752" cy="13010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lvl="0"/>
            <a:r>
              <a:rPr lang="en-US" sz="1400" dirty="0" smtClean="0"/>
              <a:t>From sample pickup to sample delivery to testing laboratory</a:t>
            </a:r>
            <a:endParaRPr lang="en-US" sz="1400" dirty="0"/>
          </a:p>
        </p:txBody>
      </p:sp>
      <p:sp>
        <p:nvSpPr>
          <p:cNvPr id="11" name="Rounded Rectangle 4"/>
          <p:cNvSpPr/>
          <p:nvPr/>
        </p:nvSpPr>
        <p:spPr>
          <a:xfrm>
            <a:off x="3806964" y="3641195"/>
            <a:ext cx="1367019" cy="13022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lvl="0"/>
            <a:r>
              <a:rPr lang="en-US" sz="1400" dirty="0" smtClean="0"/>
              <a:t>From time sample received at lab to result released to the clinic</a:t>
            </a:r>
            <a:endParaRPr lang="en-US" sz="1400" dirty="0"/>
          </a:p>
        </p:txBody>
      </p:sp>
      <p:sp>
        <p:nvSpPr>
          <p:cNvPr id="12" name="Rounded Rectangle 4"/>
          <p:cNvSpPr/>
          <p:nvPr/>
        </p:nvSpPr>
        <p:spPr>
          <a:xfrm>
            <a:off x="5228140" y="3638187"/>
            <a:ext cx="1341853" cy="13052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1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kern="1200" dirty="0" smtClean="0"/>
              <a:t>From receipt of results by clinic to return of results to clinician</a:t>
            </a:r>
          </a:p>
        </p:txBody>
      </p:sp>
      <p:sp>
        <p:nvSpPr>
          <p:cNvPr id="13" name="Rounded Rectangle 4"/>
          <p:cNvSpPr/>
          <p:nvPr/>
        </p:nvSpPr>
        <p:spPr>
          <a:xfrm>
            <a:off x="6597796" y="3669604"/>
            <a:ext cx="1329166" cy="14103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1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kern="1200" dirty="0" smtClean="0"/>
              <a:t>From receipt of results by clinician to return of results to patient for management of care </a:t>
            </a:r>
            <a:endParaRPr lang="en-US" sz="1400" kern="1200" dirty="0"/>
          </a:p>
        </p:txBody>
      </p:sp>
      <p:sp>
        <p:nvSpPr>
          <p:cNvPr id="14" name="Left Brace 13"/>
          <p:cNvSpPr/>
          <p:nvPr/>
        </p:nvSpPr>
        <p:spPr>
          <a:xfrm rot="5400000">
            <a:off x="4365626" y="-1020397"/>
            <a:ext cx="533400" cy="7080252"/>
          </a:xfrm>
          <a:prstGeom prst="leftBrace">
            <a:avLst>
              <a:gd name="adj1" fmla="val 106746"/>
              <a:gd name="adj2" fmla="val 50155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06620" y="202989"/>
            <a:ext cx="708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</a:rPr>
              <a:t>Keep Your Turn Around Time Short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08250" y="5254127"/>
            <a:ext cx="107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Sample transport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0500" y="5254127"/>
            <a:ext cx="1000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Time spent inside testing lab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7841" y="5254127"/>
            <a:ext cx="100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From clinic to clinician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9048" y="5254127"/>
            <a:ext cx="1253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From clinician to patient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0" name="Rounded Rectangle 4"/>
          <p:cNvSpPr/>
          <p:nvPr/>
        </p:nvSpPr>
        <p:spPr>
          <a:xfrm>
            <a:off x="1058874" y="3638187"/>
            <a:ext cx="1300752" cy="13010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lvl="0"/>
            <a:r>
              <a:rPr lang="en-US" sz="1400" dirty="0" smtClean="0"/>
              <a:t>From sample collection to sample pickup for transport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200150" y="5264082"/>
            <a:ext cx="1076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Wait time for sample pickup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2" y="2477355"/>
            <a:ext cx="1129174" cy="120194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43" y="2518040"/>
            <a:ext cx="1129174" cy="120194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4" name="TextBox 23"/>
          <p:cNvSpPr txBox="1"/>
          <p:nvPr/>
        </p:nvSpPr>
        <p:spPr>
          <a:xfrm>
            <a:off x="2339752" y="1196752"/>
            <a:ext cx="4507324" cy="954107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Turn Around Time =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TAT 1 + TAT 2 + TAT 3 + TAT 4 + TAT 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5</a:t>
            </a:r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323" dirty="0" smtClean="0">
                <a:ea typeface="ＭＳ Ｐゴシック" panose="020B0600070205080204" pitchFamily="34" charset="-128"/>
              </a:rPr>
              <a:t>Activity 3B: </a:t>
            </a:r>
            <a:r>
              <a:rPr lang="en-US" altLang="en-US" sz="3323" dirty="0">
                <a:ea typeface="ＭＳ Ｐゴシック" panose="020B0600070205080204" pitchFamily="34" charset="-128"/>
              </a:rPr>
              <a:t>Packaging Specimens for Shipment to Referral Sites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11216"/>
            <a:ext cx="4267200" cy="4009292"/>
          </a:xfrm>
        </p:spPr>
        <p:txBody>
          <a:bodyPr/>
          <a:lstStyle/>
          <a:p>
            <a:pPr marL="213952" indent="-213952" eaLnBrk="1" hangingPunct="1">
              <a:lnSpc>
                <a:spcPct val="90000"/>
              </a:lnSpc>
              <a:buNone/>
            </a:pPr>
            <a:r>
              <a:rPr lang="en-US" altLang="en-US" sz="2215" dirty="0">
                <a:solidFill>
                  <a:srgbClr val="33660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Purpose</a:t>
            </a:r>
            <a:r>
              <a:rPr lang="en-US" altLang="en-US" sz="2215" dirty="0">
                <a:ea typeface="ＭＳ Ｐゴシック" panose="020B0600070205080204" pitchFamily="34" charset="-128"/>
              </a:rPr>
              <a:t>  </a:t>
            </a:r>
          </a:p>
          <a:p>
            <a:pPr marL="213952" indent="-213952" eaLnBrk="1" hangingPunct="1">
              <a:lnSpc>
                <a:spcPct val="90000"/>
              </a:lnSpc>
              <a:buClr>
                <a:srgbClr val="660066"/>
              </a:buClr>
              <a:buSzPct val="60000"/>
              <a:buNone/>
            </a:pPr>
            <a:r>
              <a:rPr lang="en-US" altLang="en-US" sz="1846" dirty="0">
                <a:ea typeface="ＭＳ Ｐゴシック" panose="020B0600070205080204" pitchFamily="34" charset="-128"/>
              </a:rPr>
              <a:t>To safely and effectively package specimens using the supplied packing materials. </a:t>
            </a:r>
          </a:p>
          <a:p>
            <a:pPr marL="213952" indent="-213952" eaLnBrk="1" hangingPunct="1">
              <a:lnSpc>
                <a:spcPct val="90000"/>
              </a:lnSpc>
              <a:buClr>
                <a:srgbClr val="660066"/>
              </a:buClr>
              <a:buSzPct val="60000"/>
              <a:buNone/>
            </a:pPr>
            <a:endParaRPr lang="en-US" altLang="en-US" sz="1846" dirty="0">
              <a:solidFill>
                <a:srgbClr val="336600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  <a:p>
            <a:pPr marL="213952" indent="-213952" eaLnBrk="1" hangingPunct="1">
              <a:lnSpc>
                <a:spcPct val="90000"/>
              </a:lnSpc>
              <a:buClr>
                <a:srgbClr val="660066"/>
              </a:buClr>
              <a:buSzPct val="60000"/>
              <a:buNone/>
            </a:pPr>
            <a:r>
              <a:rPr lang="en-US" altLang="en-US" sz="2215" dirty="0">
                <a:solidFill>
                  <a:srgbClr val="33660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What will you need?</a:t>
            </a:r>
            <a:r>
              <a:rPr lang="en-US" altLang="en-US" sz="2215" dirty="0">
                <a:ea typeface="ＭＳ Ｐゴシック" panose="020B0600070205080204" pitchFamily="34" charset="-128"/>
              </a:rPr>
              <a:t> </a:t>
            </a:r>
          </a:p>
          <a:p>
            <a:pPr marL="213952" indent="-213952" eaLnBrk="1" hangingPunct="1">
              <a:lnSpc>
                <a:spcPct val="90000"/>
              </a:lnSpc>
            </a:pPr>
            <a:r>
              <a:rPr lang="en-US" altLang="en-US" sz="1846" u="sng" dirty="0" smtClean="0">
                <a:ea typeface="ＭＳ Ｐゴシック" panose="020B0600070205080204" pitchFamily="34" charset="-128"/>
              </a:rPr>
              <a:t>Handout 3-6</a:t>
            </a:r>
            <a:r>
              <a:rPr lang="en-US" altLang="en-US" sz="1846" dirty="0" smtClean="0">
                <a:ea typeface="ＭＳ Ｐゴシック" panose="020B0600070205080204" pitchFamily="34" charset="-128"/>
              </a:rPr>
              <a:t>: Triple Packaging System (3 pages)</a:t>
            </a:r>
            <a:endParaRPr lang="en-US" altLang="en-US" sz="1846" dirty="0">
              <a:ea typeface="ＭＳ Ｐゴシック" panose="020B0600070205080204" pitchFamily="34" charset="-128"/>
            </a:endParaRPr>
          </a:p>
          <a:p>
            <a:pPr marL="213952" indent="-213952" eaLnBrk="1" hangingPunct="1">
              <a:lnSpc>
                <a:spcPct val="90000"/>
              </a:lnSpc>
            </a:pPr>
            <a:r>
              <a:rPr lang="en-US" altLang="en-US" sz="1846" u="sng" dirty="0" smtClean="0">
                <a:ea typeface="ＭＳ Ｐゴシック" panose="020B0600070205080204" pitchFamily="34" charset="-128"/>
              </a:rPr>
              <a:t>Handout 3-7</a:t>
            </a:r>
            <a:r>
              <a:rPr lang="en-US" altLang="en-US" sz="1846" dirty="0" smtClean="0">
                <a:ea typeface="ＭＳ Ｐゴシック" panose="020B0600070205080204" pitchFamily="34" charset="-128"/>
              </a:rPr>
              <a:t>: Job Aid Specimen Packaging – Whole Blood and Plasma</a:t>
            </a:r>
          </a:p>
          <a:p>
            <a:pPr marL="213952" indent="-213952" eaLnBrk="1" hangingPunct="1">
              <a:lnSpc>
                <a:spcPct val="90000"/>
              </a:lnSpc>
            </a:pPr>
            <a:r>
              <a:rPr lang="en-US" altLang="en-US" sz="1846" dirty="0" smtClean="0">
                <a:ea typeface="ＭＳ Ｐゴシック" panose="020B0600070205080204" pitchFamily="34" charset="-128"/>
              </a:rPr>
              <a:t>Specimens and packaging supplies</a:t>
            </a:r>
            <a:endParaRPr lang="en-US" altLang="en-US" sz="1846" dirty="0">
              <a:ea typeface="ＭＳ Ｐゴシック" panose="020B0600070205080204" pitchFamily="34" charset="-128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48200" y="1740877"/>
            <a:ext cx="4267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spcBef>
                <a:spcPct val="20000"/>
              </a:spcBef>
              <a:buClr>
                <a:srgbClr val="9966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79438" indent="-2365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660066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1800" dirty="0">
                <a:solidFill>
                  <a:srgbClr val="336600"/>
                </a:solidFill>
                <a:latin typeface="Impact" panose="020B0806030902050204" pitchFamily="34" charset="0"/>
              </a:rPr>
              <a:t>What will you do?</a:t>
            </a:r>
            <a:r>
              <a:rPr lang="en-US" altLang="en-US" sz="1800" dirty="0">
                <a:latin typeface="Impact" panose="020B0806030902050204" pitchFamily="34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Clr>
                <a:srgbClr val="660066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1850" dirty="0">
                <a:latin typeface="+mj-lt"/>
              </a:rPr>
              <a:t>Divide </a:t>
            </a:r>
            <a:r>
              <a:rPr lang="en-US" altLang="en-US" sz="1850" dirty="0" smtClean="0">
                <a:latin typeface="+mj-lt"/>
              </a:rPr>
              <a:t>into 3 groups and go to your assigned send-out work stations. </a:t>
            </a:r>
            <a:endParaRPr lang="en-US" altLang="en-US" sz="1850" dirty="0">
              <a:latin typeface="+mj-lt"/>
            </a:endParaRPr>
          </a:p>
          <a:p>
            <a:pPr marL="228600" lvl="1" indent="-228600" eaLnBrk="1" hangingPunct="1"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en-US" altLang="en-US" sz="1850" dirty="0">
                <a:latin typeface="+mj-lt"/>
              </a:rPr>
              <a:t>Each group will have 15 minutes </a:t>
            </a:r>
            <a:r>
              <a:rPr lang="en-US" altLang="en-US" sz="1850" dirty="0" smtClean="0">
                <a:latin typeface="+mj-lt"/>
              </a:rPr>
              <a:t>to package specimens </a:t>
            </a:r>
            <a:r>
              <a:rPr lang="en-US" altLang="en-US" sz="1850" dirty="0">
                <a:latin typeface="+mj-lt"/>
              </a:rPr>
              <a:t>with the supplied packaging materials using </a:t>
            </a:r>
            <a:r>
              <a:rPr lang="en-US" altLang="en-US" sz="1850" u="sng" dirty="0">
                <a:latin typeface="+mj-lt"/>
              </a:rPr>
              <a:t>Job </a:t>
            </a:r>
            <a:r>
              <a:rPr lang="en-US" altLang="en-US" sz="1850" u="sng" dirty="0" smtClean="0">
                <a:latin typeface="+mj-lt"/>
              </a:rPr>
              <a:t>Aids</a:t>
            </a:r>
            <a:r>
              <a:rPr lang="en-US" altLang="en-US" sz="1850" dirty="0" smtClean="0">
                <a:latin typeface="+mj-lt"/>
              </a:rPr>
              <a:t> </a:t>
            </a:r>
            <a:r>
              <a:rPr lang="en-US" altLang="en-US" sz="1850" dirty="0">
                <a:latin typeface="+mj-lt"/>
              </a:rPr>
              <a:t>as a </a:t>
            </a:r>
            <a:r>
              <a:rPr lang="en-US" altLang="en-US" sz="1850" dirty="0" smtClean="0">
                <a:latin typeface="+mj-lt"/>
              </a:rPr>
              <a:t>guide.</a:t>
            </a:r>
          </a:p>
          <a:p>
            <a:pPr marL="228600" lvl="1" indent="-228600" eaLnBrk="1" hangingPunct="1"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en-US" altLang="en-US" sz="1850" dirty="0" smtClean="0">
                <a:latin typeface="+mj-lt"/>
              </a:rPr>
              <a:t>Participate in group discussion</a:t>
            </a:r>
          </a:p>
        </p:txBody>
      </p:sp>
      <p:pic>
        <p:nvPicPr>
          <p:cNvPr id="20485" name="Picture 5" descr="MCj0424214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47" y="5251939"/>
            <a:ext cx="666750" cy="84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543801" y="6115051"/>
            <a:ext cx="122822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9966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62"/>
              <a:t>20 minutes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251" y="5517233"/>
            <a:ext cx="904415" cy="1087754"/>
            <a:chOff x="9251" y="5517233"/>
            <a:chExt cx="904415" cy="1087754"/>
          </a:xfrm>
        </p:grpSpPr>
        <p:grpSp>
          <p:nvGrpSpPr>
            <p:cNvPr id="8" name="Group 7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251" y="6235655"/>
              <a:ext cx="904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3-6, 3-7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40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4020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41</a:t>
            </a:fld>
            <a:endParaRPr lang="en-GB" alt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9512" y="5517233"/>
            <a:ext cx="734154" cy="1080119"/>
            <a:chOff x="179512" y="5517233"/>
            <a:chExt cx="734154" cy="1080119"/>
          </a:xfrm>
        </p:grpSpPr>
        <p:grpSp>
          <p:nvGrpSpPr>
            <p:cNvPr id="16" name="Group 15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51520" y="622802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3-9</a:t>
              </a:r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94" y="332656"/>
            <a:ext cx="7680854" cy="5760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400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34925" y="44624"/>
            <a:ext cx="9074150" cy="1143000"/>
          </a:xfrm>
        </p:spPr>
        <p:txBody>
          <a:bodyPr/>
          <a:lstStyle/>
          <a:p>
            <a:r>
              <a:rPr lang="en-US" altLang="en-US" dirty="0" smtClean="0"/>
              <a:t>Chain of Custody for Sample Transport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>
          <a:xfrm>
            <a:off x="323529" y="1325736"/>
            <a:ext cx="8363271" cy="2391296"/>
          </a:xfrm>
        </p:spPr>
        <p:txBody>
          <a:bodyPr/>
          <a:lstStyle/>
          <a:p>
            <a:r>
              <a:rPr lang="en-US" altLang="en-US" sz="2400" dirty="0" smtClean="0"/>
              <a:t>Track specimens from collection site to the testing laboratory at each hand-off point</a:t>
            </a:r>
          </a:p>
          <a:p>
            <a:r>
              <a:rPr lang="en-US" altLang="en-US" sz="2400" dirty="0" smtClean="0"/>
              <a:t>Use a </a:t>
            </a:r>
            <a:r>
              <a:rPr lang="en-US" altLang="en-US" sz="2400" b="1" i="1" dirty="0" smtClean="0"/>
              <a:t>transport log </a:t>
            </a:r>
            <a:r>
              <a:rPr lang="en-US" altLang="en-US" sz="2400" dirty="0" smtClean="0"/>
              <a:t>that includes date and time of receipt/pick-up and the name of the receiving individual/person picking up (including driver)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9944" r="11905" b="14566"/>
          <a:stretch/>
        </p:blipFill>
        <p:spPr>
          <a:xfrm>
            <a:off x="2434956" y="3604554"/>
            <a:ext cx="4291154" cy="30473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179512" y="5517233"/>
            <a:ext cx="734154" cy="1080119"/>
            <a:chOff x="179512" y="5517233"/>
            <a:chExt cx="734154" cy="1080119"/>
          </a:xfrm>
        </p:grpSpPr>
        <p:grpSp>
          <p:nvGrpSpPr>
            <p:cNvPr id="8" name="Group 7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51520" y="6228020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3-10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42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79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84784"/>
            <a:ext cx="7128792" cy="4525963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How long can plasma be stored at </a:t>
            </a:r>
            <a:r>
              <a:rPr lang="en-US" dirty="0" smtClean="0"/>
              <a:t>2-8</a:t>
            </a:r>
            <a:r>
              <a:rPr lang="en-US" baseline="30000" dirty="0" smtClean="0"/>
              <a:t>o</a:t>
            </a:r>
            <a:r>
              <a:rPr lang="en-US" dirty="0" smtClean="0"/>
              <a:t>C?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6 hours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24 hours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5 days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2 weeks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314096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43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42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484784"/>
            <a:ext cx="7200800" cy="4525963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 smtClean="0"/>
              <a:t>DBS </a:t>
            </a:r>
            <a:r>
              <a:rPr lang="en-US" dirty="0"/>
              <a:t>if packaged properly can be stored at ambient temperature for up to 2 weeks and can be transported at this same </a:t>
            </a:r>
            <a:r>
              <a:rPr lang="en-US" dirty="0" smtClean="0"/>
              <a:t>temperature.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True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False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357301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44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3869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84784"/>
            <a:ext cx="6336704" cy="4525963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Transport documents must be filled to maintain and prove chain of custody. </a:t>
            </a:r>
            <a:r>
              <a:rPr lang="en-US" dirty="0" smtClean="0"/>
              <a:t>At every </a:t>
            </a:r>
            <a:r>
              <a:rPr lang="en-US" dirty="0"/>
              <a:t>hand </a:t>
            </a:r>
            <a:r>
              <a:rPr lang="en-US" dirty="0" smtClean="0"/>
              <a:t>off point in </a:t>
            </a:r>
            <a:r>
              <a:rPr lang="en-US" dirty="0"/>
              <a:t>the </a:t>
            </a:r>
            <a:r>
              <a:rPr lang="en-US" dirty="0" smtClean="0"/>
              <a:t>process, _________, _________, and _________ must </a:t>
            </a:r>
            <a:r>
              <a:rPr lang="en-US" dirty="0"/>
              <a:t>be </a:t>
            </a:r>
            <a:r>
              <a:rPr lang="en-US" dirty="0" smtClean="0"/>
              <a:t>recoded on the transport log.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45</a:t>
            </a:fld>
            <a:endParaRPr lang="en-GB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02787" y="2924944"/>
            <a:ext cx="1738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signature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7189" y="3455377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time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2160" y="2924943"/>
            <a:ext cx="931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date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Specimen Tracking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28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Track of All Referral Samples at Clinics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700807"/>
            <a:ext cx="8229600" cy="2060378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Health clinics should assign a </a:t>
            </a:r>
            <a:r>
              <a:rPr lang="en-US" sz="2200" dirty="0"/>
              <a:t>designated person </a:t>
            </a:r>
            <a:r>
              <a:rPr lang="en-US" sz="2200" dirty="0" smtClean="0"/>
              <a:t>to:</a:t>
            </a:r>
          </a:p>
          <a:p>
            <a:r>
              <a:rPr lang="en-US" sz="2200" dirty="0"/>
              <a:t>Follow up with the designated persons at each transport point as well as the end point (test sites) to ensure all samples sent have arrived</a:t>
            </a:r>
          </a:p>
          <a:p>
            <a:r>
              <a:rPr lang="en-US" sz="2200" dirty="0" smtClean="0"/>
              <a:t>Check # of results returned against # of samples referred on a weekly basis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8000" r="8621" b="70924"/>
          <a:stretch/>
        </p:blipFill>
        <p:spPr>
          <a:xfrm>
            <a:off x="96330" y="3988874"/>
            <a:ext cx="8951340" cy="174438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54072" y="5681061"/>
            <a:ext cx="741630" cy="1061052"/>
            <a:chOff x="172036" y="5517233"/>
            <a:chExt cx="741630" cy="1061052"/>
          </a:xfrm>
        </p:grpSpPr>
        <p:grpSp>
          <p:nvGrpSpPr>
            <p:cNvPr id="7" name="Group 6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72036" y="6208953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3-11</a:t>
              </a:r>
              <a:endParaRPr lang="en-US" dirty="0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47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5654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920880" cy="1143000"/>
          </a:xfrm>
        </p:spPr>
        <p:txBody>
          <a:bodyPr/>
          <a:lstStyle/>
          <a:p>
            <a:r>
              <a:rPr lang="en-US" altLang="en-US" dirty="0"/>
              <a:t>Clinics </a:t>
            </a:r>
            <a:r>
              <a:rPr lang="en-US" altLang="en-US" dirty="0" smtClean="0"/>
              <a:t>Should Routinely Track These Indicators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48</a:t>
            </a:fld>
            <a:endParaRPr lang="en-GB" altLang="en-US" dirty="0"/>
          </a:p>
        </p:txBody>
      </p:sp>
      <p:graphicFrame>
        <p:nvGraphicFramePr>
          <p:cNvPr id="13" name="Content Placeholder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6214959"/>
              </p:ext>
            </p:extLst>
          </p:nvPr>
        </p:nvGraphicFramePr>
        <p:xfrm>
          <a:off x="772901" y="1788803"/>
          <a:ext cx="7598198" cy="3728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17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Specimen Rejection Criteria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86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Methods for Blood Collection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35793"/>
              </p:ext>
            </p:extLst>
          </p:nvPr>
        </p:nvGraphicFramePr>
        <p:xfrm>
          <a:off x="457200" y="1752600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52800" y="5334000"/>
            <a:ext cx="4876800" cy="82343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43300" y="5391776"/>
            <a:ext cx="4495800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0650" h="88900"/>
            <a:bevelB w="88900" h="3175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Heel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Stick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4716300"/>
            <a:ext cx="2468880" cy="1813354"/>
          </a:xfrm>
          <a:prstGeom prst="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28489"/>
              <a:satOff val="-76888"/>
              <a:lumOff val="11767"/>
              <a:alphaOff val="0"/>
            </a:schemeClr>
          </a:fillRef>
          <a:effectRef idx="1">
            <a:schemeClr val="accent2">
              <a:hueOff val="28489"/>
              <a:satOff val="-76888"/>
              <a:lumOff val="11767"/>
              <a:alphaOff val="0"/>
            </a:schemeClr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1" y="4775252"/>
            <a:ext cx="1900238" cy="1695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4739660"/>
            <a:ext cx="2468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854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323" dirty="0" smtClean="0">
                <a:ea typeface="ＭＳ Ｐゴシック" panose="020B0600070205080204" pitchFamily="34" charset="-128"/>
              </a:rPr>
              <a:t>Activity 3C: Sample Rejection Criteria</a:t>
            </a:r>
            <a:endParaRPr lang="en-US" altLang="en-US" sz="3323" dirty="0">
              <a:ea typeface="ＭＳ Ｐゴシック" panose="020B0600070205080204" pitchFamily="34" charset="-128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11216"/>
            <a:ext cx="4267200" cy="4009292"/>
          </a:xfrm>
        </p:spPr>
        <p:txBody>
          <a:bodyPr/>
          <a:lstStyle/>
          <a:p>
            <a:pPr marL="213952" indent="-213952" eaLnBrk="1" hangingPunct="1">
              <a:lnSpc>
                <a:spcPct val="90000"/>
              </a:lnSpc>
              <a:buNone/>
            </a:pPr>
            <a:r>
              <a:rPr lang="en-US" altLang="en-US" sz="2215" dirty="0">
                <a:solidFill>
                  <a:srgbClr val="33660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Purpose</a:t>
            </a:r>
            <a:r>
              <a:rPr lang="en-US" altLang="en-US" sz="2215" dirty="0">
                <a:ea typeface="ＭＳ Ｐゴシック" panose="020B0600070205080204" pitchFamily="34" charset="-128"/>
              </a:rPr>
              <a:t>  </a:t>
            </a:r>
          </a:p>
          <a:p>
            <a:pPr marL="213952" indent="-213952" eaLnBrk="1" hangingPunct="1">
              <a:lnSpc>
                <a:spcPct val="90000"/>
              </a:lnSpc>
              <a:buClr>
                <a:srgbClr val="660066"/>
              </a:buClr>
              <a:buSzPct val="60000"/>
              <a:buNone/>
            </a:pPr>
            <a:r>
              <a:rPr lang="en-US" altLang="en-US" sz="1846" dirty="0">
                <a:ea typeface="ＭＳ Ｐゴシック" panose="020B0600070205080204" pitchFamily="34" charset="-128"/>
              </a:rPr>
              <a:t>To </a:t>
            </a:r>
            <a:r>
              <a:rPr lang="en-US" altLang="en-US" sz="1846" dirty="0" smtClean="0">
                <a:ea typeface="ＭＳ Ｐゴシック" panose="020B0600070205080204" pitchFamily="34" charset="-128"/>
              </a:rPr>
              <a:t>develop rejection criteria for each sample type for viral load testing. </a:t>
            </a:r>
            <a:endParaRPr lang="en-US" altLang="en-US" sz="1846" dirty="0">
              <a:ea typeface="ＭＳ Ｐゴシック" panose="020B0600070205080204" pitchFamily="34" charset="-128"/>
            </a:endParaRPr>
          </a:p>
          <a:p>
            <a:pPr marL="213952" indent="-213952" eaLnBrk="1" hangingPunct="1">
              <a:lnSpc>
                <a:spcPct val="90000"/>
              </a:lnSpc>
              <a:buClr>
                <a:srgbClr val="660066"/>
              </a:buClr>
              <a:buSzPct val="60000"/>
              <a:buNone/>
            </a:pPr>
            <a:endParaRPr lang="en-US" altLang="en-US" sz="1846" dirty="0">
              <a:solidFill>
                <a:srgbClr val="336600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  <a:p>
            <a:pPr marL="213952" indent="-213952" eaLnBrk="1" hangingPunct="1">
              <a:lnSpc>
                <a:spcPct val="90000"/>
              </a:lnSpc>
              <a:buClr>
                <a:srgbClr val="660066"/>
              </a:buClr>
              <a:buSzPct val="60000"/>
              <a:buNone/>
            </a:pPr>
            <a:r>
              <a:rPr lang="en-US" altLang="en-US" sz="2215" dirty="0">
                <a:solidFill>
                  <a:srgbClr val="33660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What will you need?</a:t>
            </a:r>
            <a:r>
              <a:rPr lang="en-US" altLang="en-US" sz="2215" dirty="0">
                <a:ea typeface="ＭＳ Ｐゴシック" panose="020B0600070205080204" pitchFamily="34" charset="-128"/>
              </a:rPr>
              <a:t> </a:t>
            </a:r>
          </a:p>
          <a:p>
            <a:pPr marL="213952" indent="-213952" eaLnBrk="1" hangingPunct="1">
              <a:lnSpc>
                <a:spcPct val="90000"/>
              </a:lnSpc>
            </a:pPr>
            <a:r>
              <a:rPr lang="en-US" altLang="en-US" sz="1846" dirty="0" smtClean="0">
                <a:ea typeface="ＭＳ Ｐゴシック" panose="020B0600070205080204" pitchFamily="34" charset="-128"/>
              </a:rPr>
              <a:t>Flipchart paper</a:t>
            </a:r>
            <a:endParaRPr lang="en-US" altLang="en-US" sz="1846" dirty="0">
              <a:ea typeface="ＭＳ Ｐゴシック" panose="020B0600070205080204" pitchFamily="34" charset="-128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48200" y="1740877"/>
            <a:ext cx="4267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spcBef>
                <a:spcPct val="20000"/>
              </a:spcBef>
              <a:buClr>
                <a:srgbClr val="9966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79438" indent="-2365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660066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2215" dirty="0">
                <a:solidFill>
                  <a:srgbClr val="336600"/>
                </a:solidFill>
                <a:latin typeface="Impact" panose="020B0806030902050204" pitchFamily="34" charset="0"/>
              </a:rPr>
              <a:t>What will you do?</a:t>
            </a:r>
            <a:r>
              <a:rPr lang="en-US" altLang="en-US" sz="2215" dirty="0">
                <a:latin typeface="Impact" panose="020B0806030902050204" pitchFamily="34" charset="0"/>
              </a:rPr>
              <a:t> </a:t>
            </a:r>
          </a:p>
          <a:p>
            <a:pPr eaLnBrk="1" hangingPunct="1">
              <a:spcBef>
                <a:spcPts val="600"/>
              </a:spcBef>
              <a:buClr>
                <a:srgbClr val="660066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1846" dirty="0"/>
              <a:t>Divide into </a:t>
            </a:r>
            <a:r>
              <a:rPr lang="en-US" altLang="en-US" sz="1846" dirty="0" smtClean="0"/>
              <a:t>3 groups - each group will be assigned one type of specimen: whole blood, plasma, or dried blood spots.</a:t>
            </a:r>
          </a:p>
          <a:p>
            <a:pPr lvl="1" eaLnBrk="1" hangingPunct="1">
              <a:spcBef>
                <a:spcPts val="600"/>
              </a:spcBef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en-US" altLang="en-US" sz="1846" dirty="0" smtClean="0"/>
              <a:t>Discuss within your group criteria to be used to reject a specimen</a:t>
            </a:r>
          </a:p>
          <a:p>
            <a:pPr lvl="1" eaLnBrk="1" hangingPunct="1">
              <a:spcBef>
                <a:spcPts val="600"/>
              </a:spcBef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en-US" altLang="en-US" sz="1846" dirty="0" smtClean="0"/>
              <a:t>Write your rejection criteria on a flipchart</a:t>
            </a:r>
          </a:p>
          <a:p>
            <a:pPr lvl="1" eaLnBrk="1" hangingPunct="1">
              <a:spcBef>
                <a:spcPts val="600"/>
              </a:spcBef>
              <a:buClr>
                <a:srgbClr val="996633"/>
              </a:buClr>
              <a:buFont typeface="Wingdings" panose="05000000000000000000" pitchFamily="2" charset="2"/>
              <a:buChar char="§"/>
            </a:pPr>
            <a:r>
              <a:rPr lang="en-US" altLang="en-US" sz="1846" dirty="0" smtClean="0"/>
              <a:t>Participate </a:t>
            </a:r>
            <a:r>
              <a:rPr lang="en-US" altLang="en-US" sz="1846" dirty="0"/>
              <a:t>in large-group </a:t>
            </a:r>
            <a:r>
              <a:rPr lang="en-US" altLang="en-US" sz="1846" dirty="0" smtClean="0"/>
              <a:t>discussion</a:t>
            </a:r>
            <a:endParaRPr lang="en-US" altLang="en-US" sz="1846" dirty="0"/>
          </a:p>
        </p:txBody>
      </p:sp>
      <p:pic>
        <p:nvPicPr>
          <p:cNvPr id="20485" name="Picture 5" descr="MCj0424214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47" y="5251939"/>
            <a:ext cx="666750" cy="84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543801" y="6115051"/>
            <a:ext cx="122822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9966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62" dirty="0" smtClean="0"/>
              <a:t>20 </a:t>
            </a:r>
            <a:r>
              <a:rPr lang="en-US" altLang="en-US" sz="1662" dirty="0"/>
              <a:t>minutes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50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6803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4072" y="5681061"/>
            <a:ext cx="741630" cy="1061052"/>
            <a:chOff x="172036" y="5517233"/>
            <a:chExt cx="741630" cy="1061052"/>
          </a:xfrm>
        </p:grpSpPr>
        <p:grpSp>
          <p:nvGrpSpPr>
            <p:cNvPr id="11" name="Group 10"/>
            <p:cNvGrpSpPr/>
            <p:nvPr/>
          </p:nvGrpSpPr>
          <p:grpSpPr>
            <a:xfrm>
              <a:off x="179512" y="5517233"/>
              <a:ext cx="734154" cy="833363"/>
              <a:chOff x="125916" y="74156"/>
              <a:chExt cx="917692" cy="10417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16" y="74156"/>
                <a:ext cx="917692" cy="104170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6416" y="164165"/>
                <a:ext cx="629580" cy="2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Handout</a:t>
                </a:r>
                <a:endParaRPr lang="en-US" sz="75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72036" y="6208953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3-12</a:t>
              </a:r>
              <a:endParaRPr lang="en-US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51</a:t>
            </a:fld>
            <a:endParaRPr lang="en-GB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2" y="476672"/>
            <a:ext cx="7668776" cy="57515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73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Making and Packaging DBS from EDTA Tubes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C00000"/>
                </a:solidFill>
              </a:rPr>
              <a:t>A Practical Session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F1E7E9-6587-4778-A7EB-FDBD20DAB2B5}" type="slidenum">
              <a:rPr lang="en-GB" altLang="en-US" smtClean="0"/>
              <a:pPr>
                <a:defRPr/>
              </a:pPr>
              <a:t>52</a:t>
            </a:fld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>
          <a:xfrm>
            <a:off x="457200" y="90533"/>
            <a:ext cx="8229600" cy="890195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Key Messages</a:t>
            </a:r>
          </a:p>
        </p:txBody>
      </p:sp>
      <p:sp>
        <p:nvSpPr>
          <p:cNvPr id="164867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Specimen ________ is key to the accuracy of the viral load test results.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Viral load samples may be collected as whole blood for processing into ______ or ______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Proper </a:t>
            </a:r>
            <a:r>
              <a:rPr lang="en-GB" altLang="en-US" sz="2600" dirty="0"/>
              <a:t>______</a:t>
            </a:r>
            <a:r>
              <a:rPr lang="en-GB" altLang="en-US" sz="2600" dirty="0" smtClean="0"/>
              <a:t>, </a:t>
            </a:r>
            <a:r>
              <a:rPr lang="en-GB" altLang="en-US" sz="2600" dirty="0"/>
              <a:t>______</a:t>
            </a:r>
            <a:r>
              <a:rPr lang="en-GB" altLang="en-US" sz="2600" dirty="0" smtClean="0"/>
              <a:t>, </a:t>
            </a:r>
            <a:r>
              <a:rPr lang="en-GB" altLang="en-US" sz="2600" dirty="0"/>
              <a:t>______</a:t>
            </a:r>
            <a:r>
              <a:rPr lang="en-GB" altLang="en-US" sz="2600" dirty="0" smtClean="0"/>
              <a:t>, </a:t>
            </a:r>
            <a:r>
              <a:rPr lang="en-GB" altLang="en-US" sz="2600" dirty="0"/>
              <a:t>______</a:t>
            </a:r>
            <a:r>
              <a:rPr lang="en-GB" altLang="en-US" sz="2600" dirty="0" smtClean="0"/>
              <a:t>, and </a:t>
            </a:r>
            <a:r>
              <a:rPr lang="en-GB" altLang="en-US" sz="2600" dirty="0"/>
              <a:t>______</a:t>
            </a:r>
            <a:r>
              <a:rPr lang="en-GB" altLang="en-US" sz="2600" dirty="0" smtClean="0"/>
              <a:t> of viral load specimens is essential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During sample transport, the correct </a:t>
            </a:r>
            <a:r>
              <a:rPr lang="en-GB" altLang="en-US" sz="2600" dirty="0"/>
              <a:t>______</a:t>
            </a:r>
            <a:r>
              <a:rPr lang="en-GB" altLang="en-US" sz="2600" dirty="0" smtClean="0"/>
              <a:t> must be monitored and maintained for each specimen type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/>
              <a:t>______</a:t>
            </a:r>
            <a:r>
              <a:rPr lang="en-GB" altLang="en-US" sz="2600" dirty="0" smtClean="0"/>
              <a:t> of </a:t>
            </a:r>
            <a:r>
              <a:rPr lang="en-GB" altLang="en-US" sz="2600" dirty="0"/>
              <a:t>______</a:t>
            </a:r>
            <a:r>
              <a:rPr lang="en-GB" altLang="en-US" sz="2600" dirty="0" smtClean="0"/>
              <a:t> is key to ensure proper specimen handling during transport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Regular </a:t>
            </a:r>
            <a:r>
              <a:rPr lang="en-GB" altLang="en-US" sz="2600" dirty="0"/>
              <a:t>______</a:t>
            </a:r>
            <a:r>
              <a:rPr lang="en-GB" altLang="en-US" sz="2600" dirty="0" smtClean="0"/>
              <a:t> of referral samples is crucial in making sure all results are returned</a:t>
            </a:r>
            <a:endParaRPr lang="en-GB" altLang="en-US" sz="2600" dirty="0"/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If a specimens meets any of the </a:t>
            </a:r>
            <a:r>
              <a:rPr lang="en-GB" altLang="en-US" sz="2600" dirty="0"/>
              <a:t>______ ______</a:t>
            </a:r>
            <a:r>
              <a:rPr lang="en-GB" altLang="en-US" sz="2600" dirty="0" smtClean="0"/>
              <a:t> </a:t>
            </a:r>
            <a:r>
              <a:rPr lang="en-GB" altLang="en-US" sz="2600" dirty="0"/>
              <a:t>______</a:t>
            </a:r>
            <a:r>
              <a:rPr lang="en-GB" altLang="en-US" sz="2600" dirty="0" smtClean="0"/>
              <a:t>, it cannot be used for viral load testing.</a:t>
            </a:r>
          </a:p>
        </p:txBody>
      </p:sp>
      <p:sp>
        <p:nvSpPr>
          <p:cNvPr id="164868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 smtClean="0">
                <a:solidFill>
                  <a:srgbClr val="898989"/>
                </a:solidFill>
                <a:cs typeface="Arial" panose="020B0604020202020204" pitchFamily="34" charset="0"/>
              </a:rPr>
              <a:t>Field Pilot Version -DRAFT</a:t>
            </a:r>
          </a:p>
        </p:txBody>
      </p:sp>
      <p:sp>
        <p:nvSpPr>
          <p:cNvPr id="16486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3D03C1-737E-40C6-BD62-FD0586097CF0}" type="slidenum">
              <a:rPr lang="en-GB" altLang="en-US" sz="16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GB" altLang="en-US" sz="1600" smtClean="0"/>
          </a:p>
        </p:txBody>
      </p:sp>
    </p:spTree>
    <p:extLst>
      <p:ext uri="{BB962C8B-B14F-4D97-AF65-F5344CB8AC3E}">
        <p14:creationId xmlns:p14="http://schemas.microsoft.com/office/powerpoint/2010/main" val="42751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>
          <a:xfrm>
            <a:off x="457200" y="90533"/>
            <a:ext cx="8229600" cy="890195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Key Messages</a:t>
            </a:r>
          </a:p>
        </p:txBody>
      </p:sp>
      <p:sp>
        <p:nvSpPr>
          <p:cNvPr id="164867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Specimen </a:t>
            </a:r>
            <a:r>
              <a:rPr lang="en-GB" altLang="en-US" sz="2600" dirty="0" smtClean="0">
                <a:solidFill>
                  <a:srgbClr val="FF0000"/>
                </a:solidFill>
              </a:rPr>
              <a:t>integrity</a:t>
            </a:r>
            <a:r>
              <a:rPr lang="en-GB" altLang="en-US" sz="2600" dirty="0" smtClean="0"/>
              <a:t> is key to the accuracy of the viral load test results.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Viral load samples may be collected as whole blood for processing into </a:t>
            </a:r>
            <a:r>
              <a:rPr lang="en-GB" altLang="en-US" sz="2600" dirty="0" smtClean="0">
                <a:solidFill>
                  <a:srgbClr val="FF0000"/>
                </a:solidFill>
              </a:rPr>
              <a:t>plasma</a:t>
            </a:r>
            <a:r>
              <a:rPr lang="en-GB" altLang="en-US" sz="2600" dirty="0" smtClean="0"/>
              <a:t> or </a:t>
            </a:r>
            <a:r>
              <a:rPr lang="en-GB" altLang="en-US" sz="2600" dirty="0" smtClean="0">
                <a:solidFill>
                  <a:srgbClr val="FF0000"/>
                </a:solidFill>
              </a:rPr>
              <a:t>DBS</a:t>
            </a:r>
            <a:r>
              <a:rPr lang="en-GB" altLang="en-US" sz="26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Proper </a:t>
            </a:r>
            <a:r>
              <a:rPr lang="en-GB" altLang="en-US" sz="2600" dirty="0" smtClean="0">
                <a:solidFill>
                  <a:srgbClr val="FF0000"/>
                </a:solidFill>
              </a:rPr>
              <a:t>collection, processing, storage, packaging, and transport </a:t>
            </a:r>
            <a:r>
              <a:rPr lang="en-GB" altLang="en-US" sz="2600" dirty="0" smtClean="0"/>
              <a:t>of viral load specimens is essential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During sample transport, the correct </a:t>
            </a:r>
            <a:r>
              <a:rPr lang="en-GB" altLang="en-US" sz="2600" dirty="0" smtClean="0">
                <a:solidFill>
                  <a:srgbClr val="FF0000"/>
                </a:solidFill>
              </a:rPr>
              <a:t>temperature</a:t>
            </a:r>
            <a:r>
              <a:rPr lang="en-GB" altLang="en-US" sz="2600" dirty="0" smtClean="0"/>
              <a:t> must be monitored and maintained for each specimen type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 smtClean="0">
                <a:solidFill>
                  <a:srgbClr val="FF0000"/>
                </a:solidFill>
              </a:rPr>
              <a:t>Chain of custody </a:t>
            </a:r>
            <a:r>
              <a:rPr lang="en-GB" altLang="en-US" sz="2600" dirty="0" smtClean="0"/>
              <a:t>is key to ensure proper specimen handling during transport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Regular </a:t>
            </a:r>
            <a:r>
              <a:rPr lang="en-GB" altLang="en-US" sz="2600" dirty="0" smtClean="0">
                <a:solidFill>
                  <a:srgbClr val="FF0000"/>
                </a:solidFill>
              </a:rPr>
              <a:t>tracking</a:t>
            </a:r>
            <a:r>
              <a:rPr lang="en-GB" altLang="en-US" sz="2600" dirty="0" smtClean="0"/>
              <a:t> of referral samples is crucial in making sure all results are returned</a:t>
            </a:r>
            <a:endParaRPr lang="en-GB" altLang="en-US" sz="2600" dirty="0"/>
          </a:p>
          <a:p>
            <a:pPr eaLnBrk="1" hangingPunct="1">
              <a:lnSpc>
                <a:spcPct val="80000"/>
              </a:lnSpc>
            </a:pPr>
            <a:r>
              <a:rPr lang="en-GB" altLang="en-US" sz="2600" dirty="0" smtClean="0"/>
              <a:t>If a specimens meets any of the </a:t>
            </a:r>
            <a:r>
              <a:rPr lang="en-GB" altLang="en-US" sz="2600" dirty="0" smtClean="0">
                <a:solidFill>
                  <a:srgbClr val="FF0000"/>
                </a:solidFill>
              </a:rPr>
              <a:t>sample rejection criteria</a:t>
            </a:r>
            <a:r>
              <a:rPr lang="en-GB" altLang="en-US" sz="2600" dirty="0" smtClean="0"/>
              <a:t>, it cannot be used for viral load testing.</a:t>
            </a:r>
          </a:p>
        </p:txBody>
      </p:sp>
      <p:sp>
        <p:nvSpPr>
          <p:cNvPr id="164868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 smtClean="0">
                <a:solidFill>
                  <a:srgbClr val="898989"/>
                </a:solidFill>
                <a:cs typeface="Arial" panose="020B0604020202020204" pitchFamily="34" charset="0"/>
              </a:rPr>
              <a:t>Field Pilot Version -DRAFT</a:t>
            </a:r>
          </a:p>
        </p:txBody>
      </p:sp>
      <p:sp>
        <p:nvSpPr>
          <p:cNvPr id="16486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3D03C1-737E-40C6-BD62-FD0586097CF0}" type="slidenum">
              <a:rPr lang="en-GB" altLang="en-US" sz="16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GB" altLang="en-US" sz="1600" smtClean="0"/>
          </a:p>
        </p:txBody>
      </p:sp>
    </p:spTree>
    <p:extLst>
      <p:ext uri="{BB962C8B-B14F-4D97-AF65-F5344CB8AC3E}">
        <p14:creationId xmlns:p14="http://schemas.microsoft.com/office/powerpoint/2010/main" val="34559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" y="274638"/>
            <a:ext cx="9074150" cy="1115492"/>
          </a:xfrm>
        </p:spPr>
        <p:txBody>
          <a:bodyPr/>
          <a:lstStyle/>
          <a:p>
            <a:r>
              <a:rPr lang="en-GB" dirty="0" smtClean="0">
                <a:cs typeface="ＭＳ Ｐゴシック" charset="0"/>
              </a:rPr>
              <a:t>Specimens Used for Viral Load: Plasma and Dried Blood Spots (DBS)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126181"/>
            <a:ext cx="2891817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Collection Method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4430" y="2108908"/>
            <a:ext cx="2887970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Sample Processing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910257" y="3356992"/>
            <a:ext cx="3038534" cy="1296144"/>
          </a:xfrm>
          <a:custGeom>
            <a:avLst/>
            <a:gdLst>
              <a:gd name="connsiteX0" fmla="*/ 0 w 3038534"/>
              <a:gd name="connsiteY0" fmla="*/ 216028 h 1296144"/>
              <a:gd name="connsiteX1" fmla="*/ 216028 w 3038534"/>
              <a:gd name="connsiteY1" fmla="*/ 0 h 1296144"/>
              <a:gd name="connsiteX2" fmla="*/ 2822506 w 3038534"/>
              <a:gd name="connsiteY2" fmla="*/ 0 h 1296144"/>
              <a:gd name="connsiteX3" fmla="*/ 3038534 w 3038534"/>
              <a:gd name="connsiteY3" fmla="*/ 216028 h 1296144"/>
              <a:gd name="connsiteX4" fmla="*/ 3038534 w 3038534"/>
              <a:gd name="connsiteY4" fmla="*/ 1080116 h 1296144"/>
              <a:gd name="connsiteX5" fmla="*/ 2822506 w 3038534"/>
              <a:gd name="connsiteY5" fmla="*/ 1296144 h 1296144"/>
              <a:gd name="connsiteX6" fmla="*/ 216028 w 3038534"/>
              <a:gd name="connsiteY6" fmla="*/ 1296144 h 1296144"/>
              <a:gd name="connsiteX7" fmla="*/ 0 w 3038534"/>
              <a:gd name="connsiteY7" fmla="*/ 1080116 h 1296144"/>
              <a:gd name="connsiteX8" fmla="*/ 0 w 3038534"/>
              <a:gd name="connsiteY8" fmla="*/ 216028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8534" h="1296144">
                <a:moveTo>
                  <a:pt x="0" y="216028"/>
                </a:moveTo>
                <a:cubicBezTo>
                  <a:pt x="0" y="96719"/>
                  <a:pt x="96719" y="0"/>
                  <a:pt x="216028" y="0"/>
                </a:cubicBezTo>
                <a:lnTo>
                  <a:pt x="2822506" y="0"/>
                </a:lnTo>
                <a:cubicBezTo>
                  <a:pt x="2941815" y="0"/>
                  <a:pt x="3038534" y="96719"/>
                  <a:pt x="3038534" y="216028"/>
                </a:cubicBezTo>
                <a:lnTo>
                  <a:pt x="3038534" y="1080116"/>
                </a:lnTo>
                <a:cubicBezTo>
                  <a:pt x="3038534" y="1199425"/>
                  <a:pt x="2941815" y="1296144"/>
                  <a:pt x="2822506" y="1296144"/>
                </a:cubicBezTo>
                <a:lnTo>
                  <a:pt x="216028" y="1296144"/>
                </a:lnTo>
                <a:cubicBezTo>
                  <a:pt x="96719" y="1296144"/>
                  <a:pt x="0" y="1199425"/>
                  <a:pt x="0" y="1080116"/>
                </a:cubicBezTo>
                <a:lnTo>
                  <a:pt x="0" y="21602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193" tIns="124233" rIns="185193" bIns="124233" numCol="1" spcCol="1270" anchor="ctr" anchorCtr="0">
            <a:noAutofit/>
          </a:bodyPr>
          <a:lstStyle/>
          <a:p>
            <a:pPr lvl="0" algn="ctr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smtClean="0">
                <a:solidFill>
                  <a:schemeClr val="tx1"/>
                </a:solidFill>
              </a:rPr>
              <a:t>Venipuncture Whole Blood</a:t>
            </a:r>
            <a:endParaRPr lang="en-US" sz="3200" b="1" kern="120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16216" y="6322612"/>
            <a:ext cx="2133600" cy="365125"/>
          </a:xfrm>
        </p:spPr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sp>
        <p:nvSpPr>
          <p:cNvPr id="17" name="Oval 16"/>
          <p:cNvSpPr/>
          <p:nvPr/>
        </p:nvSpPr>
        <p:spPr>
          <a:xfrm>
            <a:off x="5846356" y="3059967"/>
            <a:ext cx="2254036" cy="119915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Plasma</a:t>
            </a:r>
            <a:endParaRPr lang="en-US" sz="3200" dirty="0"/>
          </a:p>
        </p:txBody>
      </p:sp>
      <p:sp>
        <p:nvSpPr>
          <p:cNvPr id="18" name="Oval 17"/>
          <p:cNvSpPr/>
          <p:nvPr/>
        </p:nvSpPr>
        <p:spPr>
          <a:xfrm>
            <a:off x="5846356" y="4678114"/>
            <a:ext cx="2254036" cy="119915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DBS</a:t>
            </a:r>
            <a:endParaRPr lang="en-US" sz="3200" dirty="0"/>
          </a:p>
        </p:txBody>
      </p:sp>
      <p:cxnSp>
        <p:nvCxnSpPr>
          <p:cNvPr id="20" name="Straight Arrow Connector 19"/>
          <p:cNvCxnSpPr>
            <a:endCxn id="17" idx="2"/>
          </p:cNvCxnSpPr>
          <p:nvPr/>
        </p:nvCxnSpPr>
        <p:spPr>
          <a:xfrm flipV="1">
            <a:off x="3948759" y="3659546"/>
            <a:ext cx="1897597" cy="102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8" idx="2"/>
          </p:cNvCxnSpPr>
          <p:nvPr/>
        </p:nvCxnSpPr>
        <p:spPr>
          <a:xfrm>
            <a:off x="3948759" y="4060702"/>
            <a:ext cx="1897597" cy="12169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910257" y="5142730"/>
            <a:ext cx="3038534" cy="1296144"/>
          </a:xfrm>
          <a:custGeom>
            <a:avLst/>
            <a:gdLst>
              <a:gd name="connsiteX0" fmla="*/ 0 w 3038534"/>
              <a:gd name="connsiteY0" fmla="*/ 216028 h 1296144"/>
              <a:gd name="connsiteX1" fmla="*/ 216028 w 3038534"/>
              <a:gd name="connsiteY1" fmla="*/ 0 h 1296144"/>
              <a:gd name="connsiteX2" fmla="*/ 2822506 w 3038534"/>
              <a:gd name="connsiteY2" fmla="*/ 0 h 1296144"/>
              <a:gd name="connsiteX3" fmla="*/ 3038534 w 3038534"/>
              <a:gd name="connsiteY3" fmla="*/ 216028 h 1296144"/>
              <a:gd name="connsiteX4" fmla="*/ 3038534 w 3038534"/>
              <a:gd name="connsiteY4" fmla="*/ 1080116 h 1296144"/>
              <a:gd name="connsiteX5" fmla="*/ 2822506 w 3038534"/>
              <a:gd name="connsiteY5" fmla="*/ 1296144 h 1296144"/>
              <a:gd name="connsiteX6" fmla="*/ 216028 w 3038534"/>
              <a:gd name="connsiteY6" fmla="*/ 1296144 h 1296144"/>
              <a:gd name="connsiteX7" fmla="*/ 0 w 3038534"/>
              <a:gd name="connsiteY7" fmla="*/ 1080116 h 1296144"/>
              <a:gd name="connsiteX8" fmla="*/ 0 w 3038534"/>
              <a:gd name="connsiteY8" fmla="*/ 216028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8534" h="1296144">
                <a:moveTo>
                  <a:pt x="0" y="216028"/>
                </a:moveTo>
                <a:cubicBezTo>
                  <a:pt x="0" y="96719"/>
                  <a:pt x="96719" y="0"/>
                  <a:pt x="216028" y="0"/>
                </a:cubicBezTo>
                <a:lnTo>
                  <a:pt x="2822506" y="0"/>
                </a:lnTo>
                <a:cubicBezTo>
                  <a:pt x="2941815" y="0"/>
                  <a:pt x="3038534" y="96719"/>
                  <a:pt x="3038534" y="216028"/>
                </a:cubicBezTo>
                <a:lnTo>
                  <a:pt x="3038534" y="1080116"/>
                </a:lnTo>
                <a:cubicBezTo>
                  <a:pt x="3038534" y="1199425"/>
                  <a:pt x="2941815" y="1296144"/>
                  <a:pt x="2822506" y="1296144"/>
                </a:cubicBezTo>
                <a:lnTo>
                  <a:pt x="216028" y="1296144"/>
                </a:lnTo>
                <a:cubicBezTo>
                  <a:pt x="96719" y="1296144"/>
                  <a:pt x="0" y="1199425"/>
                  <a:pt x="0" y="1080116"/>
                </a:cubicBezTo>
                <a:lnTo>
                  <a:pt x="0" y="21602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193" tIns="124233" rIns="185193" bIns="124233" numCol="1" spcCol="1270" anchor="ctr" anchorCtr="0">
            <a:noAutofit/>
          </a:bodyPr>
          <a:lstStyle/>
          <a:p>
            <a:pPr lvl="0" algn="ctr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smtClean="0">
                <a:solidFill>
                  <a:schemeClr val="tx1"/>
                </a:solidFill>
              </a:rPr>
              <a:t>Finger Prick Whole Blood</a:t>
            </a:r>
            <a:endParaRPr lang="en-US" sz="3200" b="1" kern="1200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948759" y="5391614"/>
            <a:ext cx="1897597" cy="399188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20319" y="2852936"/>
            <a:ext cx="2354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Gold standard for viral load testing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8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" y="0"/>
            <a:ext cx="9074150" cy="1052736"/>
          </a:xfrm>
        </p:spPr>
        <p:txBody>
          <a:bodyPr/>
          <a:lstStyle/>
          <a:p>
            <a:r>
              <a:rPr lang="en-US" sz="4000" dirty="0" smtClean="0"/>
              <a:t>Plasma vs. DBS for Viral Load Testing: </a:t>
            </a:r>
            <a:br>
              <a:rPr lang="en-US" sz="4000" dirty="0" smtClean="0"/>
            </a:br>
            <a:r>
              <a:rPr lang="en-US" sz="3200" dirty="0" smtClean="0"/>
              <a:t>Pros and Cons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683655"/>
              </p:ext>
            </p:extLst>
          </p:nvPr>
        </p:nvGraphicFramePr>
        <p:xfrm>
          <a:off x="611560" y="1412775"/>
          <a:ext cx="770485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/>
                <a:gridCol w="3852428"/>
              </a:tblGrid>
              <a:tr h="43370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Plasma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DBS</a:t>
                      </a:r>
                      <a:endParaRPr lang="en-US" sz="2400" dirty="0"/>
                    </a:p>
                  </a:txBody>
                  <a:tcPr/>
                </a:tc>
              </a:tr>
              <a:tr h="450987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600" b="0" dirty="0" smtClean="0">
                          <a:latin typeface="+mn-lt"/>
                        </a:rPr>
                        <a:t>Pros: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Gold standard for testing with years of data to back up utility of this specimen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 be tested</a:t>
                      </a:r>
                      <a:r>
                        <a:rPr lang="en-US" sz="16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on any platform</a:t>
                      </a:r>
                      <a:endParaRPr lang="en-US" sz="1600" b="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Best able to give a measurement of the amount of free virus circulating in the blood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 processing time during testing phase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Stability of sample during long term storage is good when kept at correct temperature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600" b="0" dirty="0" smtClean="0">
                          <a:latin typeface="+mn-lt"/>
                        </a:rPr>
                        <a:t>Cons: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Requires a centrifuge for sample processing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Requires cold</a:t>
                      </a:r>
                      <a:r>
                        <a:rPr lang="en-US" sz="16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chain transport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Requires a -70C freezer for long-term 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600" b="0" dirty="0" smtClean="0">
                          <a:latin typeface="+mn-lt"/>
                        </a:rPr>
                        <a:t>Pros: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Does not require cold</a:t>
                      </a:r>
                      <a:r>
                        <a:rPr lang="en-US" sz="16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chain transport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 be stored at room temperature for at least two weeks with proper packaging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 sample volume required</a:t>
                      </a:r>
                      <a:r>
                        <a:rPr lang="en-US" sz="1600" b="0" dirty="0" smtClean="0">
                          <a:latin typeface="+mn-lt"/>
                        </a:rPr>
                        <a:t>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600" b="0" dirty="0" smtClean="0">
                          <a:latin typeface="+mn-lt"/>
                        </a:rPr>
                        <a:t>Cons: 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latin typeface="+mn-lt"/>
                        </a:rPr>
                        <a:t> </a:t>
                      </a: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Limited data from ART patients on suitability of DBS for detecting viral failure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Requires proper packaging and reduced humidity for stability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sample processing time prior to loading onto testing platform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all platforms are suitable for DBS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Cellular DNA and cell associated RNA contribution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06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84784"/>
            <a:ext cx="6336704" cy="4525963"/>
          </a:xfrm>
        </p:spPr>
        <p:txBody>
          <a:bodyPr/>
          <a:lstStyle/>
          <a:p>
            <a:pPr marL="0" lvl="0" indent="0">
              <a:spcAft>
                <a:spcPts val="600"/>
              </a:spcAft>
              <a:buNone/>
            </a:pPr>
            <a:r>
              <a:rPr lang="en-US" dirty="0"/>
              <a:t>Which of the following </a:t>
            </a:r>
            <a:r>
              <a:rPr lang="en-US" dirty="0" smtClean="0"/>
              <a:t>specimen </a:t>
            </a:r>
            <a:r>
              <a:rPr lang="en-US" dirty="0"/>
              <a:t>type is </a:t>
            </a:r>
            <a:r>
              <a:rPr lang="en-US" dirty="0" smtClean="0"/>
              <a:t>the </a:t>
            </a:r>
            <a:r>
              <a:rPr lang="en-US" i="1" dirty="0" smtClean="0"/>
              <a:t>gold standard </a:t>
            </a:r>
            <a:r>
              <a:rPr lang="en-US" dirty="0" smtClean="0"/>
              <a:t>for viral load testing?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Whole blood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DBS </a:t>
            </a:r>
            <a:r>
              <a:rPr lang="en-US" dirty="0"/>
              <a:t>from finger prick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DBS </a:t>
            </a:r>
            <a:r>
              <a:rPr lang="en-US" dirty="0"/>
              <a:t>from venipuncture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Plasma </a:t>
            </a:r>
            <a:r>
              <a:rPr lang="en-US" dirty="0"/>
              <a:t>from </a:t>
            </a:r>
            <a:r>
              <a:rPr lang="en-US" dirty="0" smtClean="0"/>
              <a:t>finger prick</a:t>
            </a:r>
            <a:endParaRPr lang="en-US" dirty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Plasma from venipuncture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514848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D4E7-1B40-4F19-BB39-2F915590C373}" type="slidenum">
              <a:rPr lang="en-GB" altLang="en-US" smtClean="0"/>
              <a:pPr>
                <a:defRPr/>
              </a:pPr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4768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Specimen Collection and Processing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1240C-2856-4852-B8BD-08B482D7DC85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30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15304</TotalTime>
  <Words>2040</Words>
  <Application>Microsoft Office PowerPoint</Application>
  <PresentationFormat>On-screen Show (4:3)</PresentationFormat>
  <Paragraphs>431</Paragraphs>
  <Slides>54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 Unicode MS</vt:lpstr>
      <vt:lpstr>ＭＳ Ｐゴシック</vt:lpstr>
      <vt:lpstr>ＭＳ Ｐゴシック</vt:lpstr>
      <vt:lpstr>Aharoni</vt:lpstr>
      <vt:lpstr>Arial</vt:lpstr>
      <vt:lpstr>Arial Narrow</vt:lpstr>
      <vt:lpstr>Calibri</vt:lpstr>
      <vt:lpstr>Cambria</vt:lpstr>
      <vt:lpstr>Impact</vt:lpstr>
      <vt:lpstr>Symbol</vt:lpstr>
      <vt:lpstr>Times New Roman</vt:lpstr>
      <vt:lpstr>Wingdings</vt:lpstr>
      <vt:lpstr>Office Theme</vt:lpstr>
      <vt:lpstr>Module 3: Ensuring Specimen Integrity for Viral Load Testing</vt:lpstr>
      <vt:lpstr>Module 3: Learning Objectives</vt:lpstr>
      <vt:lpstr>The Quality of Specimens Affects Viral Load Test Results</vt:lpstr>
      <vt:lpstr>PowerPoint Presentation</vt:lpstr>
      <vt:lpstr>Methods for Blood Collection</vt:lpstr>
      <vt:lpstr>Specimens Used for Viral Load: Plasma and Dried Blood Spots (DBS)</vt:lpstr>
      <vt:lpstr>Plasma vs. DBS for Viral Load Testing:  Pros and Cons</vt:lpstr>
      <vt:lpstr>Knowledge Check</vt:lpstr>
      <vt:lpstr>Specimen Collection and Processing</vt:lpstr>
      <vt:lpstr>PowerPoint Presentation</vt:lpstr>
      <vt:lpstr>PowerPoint Presentation</vt:lpstr>
      <vt:lpstr>Knowledge Check</vt:lpstr>
      <vt:lpstr>Knowledge Check</vt:lpstr>
      <vt:lpstr>Plasma using Venous Blood</vt:lpstr>
      <vt:lpstr>Centrifugation of Whole Blood into Plasma</vt:lpstr>
      <vt:lpstr>PowerPoint Presentation</vt:lpstr>
      <vt:lpstr>PowerPoint Presentation</vt:lpstr>
      <vt:lpstr>PowerPoint Presentation</vt:lpstr>
      <vt:lpstr>PowerPoint Presentation</vt:lpstr>
      <vt:lpstr>Activity 3A: Is this DBS Valid?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Prevent Unacceptable DBS Samples?</vt:lpstr>
      <vt:lpstr>Recommended vs. Minimum Specimen Volume for Viral Load Testing</vt:lpstr>
      <vt:lpstr>Knowledge Check</vt:lpstr>
      <vt:lpstr>Knowledge Check</vt:lpstr>
      <vt:lpstr>Knowledge Check</vt:lpstr>
      <vt:lpstr>Knowledge Check</vt:lpstr>
      <vt:lpstr>Knowledge Check</vt:lpstr>
      <vt:lpstr>Specimen Packaging and Transport</vt:lpstr>
      <vt:lpstr>PowerPoint Presentation</vt:lpstr>
      <vt:lpstr>Packaging Viral Load Samples for Transportation</vt:lpstr>
      <vt:lpstr>PowerPoint Presentation</vt:lpstr>
      <vt:lpstr>Packaging Whole Blood and Plasma for Transport</vt:lpstr>
      <vt:lpstr>PowerPoint Presentation</vt:lpstr>
      <vt:lpstr>Activity 3B: Packaging Specimens for Shipment to Referral Sites</vt:lpstr>
      <vt:lpstr>PowerPoint Presentation</vt:lpstr>
      <vt:lpstr>Chain of Custody for Sample Transport</vt:lpstr>
      <vt:lpstr>Knowledge Check</vt:lpstr>
      <vt:lpstr>Knowledge Check</vt:lpstr>
      <vt:lpstr>Knowledge Check</vt:lpstr>
      <vt:lpstr>Specimen Tracking</vt:lpstr>
      <vt:lpstr>Keeping Track of All Referral Samples at Clinics</vt:lpstr>
      <vt:lpstr>Clinics Should Routinely Track These Indicators</vt:lpstr>
      <vt:lpstr>Specimen Rejection Criteria</vt:lpstr>
      <vt:lpstr>Activity 3C: Sample Rejection Criteria</vt:lpstr>
      <vt:lpstr>PowerPoint Presentation</vt:lpstr>
      <vt:lpstr>Making and Packaging DBS from EDTA Tubes</vt:lpstr>
      <vt:lpstr>Key Messages</vt:lpstr>
      <vt:lpstr>Key Messages</vt:lpstr>
    </vt:vector>
  </TitlesOfParts>
  <Company>MSF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Bygrave</dc:creator>
  <cp:lastModifiedBy>Yao, Katy (CDC/CGH/DGHA)</cp:lastModifiedBy>
  <cp:revision>435</cp:revision>
  <cp:lastPrinted>2016-06-13T14:08:23Z</cp:lastPrinted>
  <dcterms:created xsi:type="dcterms:W3CDTF">2015-02-03T11:40:13Z</dcterms:created>
  <dcterms:modified xsi:type="dcterms:W3CDTF">2016-11-22T16:55:13Z</dcterms:modified>
</cp:coreProperties>
</file>