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338" r:id="rId4"/>
    <p:sldId id="298" r:id="rId5"/>
    <p:sldId id="260" r:id="rId6"/>
    <p:sldId id="268" r:id="rId7"/>
    <p:sldId id="262" r:id="rId8"/>
    <p:sldId id="314" r:id="rId9"/>
    <p:sldId id="335" r:id="rId10"/>
    <p:sldId id="332" r:id="rId11"/>
    <p:sldId id="334" r:id="rId12"/>
    <p:sldId id="327" r:id="rId13"/>
    <p:sldId id="336" r:id="rId14"/>
    <p:sldId id="339" r:id="rId15"/>
    <p:sldId id="318" r:id="rId16"/>
    <p:sldId id="319" r:id="rId17"/>
    <p:sldId id="340" r:id="rId18"/>
    <p:sldId id="321" r:id="rId19"/>
    <p:sldId id="301" r:id="rId20"/>
    <p:sldId id="316" r:id="rId21"/>
    <p:sldId id="309" r:id="rId22"/>
    <p:sldId id="337" r:id="rId23"/>
    <p:sldId id="308" r:id="rId24"/>
    <p:sldId id="328" r:id="rId2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7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B0B"/>
    <a:srgbClr val="33CC33"/>
    <a:srgbClr val="00CC00"/>
    <a:srgbClr val="00CC66"/>
    <a:srgbClr val="C7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180" autoAdjust="0"/>
  </p:normalViewPr>
  <p:slideViewPr>
    <p:cSldViewPr showGuides="1">
      <p:cViewPr varScale="1">
        <p:scale>
          <a:sx n="72" d="100"/>
          <a:sy n="72" d="100"/>
        </p:scale>
        <p:origin x="394" y="67"/>
      </p:cViewPr>
      <p:guideLst>
        <p:guide orient="horz" pos="3929"/>
        <p:guide pos="57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6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7CA7B-9D60-4854-803C-E660EB787674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F173DD8-A5BA-47F6-B145-1F54D098A79E}">
      <dgm:prSet custT="1"/>
      <dgm:spPr/>
      <dgm:t>
        <a:bodyPr/>
        <a:lstStyle/>
        <a:p>
          <a:pPr algn="l"/>
          <a:r>
            <a:rPr lang="en-US" sz="2400" b="1" dirty="0" smtClean="0"/>
            <a:t>HIV testing</a:t>
          </a:r>
        </a:p>
        <a:p>
          <a:pPr algn="l"/>
          <a:endParaRPr lang="en-US" sz="1600" b="1" dirty="0" smtClean="0"/>
        </a:p>
        <a:p>
          <a:pPr algn="l"/>
          <a:r>
            <a:rPr lang="en-US" sz="2400" b="1" dirty="0" smtClean="0"/>
            <a:t>Linkage to care and prevention</a:t>
          </a:r>
        </a:p>
        <a:p>
          <a:pPr algn="ctr" rtl="0"/>
          <a:endParaRPr lang="en-US" sz="2000" b="1" dirty="0"/>
        </a:p>
      </dgm:t>
    </dgm:pt>
    <dgm:pt modelId="{89861119-A180-4A40-B9F2-B964393ECF78}" type="parTrans" cxnId="{C4569824-F8EA-48A4-9AB7-07CDD2E13E8C}">
      <dgm:prSet/>
      <dgm:spPr/>
      <dgm:t>
        <a:bodyPr/>
        <a:lstStyle/>
        <a:p>
          <a:endParaRPr lang="en-US" sz="2000" b="1"/>
        </a:p>
      </dgm:t>
    </dgm:pt>
    <dgm:pt modelId="{4B47AC61-66D2-4591-A5CB-251C7E563495}" type="sibTrans" cxnId="{C4569824-F8EA-48A4-9AB7-07CDD2E13E8C}">
      <dgm:prSet custT="1"/>
      <dgm:spPr/>
      <dgm:t>
        <a:bodyPr/>
        <a:lstStyle/>
        <a:p>
          <a:endParaRPr lang="en-US" sz="2000" b="1"/>
        </a:p>
      </dgm:t>
    </dgm:pt>
    <dgm:pt modelId="{5FDEC54E-B633-45EF-9618-E107D10E9F99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n-US" sz="2400" b="1" dirty="0" smtClean="0"/>
            <a:t>ART initiation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n-US" sz="1100" b="1" dirty="0" smtClean="0"/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2400" b="1" dirty="0" smtClean="0"/>
            <a:t>Lifelong ART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n-US" sz="1100" b="1" dirty="0" smtClean="0"/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2400" b="1" dirty="0" smtClean="0"/>
            <a:t>Retention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n-US" sz="1100" b="1" dirty="0" smtClean="0"/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n-US" sz="2400" b="1" dirty="0" smtClean="0"/>
            <a:t>Adherence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endParaRPr lang="en-US" sz="2000" b="1" dirty="0"/>
        </a:p>
      </dgm:t>
    </dgm:pt>
    <dgm:pt modelId="{DC1B2B62-486D-4304-9BDE-7C6FB80C3C66}" type="parTrans" cxnId="{4C659757-6A58-4859-9791-4C52CEB5D75E}">
      <dgm:prSet/>
      <dgm:spPr/>
      <dgm:t>
        <a:bodyPr/>
        <a:lstStyle/>
        <a:p>
          <a:endParaRPr lang="en-US" sz="2000" b="1"/>
        </a:p>
      </dgm:t>
    </dgm:pt>
    <dgm:pt modelId="{E72FE6F5-DA0F-4C47-9451-72CF03341313}" type="sibTrans" cxnId="{4C659757-6A58-4859-9791-4C52CEB5D75E}">
      <dgm:prSet custT="1"/>
      <dgm:spPr/>
      <dgm:t>
        <a:bodyPr/>
        <a:lstStyle/>
        <a:p>
          <a:endParaRPr lang="en-US" sz="2000" b="1"/>
        </a:p>
      </dgm:t>
    </dgm:pt>
    <dgm:pt modelId="{B6FFB71E-1FE9-4D9D-86C2-A561803D9F81}">
      <dgm:prSet custT="1"/>
      <dgm:spPr/>
      <dgm:t>
        <a:bodyPr/>
        <a:lstStyle/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dirty="0" smtClean="0"/>
            <a:t>Viral load suppression</a:t>
          </a:r>
        </a:p>
        <a:p>
          <a:pPr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dirty="0"/>
        </a:p>
      </dgm:t>
    </dgm:pt>
    <dgm:pt modelId="{32A8080A-4F94-405A-8C64-8C5CDAF533C4}" type="parTrans" cxnId="{93B99D09-270F-4EAC-A7A7-C98867E60104}">
      <dgm:prSet/>
      <dgm:spPr/>
      <dgm:t>
        <a:bodyPr/>
        <a:lstStyle/>
        <a:p>
          <a:endParaRPr lang="en-US" sz="2000" b="1"/>
        </a:p>
      </dgm:t>
    </dgm:pt>
    <dgm:pt modelId="{B7149376-99A1-4BE2-83B8-74F9031849D7}" type="sibTrans" cxnId="{93B99D09-270F-4EAC-A7A7-C98867E60104}">
      <dgm:prSet/>
      <dgm:spPr/>
      <dgm:t>
        <a:bodyPr/>
        <a:lstStyle/>
        <a:p>
          <a:endParaRPr lang="en-US" sz="2000" b="1"/>
        </a:p>
      </dgm:t>
    </dgm:pt>
    <dgm:pt modelId="{2384AAFB-9590-42C6-B383-01F355E41E24}" type="pres">
      <dgm:prSet presAssocID="{1937CA7B-9D60-4854-803C-E660EB7876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943EB8-1170-41B6-950A-434E854D307C}" type="pres">
      <dgm:prSet presAssocID="{BF173DD8-A5BA-47F6-B145-1F54D098A79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BEC98D-C493-49CF-9FA5-309ADBB0B502}" type="pres">
      <dgm:prSet presAssocID="{4B47AC61-66D2-4591-A5CB-251C7E563495}" presName="sibTrans" presStyleLbl="sibTrans2D1" presStyleIdx="0" presStyleCnt="2" custScaleX="159375"/>
      <dgm:spPr/>
      <dgm:t>
        <a:bodyPr/>
        <a:lstStyle/>
        <a:p>
          <a:endParaRPr lang="en-US"/>
        </a:p>
      </dgm:t>
    </dgm:pt>
    <dgm:pt modelId="{B4CD0B10-E1BD-4B82-B0CE-5E7B7E9CE542}" type="pres">
      <dgm:prSet presAssocID="{4B47AC61-66D2-4591-A5CB-251C7E563495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3EF0479B-5E8E-4723-ACEA-303FCFC9388F}" type="pres">
      <dgm:prSet presAssocID="{5FDEC54E-B633-45EF-9618-E107D10E9F9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1C2AF-1AFD-4B45-8DB8-E0859D19C90D}" type="pres">
      <dgm:prSet presAssocID="{E72FE6F5-DA0F-4C47-9451-72CF03341313}" presName="sibTrans" presStyleLbl="sibTrans2D1" presStyleIdx="1" presStyleCnt="2" custScaleX="159375"/>
      <dgm:spPr/>
      <dgm:t>
        <a:bodyPr/>
        <a:lstStyle/>
        <a:p>
          <a:endParaRPr lang="en-US"/>
        </a:p>
      </dgm:t>
    </dgm:pt>
    <dgm:pt modelId="{84B7CBC8-1768-4BFE-A58F-59CA693F155E}" type="pres">
      <dgm:prSet presAssocID="{E72FE6F5-DA0F-4C47-9451-72CF03341313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348B4DE-8744-43FC-B858-ABB79EE0511D}" type="pres">
      <dgm:prSet presAssocID="{B6FFB71E-1FE9-4D9D-86C2-A561803D9F8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39D70E-73F4-4E9E-9692-298FAF2ACDB2}" type="presOf" srcId="{4B47AC61-66D2-4591-A5CB-251C7E563495}" destId="{5DBEC98D-C493-49CF-9FA5-309ADBB0B502}" srcOrd="0" destOrd="0" presId="urn:microsoft.com/office/officeart/2005/8/layout/process1"/>
    <dgm:cxn modelId="{C7AA39B1-2222-44F1-A705-60AA6BBE68AC}" type="presOf" srcId="{4B47AC61-66D2-4591-A5CB-251C7E563495}" destId="{B4CD0B10-E1BD-4B82-B0CE-5E7B7E9CE542}" srcOrd="1" destOrd="0" presId="urn:microsoft.com/office/officeart/2005/8/layout/process1"/>
    <dgm:cxn modelId="{B30510FB-DB40-457C-85AA-025F6869C483}" type="presOf" srcId="{1937CA7B-9D60-4854-803C-E660EB787674}" destId="{2384AAFB-9590-42C6-B383-01F355E41E24}" srcOrd="0" destOrd="0" presId="urn:microsoft.com/office/officeart/2005/8/layout/process1"/>
    <dgm:cxn modelId="{4C659757-6A58-4859-9791-4C52CEB5D75E}" srcId="{1937CA7B-9D60-4854-803C-E660EB787674}" destId="{5FDEC54E-B633-45EF-9618-E107D10E9F99}" srcOrd="1" destOrd="0" parTransId="{DC1B2B62-486D-4304-9BDE-7C6FB80C3C66}" sibTransId="{E72FE6F5-DA0F-4C47-9451-72CF03341313}"/>
    <dgm:cxn modelId="{C4569824-F8EA-48A4-9AB7-07CDD2E13E8C}" srcId="{1937CA7B-9D60-4854-803C-E660EB787674}" destId="{BF173DD8-A5BA-47F6-B145-1F54D098A79E}" srcOrd="0" destOrd="0" parTransId="{89861119-A180-4A40-B9F2-B964393ECF78}" sibTransId="{4B47AC61-66D2-4591-A5CB-251C7E563495}"/>
    <dgm:cxn modelId="{48C7BF04-34DB-420F-840E-07AEB869A39B}" type="presOf" srcId="{E72FE6F5-DA0F-4C47-9451-72CF03341313}" destId="{B161C2AF-1AFD-4B45-8DB8-E0859D19C90D}" srcOrd="0" destOrd="0" presId="urn:microsoft.com/office/officeart/2005/8/layout/process1"/>
    <dgm:cxn modelId="{93B99D09-270F-4EAC-A7A7-C98867E60104}" srcId="{1937CA7B-9D60-4854-803C-E660EB787674}" destId="{B6FFB71E-1FE9-4D9D-86C2-A561803D9F81}" srcOrd="2" destOrd="0" parTransId="{32A8080A-4F94-405A-8C64-8C5CDAF533C4}" sibTransId="{B7149376-99A1-4BE2-83B8-74F9031849D7}"/>
    <dgm:cxn modelId="{CFCC8E27-86E0-46BF-827D-C8BD9694C6DE}" type="presOf" srcId="{E72FE6F5-DA0F-4C47-9451-72CF03341313}" destId="{84B7CBC8-1768-4BFE-A58F-59CA693F155E}" srcOrd="1" destOrd="0" presId="urn:microsoft.com/office/officeart/2005/8/layout/process1"/>
    <dgm:cxn modelId="{A2D74589-4D42-4F51-ACB0-D0136C2317D6}" type="presOf" srcId="{B6FFB71E-1FE9-4D9D-86C2-A561803D9F81}" destId="{2348B4DE-8744-43FC-B858-ABB79EE0511D}" srcOrd="0" destOrd="0" presId="urn:microsoft.com/office/officeart/2005/8/layout/process1"/>
    <dgm:cxn modelId="{900AD217-C101-43D2-8F2D-682552162321}" type="presOf" srcId="{5FDEC54E-B633-45EF-9618-E107D10E9F99}" destId="{3EF0479B-5E8E-4723-ACEA-303FCFC9388F}" srcOrd="0" destOrd="0" presId="urn:microsoft.com/office/officeart/2005/8/layout/process1"/>
    <dgm:cxn modelId="{82A880EA-B5E4-4762-BB0A-D0966C4CAC8C}" type="presOf" srcId="{BF173DD8-A5BA-47F6-B145-1F54D098A79E}" destId="{36943EB8-1170-41B6-950A-434E854D307C}" srcOrd="0" destOrd="0" presId="urn:microsoft.com/office/officeart/2005/8/layout/process1"/>
    <dgm:cxn modelId="{34E5252C-3B06-44C7-9651-8CBB6874FA86}" type="presParOf" srcId="{2384AAFB-9590-42C6-B383-01F355E41E24}" destId="{36943EB8-1170-41B6-950A-434E854D307C}" srcOrd="0" destOrd="0" presId="urn:microsoft.com/office/officeart/2005/8/layout/process1"/>
    <dgm:cxn modelId="{4ECF11D1-72B7-4F3A-A38A-C8B711160920}" type="presParOf" srcId="{2384AAFB-9590-42C6-B383-01F355E41E24}" destId="{5DBEC98D-C493-49CF-9FA5-309ADBB0B502}" srcOrd="1" destOrd="0" presId="urn:microsoft.com/office/officeart/2005/8/layout/process1"/>
    <dgm:cxn modelId="{AA580571-63D2-4D25-90EC-492AAE6DB0DA}" type="presParOf" srcId="{5DBEC98D-C493-49CF-9FA5-309ADBB0B502}" destId="{B4CD0B10-E1BD-4B82-B0CE-5E7B7E9CE542}" srcOrd="0" destOrd="0" presId="urn:microsoft.com/office/officeart/2005/8/layout/process1"/>
    <dgm:cxn modelId="{460992F4-3AC9-4916-9E32-6CEBC10B8CD8}" type="presParOf" srcId="{2384AAFB-9590-42C6-B383-01F355E41E24}" destId="{3EF0479B-5E8E-4723-ACEA-303FCFC9388F}" srcOrd="2" destOrd="0" presId="urn:microsoft.com/office/officeart/2005/8/layout/process1"/>
    <dgm:cxn modelId="{0E104875-CFD1-49F4-A4D2-1AF091A78E8C}" type="presParOf" srcId="{2384AAFB-9590-42C6-B383-01F355E41E24}" destId="{B161C2AF-1AFD-4B45-8DB8-E0859D19C90D}" srcOrd="3" destOrd="0" presId="urn:microsoft.com/office/officeart/2005/8/layout/process1"/>
    <dgm:cxn modelId="{546F621C-729F-4D63-A519-E80CBD6C2EB8}" type="presParOf" srcId="{B161C2AF-1AFD-4B45-8DB8-E0859D19C90D}" destId="{84B7CBC8-1768-4BFE-A58F-59CA693F155E}" srcOrd="0" destOrd="0" presId="urn:microsoft.com/office/officeart/2005/8/layout/process1"/>
    <dgm:cxn modelId="{F60B0A07-11B8-411A-88FB-F74FE6CAC4C3}" type="presParOf" srcId="{2384AAFB-9590-42C6-B383-01F355E41E24}" destId="{2348B4DE-8744-43FC-B858-ABB79EE0511D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43EB8-1170-41B6-950A-434E854D307C}">
      <dsp:nvSpPr>
        <dsp:cNvPr id="0" name=""/>
        <dsp:cNvSpPr/>
      </dsp:nvSpPr>
      <dsp:spPr>
        <a:xfrm>
          <a:off x="7531" y="103926"/>
          <a:ext cx="2251121" cy="26248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HIV testing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Linkage to care and prevention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/>
        </a:p>
      </dsp:txBody>
      <dsp:txXfrm>
        <a:off x="73464" y="169859"/>
        <a:ext cx="2119255" cy="2492976"/>
      </dsp:txXfrm>
    </dsp:sp>
    <dsp:sp modelId="{5DBEC98D-C493-49CF-9FA5-309ADBB0B502}">
      <dsp:nvSpPr>
        <dsp:cNvPr id="0" name=""/>
        <dsp:cNvSpPr/>
      </dsp:nvSpPr>
      <dsp:spPr>
        <a:xfrm>
          <a:off x="2342085" y="1137208"/>
          <a:ext cx="760597" cy="5582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/>
        </a:p>
      </dsp:txBody>
      <dsp:txXfrm>
        <a:off x="2342085" y="1248864"/>
        <a:ext cx="593114" cy="334966"/>
      </dsp:txXfrm>
    </dsp:sp>
    <dsp:sp modelId="{3EF0479B-5E8E-4723-ACEA-303FCFC9388F}">
      <dsp:nvSpPr>
        <dsp:cNvPr id="0" name=""/>
        <dsp:cNvSpPr/>
      </dsp:nvSpPr>
      <dsp:spPr>
        <a:xfrm>
          <a:off x="3159101" y="103926"/>
          <a:ext cx="2251121" cy="26248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/>
            <a:t>ART initiation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100" b="1" kern="1200" dirty="0" smtClean="0"/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/>
            <a:t>Lifelong ART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100" b="1" kern="1200" dirty="0" smtClean="0"/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/>
            <a:t>Retention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100" b="1" kern="1200" dirty="0" smtClean="0"/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/>
            <a:t>Adherence</a:t>
          </a:r>
        </a:p>
        <a:p>
          <a:pPr lvl="0" algn="ctr" defTabSz="10668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2000" b="1" kern="1200" dirty="0"/>
        </a:p>
      </dsp:txBody>
      <dsp:txXfrm>
        <a:off x="3225034" y="169859"/>
        <a:ext cx="2119255" cy="2492976"/>
      </dsp:txXfrm>
    </dsp:sp>
    <dsp:sp modelId="{B161C2AF-1AFD-4B45-8DB8-E0859D19C90D}">
      <dsp:nvSpPr>
        <dsp:cNvPr id="0" name=""/>
        <dsp:cNvSpPr/>
      </dsp:nvSpPr>
      <dsp:spPr>
        <a:xfrm>
          <a:off x="5493655" y="1137208"/>
          <a:ext cx="760597" cy="5582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/>
        </a:p>
      </dsp:txBody>
      <dsp:txXfrm>
        <a:off x="5493655" y="1248864"/>
        <a:ext cx="593114" cy="334966"/>
      </dsp:txXfrm>
    </dsp:sp>
    <dsp:sp modelId="{2348B4DE-8744-43FC-B858-ABB79EE0511D}">
      <dsp:nvSpPr>
        <dsp:cNvPr id="0" name=""/>
        <dsp:cNvSpPr/>
      </dsp:nvSpPr>
      <dsp:spPr>
        <a:xfrm>
          <a:off x="6310671" y="103926"/>
          <a:ext cx="2251121" cy="26248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kern="1200" dirty="0" smtClean="0"/>
            <a:t>Viral load suppression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/>
        </a:p>
      </dsp:txBody>
      <dsp:txXfrm>
        <a:off x="6376604" y="169859"/>
        <a:ext cx="2119255" cy="2492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21D531-9DE0-44A4-BFDC-5358B12A4796}" type="datetimeFigureOut">
              <a:rPr lang="en-US" altLang="en-US"/>
              <a:pPr>
                <a:defRPr/>
              </a:pPr>
              <a:t>11/22/2016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EC9864-512D-40C5-8192-943D0F7B09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17519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E4440DF-09FA-4204-8681-5F53AB256CEF}" type="datetimeFigureOut">
              <a:rPr lang="en-GB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A7C0F96-6BC3-472F-AA1B-F271E55088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62970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B28D039D-4FB0-4D6D-9391-2E549D02FCC7}" type="slidenum">
              <a:rPr lang="en-GB" altLang="en-US" smtClean="0"/>
              <a:pPr/>
              <a:t>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878656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6205B57-6AB2-4A2B-9BDD-F0D334FD3233}" type="slidenum">
              <a:rPr lang="en-GB" altLang="en-US" smtClean="0"/>
              <a:pPr/>
              <a:t>14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663882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298B80-A99B-416B-AF46-645DC301F8FD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4213"/>
            <a:ext cx="4119563" cy="3089275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38" y="4283075"/>
            <a:ext cx="6003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084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C0F96-6BC3-472F-AA1B-F271E550883C}" type="slidenum">
              <a:rPr lang="en-GB" altLang="en-US" smtClean="0"/>
              <a:pPr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20504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6205B57-6AB2-4A2B-9BDD-F0D334FD3233}" type="slidenum">
              <a:rPr lang="en-GB" altLang="en-US" smtClean="0"/>
              <a:pPr/>
              <a:t>17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464031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298B80-A99B-416B-AF46-645DC301F8FD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4213"/>
            <a:ext cx="4119563" cy="3089275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38" y="4283075"/>
            <a:ext cx="6003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37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MS PGothic" panose="020B0600070205080204" pitchFamily="34" charset="-128"/>
              <a:cs typeface="MS PGothic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6F3D1FB8-FA2E-4300-B435-5241124A28A0}" type="slidenum">
              <a:rPr lang="en-GB" altLang="en-US" smtClean="0"/>
              <a:pPr/>
              <a:t>19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4930980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6BF76129-210F-4C5B-A5FE-8E90FB417E08}" type="slidenum">
              <a:rPr lang="en-GB" altLang="en-US" smtClean="0"/>
              <a:pPr/>
              <a:t>20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450268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3B0A2FE-B418-4EBF-8932-278354A90E5E}" type="slidenum">
              <a:rPr lang="en-GB" altLang="en-US" smtClean="0"/>
              <a:pPr/>
              <a:t>21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5065014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A6B39CBE-8E00-42C9-AD33-4DB32825D38F}" type="slidenum">
              <a:rPr lang="en-GB" altLang="en-US" smtClean="0"/>
              <a:pPr/>
              <a:t>22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0886868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B3C2969-5232-4A6D-946C-2B104F43B461}" type="slidenum">
              <a:rPr lang="en-GB" altLang="en-US" smtClean="0"/>
              <a:pPr/>
              <a:t>23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058522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C0381F3A-D6DA-432C-96AC-5BC8AC042A33}" type="slidenum">
              <a:rPr lang="en-GB" altLang="en-US" smtClean="0"/>
              <a:pPr/>
              <a:t>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8788223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B3C2969-5232-4A6D-946C-2B104F43B461}" type="slidenum">
              <a:rPr lang="en-GB" altLang="en-US" smtClean="0"/>
              <a:pPr/>
              <a:t>24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501523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6205B57-6AB2-4A2B-9BDD-F0D334FD3233}" type="slidenum">
              <a:rPr lang="en-GB" altLang="en-US" smtClean="0"/>
              <a:pPr/>
              <a:t>3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044643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FCDE4F19-84AB-4F57-8A4E-CCFE7FA6F6AB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99084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9955211D-B0AD-45A6-8F1B-0BBB435369FC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1990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BF159DD-8F1D-4E47-B2DD-41404711CF07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37414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86A41E2-DF79-44EB-99EB-D7CC24F264E5}" type="slidenum">
              <a:rPr lang="en-GB" altLang="en-US" smtClean="0"/>
              <a:pPr/>
              <a:t>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749361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30275"/>
            <a:endParaRPr lang="en-US" altLang="en-US" sz="1100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32B6C19A-84A5-411B-9C51-375AFB23B727}" type="slidenum">
              <a:rPr lang="en-GB" altLang="en-US" smtClean="0"/>
              <a:pPr/>
              <a:t>8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117780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9955211D-B0AD-45A6-8F1B-0BBB435369FC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27374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ED811-367B-4A18-B5C4-F64839E7D6C4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1390F-9C4E-42C4-BBAA-9E07470F33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2370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25D89-8380-481F-968A-EDFAE145BC88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03700-633B-4EF8-BFE0-E2B0AA3B82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023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14C29-B2AD-4743-9685-C689C455E26D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69ABE-B216-475C-A59F-416AECAA81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309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9EAEF-0A6B-41AF-AF78-9D533EAF3338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04387-3E81-4AED-83B9-B02BAFC7DE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1562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82D0A-13EE-4D35-8814-9B6354098548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EE1E-7339-41E2-A532-541F9194B94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778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8C037-FB3E-4770-A988-49F0F6DE7947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39476-D6CC-4217-8F60-D71A8F421D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907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13971-460C-44F9-A060-CD89B4E96BA6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FDAC7-396C-4F23-8734-E3E928BF0A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899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AB60C-F00D-4890-813B-F071F3C29CE4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4281D-CA7A-472B-A140-D0FD53BC0F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772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4E544-3D5B-4206-BDB8-EE3678452E6D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78044-8DB4-468E-BBA1-395F70D6A9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9167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5EEB3-A3A3-44E7-9391-953EEC34E7B9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9A2E3-7C6B-4487-B2D0-B368A24ED2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631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29670-B7B0-4AB4-A9E7-BB5287CBA8D2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97693-6E1E-4B54-83C0-A971C043E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06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48D6740-284E-4CA4-BF48-035076F69F1B}" type="datetime1">
              <a:rPr lang="en-AU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A9A401B-CD44-4EE3-906D-EF4D2B9A5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mtClean="0"/>
              <a:t>Module 1: Background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1472331" y="6011863"/>
            <a:ext cx="61960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15158D"/>
                </a:solidFill>
              </a:rPr>
              <a:t>Suitable for all cadres: Clinicians, Counsellors, and Laboratorians</a:t>
            </a:r>
          </a:p>
        </p:txBody>
      </p:sp>
      <p:sp>
        <p:nvSpPr>
          <p:cNvPr id="7" name="Rectangle 6"/>
          <p:cNvSpPr/>
          <p:nvPr/>
        </p:nvSpPr>
        <p:spPr>
          <a:xfrm>
            <a:off x="1882775" y="3797300"/>
            <a:ext cx="5426075" cy="839788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410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cs typeface="Arial" panose="020B0604020202020204" pitchFamily="34" charset="0"/>
            </a:endParaRPr>
          </a:p>
        </p:txBody>
      </p:sp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0" y="1287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100" b="1">
                <a:latin typeface="Cambria" panose="02040503050406030204" pitchFamily="18" charset="0"/>
              </a:rPr>
              <a:t>                                                                                                  </a:t>
            </a:r>
            <a:endParaRPr lang="en-GB" altLang="en-US" sz="1800">
              <a:cs typeface="Arial" panose="020B0604020202020204" pitchFamily="34" charset="0"/>
            </a:endParaRPr>
          </a:p>
        </p:txBody>
      </p:sp>
      <p:sp>
        <p:nvSpPr>
          <p:cNvPr id="4108" name="Rectangle 14"/>
          <p:cNvSpPr>
            <a:spLocks noChangeArrowheads="1"/>
          </p:cNvSpPr>
          <p:nvPr/>
        </p:nvSpPr>
        <p:spPr bwMode="auto">
          <a:xfrm>
            <a:off x="0" y="195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600">
                <a:cs typeface="Arial" panose="020B0604020202020204" pitchFamily="34" charset="0"/>
              </a:rPr>
              <a:t> </a:t>
            </a:r>
            <a:endParaRPr lang="en-GB" altLang="en-US" sz="1800">
              <a:cs typeface="Arial" panose="020B0604020202020204" pitchFamily="34" charset="0"/>
            </a:endParaRPr>
          </a:p>
        </p:txBody>
      </p:sp>
      <p:sp>
        <p:nvSpPr>
          <p:cNvPr id="4109" name="TextBox 1"/>
          <p:cNvSpPr txBox="1">
            <a:spLocks noChangeArrowheads="1"/>
          </p:cNvSpPr>
          <p:nvPr/>
        </p:nvSpPr>
        <p:spPr bwMode="auto">
          <a:xfrm>
            <a:off x="3779912" y="366006"/>
            <a:ext cx="17171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solidFill>
                  <a:srgbClr val="E30B0B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DRAFT</a:t>
            </a:r>
            <a:endParaRPr lang="en-US" altLang="en-US" sz="4000" dirty="0">
              <a:solidFill>
                <a:srgbClr val="E30B0B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588" y="1484784"/>
            <a:ext cx="4330824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Which of the following cell type is the primary target for HIV virus?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/>
              <a:t>CD4 cells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/>
              <a:t>Epithelial cells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/>
              <a:t>Red blood cells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/>
              <a:t>None of the above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04387-3E81-4AED-83B9-B02BAFC7DE61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267744" y="300983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√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54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6196" y="1599655"/>
            <a:ext cx="4114800" cy="2405410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smtClean="0"/>
              <a:t>When the CD4 count is low, the patient is at risk of developing ______________.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04387-3E81-4AED-83B9-B02BAFC7DE61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195736" y="4187082"/>
            <a:ext cx="4194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Opportunistic infections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37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99512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True of False</a:t>
            </a:r>
            <a:r>
              <a:rPr lang="en-US" dirty="0" smtClean="0"/>
              <a:t>: </a:t>
            </a:r>
          </a:p>
          <a:p>
            <a:pPr marL="800100" lvl="2" indent="0">
              <a:buNone/>
            </a:pPr>
            <a:r>
              <a:rPr lang="en-US" sz="3200" dirty="0" smtClean="0"/>
              <a:t>When Viral Load is “undetectable,” it means the patient is no longer HIV-positive.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WHO’s definition of successful ART is a viral load value &lt;______ copies/ml (or &lt;____Log</a:t>
            </a:r>
            <a:r>
              <a:rPr lang="en-US" baseline="-25000" dirty="0" smtClean="0"/>
              <a:t>10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04387-3E81-4AED-83B9-B02BAFC7DE61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851920" y="3140968"/>
            <a:ext cx="1018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False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31260" y="4633565"/>
            <a:ext cx="1018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1000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90712" y="52183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22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6761881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Fill in the blanks with the terms on the 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a patient is on effective ART, _____ drops, ____ increases, and _____ are prevented.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ART is stopped, </a:t>
            </a:r>
            <a:r>
              <a:rPr lang="en-US" dirty="0"/>
              <a:t>_____ </a:t>
            </a:r>
            <a:r>
              <a:rPr lang="en-US" dirty="0" smtClean="0"/>
              <a:t>rises</a:t>
            </a:r>
            <a:r>
              <a:rPr lang="en-US" dirty="0"/>
              <a:t>, ____ </a:t>
            </a:r>
            <a:r>
              <a:rPr lang="en-US" dirty="0" smtClean="0"/>
              <a:t>decreases, </a:t>
            </a:r>
            <a:r>
              <a:rPr lang="en-US" dirty="0"/>
              <a:t>and _____ </a:t>
            </a:r>
            <a:r>
              <a:rPr lang="en-US" dirty="0" smtClean="0"/>
              <a:t>return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04387-3E81-4AED-83B9-B02BAFC7DE61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285732" y="2060848"/>
            <a:ext cx="1067985" cy="36933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ZA" altLang="en-US" dirty="0">
                <a:solidFill>
                  <a:schemeClr val="tx1"/>
                </a:solidFill>
                <a:cs typeface="ＭＳ Ｐゴシック" charset="0"/>
              </a:rPr>
              <a:t>Viral load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19081" y="3104168"/>
            <a:ext cx="1156855" cy="36933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ZA" altLang="en-US" dirty="0" smtClean="0">
                <a:solidFill>
                  <a:schemeClr val="tx1"/>
                </a:solidFill>
                <a:cs typeface="ＭＳ Ｐゴシック" charset="0"/>
              </a:rPr>
              <a:t>CD4 count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95257" y="2555166"/>
            <a:ext cx="1067985" cy="36933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ZA" altLang="en-US" dirty="0">
                <a:solidFill>
                  <a:schemeClr val="tx1"/>
                </a:solidFill>
                <a:cs typeface="ＭＳ Ｐゴシック" charset="0"/>
              </a:rPr>
              <a:t>Viral load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1298" y="3648740"/>
            <a:ext cx="1156855" cy="36933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ZA" altLang="en-US" dirty="0" smtClean="0">
                <a:solidFill>
                  <a:schemeClr val="tx1"/>
                </a:solidFill>
                <a:cs typeface="ＭＳ Ｐゴシック" charset="0"/>
              </a:rPr>
              <a:t>CD4 count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17410" y="4279037"/>
            <a:ext cx="1475070" cy="646331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altLang="en-US" dirty="0">
                <a:solidFill>
                  <a:schemeClr val="tx1"/>
                </a:solidFill>
                <a:cs typeface="ＭＳ Ｐゴシック" charset="0"/>
              </a:rPr>
              <a:t>Opportunistic infections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17410" y="5064334"/>
            <a:ext cx="1475070" cy="646331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altLang="en-US" dirty="0">
                <a:solidFill>
                  <a:schemeClr val="tx1"/>
                </a:solidFill>
                <a:cs typeface="ＭＳ Ｐゴシック" charset="0"/>
              </a:rPr>
              <a:t>Opportunistic infections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3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-0.68576 0.168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288" y="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-0.43924 0.0166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62" y="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-0.74219 -0.1018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18" y="-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-0.27726 0.257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72" y="1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-0.69375 0.179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88" y="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33333E-6 L -0.34462 -0.0335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40" y="-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Treatment Failure Defined</a:t>
            </a:r>
            <a:endParaRPr lang="en-GB" alt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240C-2856-4852-B8BD-08B482D7DC85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116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Activity 1A: </a:t>
            </a:r>
            <a:r>
              <a:rPr lang="en-GB" dirty="0"/>
              <a:t>How is treatment failure currently defined</a:t>
            </a:r>
            <a:r>
              <a:rPr lang="en-GB" dirty="0" smtClean="0"/>
              <a:t>?</a:t>
            </a:r>
            <a:endParaRPr lang="en-US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40877"/>
            <a:ext cx="4267200" cy="40092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Purpose</a:t>
            </a:r>
            <a:r>
              <a:rPr lang="en-US" altLang="en-US" sz="2215" dirty="0"/>
              <a:t> </a:t>
            </a:r>
            <a:r>
              <a:rPr lang="en-US" altLang="en-US" sz="3323" dirty="0"/>
              <a:t> </a:t>
            </a:r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r>
              <a:rPr lang="en-US" altLang="en-US" sz="1846" dirty="0"/>
              <a:t>To </a:t>
            </a:r>
            <a:r>
              <a:rPr lang="en-US" altLang="en-US" sz="1846" dirty="0" smtClean="0"/>
              <a:t>differentiate the three types of treatment failures </a:t>
            </a:r>
            <a:endParaRPr lang="en-US" altLang="en-US" sz="1846" dirty="0"/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endParaRPr lang="en-US" altLang="en-US" sz="1846" dirty="0">
              <a:solidFill>
                <a:srgbClr val="336600"/>
              </a:solidFill>
              <a:latin typeface="Impact" panose="020B0806030902050204" pitchFamily="34" charset="0"/>
            </a:endParaRPr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What will you need?</a:t>
            </a:r>
            <a:r>
              <a:rPr lang="en-US" altLang="en-US" sz="3323" dirty="0"/>
              <a:t> </a:t>
            </a:r>
          </a:p>
          <a:p>
            <a:pPr eaLnBrk="1" hangingPunct="1">
              <a:buClr>
                <a:srgbClr val="660066"/>
              </a:buClr>
              <a:buSzPct val="100000"/>
            </a:pPr>
            <a:r>
              <a:rPr lang="en-US" altLang="en-US" sz="1846" dirty="0" smtClean="0"/>
              <a:t>Handouts 1-1 and 1-2</a:t>
            </a:r>
          </a:p>
          <a:p>
            <a:pPr eaLnBrk="1" hangingPunct="1">
              <a:buClr>
                <a:srgbClr val="660066"/>
              </a:buClr>
              <a:buSzPct val="100000"/>
            </a:pPr>
            <a:r>
              <a:rPr lang="en-US" altLang="en-US" sz="1846" dirty="0" smtClean="0"/>
              <a:t>Notepaper </a:t>
            </a:r>
            <a:r>
              <a:rPr lang="en-US" altLang="en-US" sz="1846" dirty="0"/>
              <a:t>and pencil/pen to record </a:t>
            </a:r>
            <a:r>
              <a:rPr lang="en-US" altLang="en-US" sz="1846" dirty="0" smtClean="0"/>
              <a:t>issues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648200" y="1740877"/>
            <a:ext cx="426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9438" indent="-2365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66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What will you do?</a:t>
            </a:r>
            <a:r>
              <a:rPr lang="en-US" altLang="en-US" sz="2215" dirty="0">
                <a:latin typeface="Impact" panose="020B080603090205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66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1846" dirty="0"/>
              <a:t>Divide into groups of </a:t>
            </a:r>
            <a:r>
              <a:rPr lang="en-US" altLang="en-US" sz="1846" dirty="0" smtClean="0"/>
              <a:t>3-4</a:t>
            </a:r>
            <a:endParaRPr lang="en-US" altLang="en-US" sz="1846" dirty="0"/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Review Handouts 1-2 and 1-2. Discuss within your group to answer all questions on the next slide. </a:t>
            </a:r>
            <a:r>
              <a:rPr lang="en-US" altLang="en-US" sz="2000" dirty="0" smtClean="0">
                <a:solidFill>
                  <a:srgbClr val="FF0000"/>
                </a:solidFill>
              </a:rPr>
              <a:t>(10 minutes)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Select </a:t>
            </a:r>
            <a:r>
              <a:rPr lang="en-US" altLang="en-US" sz="2000" dirty="0"/>
              <a:t>a spokesperson for your </a:t>
            </a:r>
            <a:r>
              <a:rPr lang="en-US" altLang="en-US" sz="2000" dirty="0" smtClean="0"/>
              <a:t>group.</a:t>
            </a:r>
            <a:endParaRPr lang="en-US" altLang="en-US" sz="2000" dirty="0"/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If called upon, the group’s </a:t>
            </a:r>
            <a:r>
              <a:rPr lang="en-US" altLang="en-US" sz="2000" dirty="0"/>
              <a:t>spokesperson presents </a:t>
            </a:r>
            <a:r>
              <a:rPr lang="en-US" altLang="en-US" sz="2000" dirty="0" smtClean="0"/>
              <a:t>your group’s responses </a:t>
            </a:r>
            <a:r>
              <a:rPr lang="en-US" altLang="en-US" sz="2000" dirty="0" smtClean="0">
                <a:solidFill>
                  <a:srgbClr val="FF0000"/>
                </a:solidFill>
              </a:rPr>
              <a:t>(1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olidFill>
                  <a:srgbClr val="FF0000"/>
                </a:solidFill>
              </a:rPr>
              <a:t>minute)</a:t>
            </a:r>
            <a:r>
              <a:rPr lang="en-US" altLang="en-US" sz="1846" dirty="0" smtClean="0"/>
              <a:t>.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1846" dirty="0" smtClean="0"/>
              <a:t>Participate in large-group discussion.</a:t>
            </a:r>
            <a:endParaRPr lang="en-US" altLang="en-US" sz="1846" dirty="0"/>
          </a:p>
        </p:txBody>
      </p:sp>
      <p:grpSp>
        <p:nvGrpSpPr>
          <p:cNvPr id="7" name="Group 6"/>
          <p:cNvGrpSpPr/>
          <p:nvPr/>
        </p:nvGrpSpPr>
        <p:grpSpPr>
          <a:xfrm>
            <a:off x="35827" y="5517233"/>
            <a:ext cx="904415" cy="1089387"/>
            <a:chOff x="35827" y="5517233"/>
            <a:chExt cx="904415" cy="1089387"/>
          </a:xfrm>
        </p:grpSpPr>
        <p:grpSp>
          <p:nvGrpSpPr>
            <p:cNvPr id="8" name="Group 7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35827" y="623728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1-1, 1-2</a:t>
              </a:r>
              <a:endParaRPr lang="en-US" dirty="0"/>
            </a:p>
          </p:txBody>
        </p:sp>
      </p:grpSp>
      <p:pic>
        <p:nvPicPr>
          <p:cNvPr id="12" name="Picture 5" descr="MCj0424214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471" y="5462954"/>
            <a:ext cx="666750" cy="84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7574852" y="6266784"/>
            <a:ext cx="1313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/>
              <a:t>15 </a:t>
            </a:r>
            <a:r>
              <a:rPr lang="en-US" altLang="en-US" dirty="0"/>
              <a:t>minutes</a:t>
            </a:r>
          </a:p>
        </p:txBody>
      </p:sp>
    </p:spTree>
    <p:extLst>
      <p:ext uri="{BB962C8B-B14F-4D97-AF65-F5344CB8AC3E}">
        <p14:creationId xmlns:p14="http://schemas.microsoft.com/office/powerpoint/2010/main" val="5676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Activity 1A: </a:t>
            </a:r>
            <a:r>
              <a:rPr lang="en-GB" dirty="0"/>
              <a:t>How is treatment failure currently defined?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2928"/>
            <a:ext cx="8229600" cy="4525963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en-US" dirty="0"/>
              <a:t>Answer these questions</a:t>
            </a: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Treatment failure is defined only after at least ____ months on ART.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Clinical failure is defined as: ______________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Immunological failure is defined as: ________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err="1" smtClean="0"/>
              <a:t>Virological</a:t>
            </a:r>
            <a:r>
              <a:rPr lang="en-US" dirty="0" smtClean="0"/>
              <a:t> failure is defined as: ___________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04387-3E81-4AED-83B9-B02BAFC7DE61}" type="slidenum">
              <a:rPr lang="en-GB" altLang="en-US" smtClean="0"/>
              <a:pPr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313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Routine Viral Load Monitoring</a:t>
            </a:r>
            <a:endParaRPr lang="en-GB" alt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240C-2856-4852-B8BD-08B482D7DC85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964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What </a:t>
            </a:r>
            <a:r>
              <a:rPr lang="en-GB" altLang="en-US" dirty="0"/>
              <a:t>type of </a:t>
            </a:r>
            <a:r>
              <a:rPr lang="en-GB" altLang="en-US" dirty="0" smtClean="0"/>
              <a:t>treatment failure </a:t>
            </a:r>
            <a:r>
              <a:rPr lang="en-GB" altLang="en-US" dirty="0"/>
              <a:t>comes first</a:t>
            </a:r>
            <a:r>
              <a:rPr lang="en-GB" altLang="en-US" dirty="0" smtClean="0"/>
              <a:t>?</a:t>
            </a:r>
            <a:endParaRPr lang="en-US" altLang="en-US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altLang="en-US" b="1" dirty="0" smtClean="0"/>
              <a:t>Select an answer below. </a:t>
            </a:r>
            <a:endParaRPr lang="en-US" b="1" dirty="0" smtClean="0"/>
          </a:p>
          <a:p>
            <a:pPr marL="914400" lvl="1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err="1" smtClean="0"/>
              <a:t>Virological</a:t>
            </a:r>
            <a:r>
              <a:rPr lang="en-US" dirty="0" smtClean="0"/>
              <a:t> Failure</a:t>
            </a:r>
          </a:p>
          <a:p>
            <a:pPr marL="914400" lvl="1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smtClean="0"/>
              <a:t>Immunological failure</a:t>
            </a:r>
          </a:p>
          <a:p>
            <a:pPr marL="914400" lvl="1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 smtClean="0"/>
              <a:t>Clinical failure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270892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√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47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Viral Load is the Best Measure of Treatment Response</a:t>
            </a:r>
          </a:p>
        </p:txBody>
      </p:sp>
      <p:sp>
        <p:nvSpPr>
          <p:cNvPr id="8" name="AutoShape 1027"/>
          <p:cNvSpPr>
            <a:spLocks noChangeArrowheads="1"/>
          </p:cNvSpPr>
          <p:nvPr/>
        </p:nvSpPr>
        <p:spPr bwMode="auto">
          <a:xfrm>
            <a:off x="533400" y="2205038"/>
            <a:ext cx="8286750" cy="10795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000000"/>
              </a:gs>
              <a:gs pos="80000">
                <a:srgbClr val="000000"/>
              </a:gs>
              <a:gs pos="100000">
                <a:srgbClr val="000000"/>
              </a:gs>
            </a:gsLst>
            <a:lin ang="5400000"/>
          </a:gra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868" name="TextBox 9"/>
          <p:cNvSpPr txBox="1">
            <a:spLocks noChangeArrowheads="1"/>
          </p:cNvSpPr>
          <p:nvPr/>
        </p:nvSpPr>
        <p:spPr bwMode="auto">
          <a:xfrm>
            <a:off x="3995738" y="2420938"/>
            <a:ext cx="1152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ZA" altLang="en-US">
                <a:solidFill>
                  <a:schemeClr val="bg1"/>
                </a:solidFill>
              </a:rPr>
              <a:t>TIME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692674"/>
            <a:ext cx="1585913" cy="1201738"/>
          </a:xfrm>
          <a:prstGeom prst="rect">
            <a:avLst/>
          </a:prstGeom>
          <a:gradFill rotWithShape="1">
            <a:gsLst>
              <a:gs pos="0">
                <a:srgbClr val="CE3B37"/>
              </a:gs>
              <a:gs pos="20000">
                <a:srgbClr val="CB3D3A"/>
              </a:gs>
              <a:gs pos="100000">
                <a:srgbClr val="9B2D2A"/>
              </a:gs>
            </a:gsLst>
            <a:lin ang="5400000"/>
          </a:gradFill>
          <a:ln w="9525">
            <a:solidFill>
              <a:srgbClr val="BE4B4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lt1"/>
                </a:solidFill>
                <a:latin typeface="+mn-lt"/>
                <a:ea typeface="+mn-ea"/>
              </a:rPr>
              <a:t>Poor Adherence to ART</a:t>
            </a:r>
          </a:p>
        </p:txBody>
      </p:sp>
      <p:sp>
        <p:nvSpPr>
          <p:cNvPr id="36872" name="TextBox 13"/>
          <p:cNvSpPr txBox="1">
            <a:spLocks noChangeArrowheads="1"/>
          </p:cNvSpPr>
          <p:nvPr/>
        </p:nvSpPr>
        <p:spPr bwMode="auto">
          <a:xfrm>
            <a:off x="2268538" y="4668862"/>
            <a:ext cx="1655762" cy="120173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C00000"/>
                </a:solidFill>
              </a:rPr>
              <a:t>Virological</a:t>
            </a:r>
            <a:r>
              <a:rPr lang="en-US" altLang="en-US" sz="2400" b="1" dirty="0">
                <a:solidFill>
                  <a:srgbClr val="C00000"/>
                </a:solidFill>
              </a:rPr>
              <a:t> Failure – VL increase</a:t>
            </a:r>
          </a:p>
        </p:txBody>
      </p:sp>
      <p:sp>
        <p:nvSpPr>
          <p:cNvPr id="36873" name="TextBox 14"/>
          <p:cNvSpPr txBox="1">
            <a:spLocks noChangeArrowheads="1"/>
          </p:cNvSpPr>
          <p:nvPr/>
        </p:nvSpPr>
        <p:spPr bwMode="auto">
          <a:xfrm>
            <a:off x="4597400" y="4668862"/>
            <a:ext cx="2062163" cy="120173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</a:rPr>
              <a:t>Immunological Failure – CD4 decrease</a:t>
            </a:r>
          </a:p>
        </p:txBody>
      </p:sp>
      <p:sp>
        <p:nvSpPr>
          <p:cNvPr id="36874" name="TextBox 15"/>
          <p:cNvSpPr txBox="1">
            <a:spLocks noChangeArrowheads="1"/>
          </p:cNvSpPr>
          <p:nvPr/>
        </p:nvSpPr>
        <p:spPr bwMode="auto">
          <a:xfrm>
            <a:off x="6875463" y="4667274"/>
            <a:ext cx="2268537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</a:rPr>
              <a:t>Clinical Failure: specific illnesses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</a:rPr>
              <a:t>(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weakened </a:t>
            </a:r>
            <a:r>
              <a:rPr lang="en-US" altLang="en-US" sz="2400" b="1" dirty="0">
                <a:solidFill>
                  <a:srgbClr val="C00000"/>
                </a:solidFill>
              </a:rPr>
              <a:t>immune system)</a:t>
            </a:r>
          </a:p>
        </p:txBody>
      </p:sp>
      <p:sp>
        <p:nvSpPr>
          <p:cNvPr id="3687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3687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1324BD4C-61A6-401A-84B6-9838B3545AC1}" type="slidenum">
              <a:rPr lang="en-GB" altLang="en-US" sz="1400" smtClean="0">
                <a:solidFill>
                  <a:srgbClr val="898989"/>
                </a:solidFill>
              </a:rPr>
              <a:pPr/>
              <a:t>19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32326" y="3573016"/>
            <a:ext cx="4054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Surrogate markers (indirect measurements) </a:t>
            </a:r>
            <a:r>
              <a:rPr lang="en-US" sz="2000" dirty="0"/>
              <a:t>of viral progression</a:t>
            </a:r>
          </a:p>
        </p:txBody>
      </p:sp>
      <p:sp>
        <p:nvSpPr>
          <p:cNvPr id="7" name="Left Brace 6"/>
          <p:cNvSpPr/>
          <p:nvPr/>
        </p:nvSpPr>
        <p:spPr>
          <a:xfrm rot="5400000">
            <a:off x="6479543" y="2888271"/>
            <a:ext cx="360040" cy="3025674"/>
          </a:xfrm>
          <a:prstGeom prst="leftBrace">
            <a:avLst>
              <a:gd name="adj1" fmla="val 89142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605559" y="3573016"/>
            <a:ext cx="3001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defRPr/>
            </a:pPr>
            <a:r>
              <a:rPr lang="en-ZA" altLang="en-US" sz="2000" dirty="0"/>
              <a:t>Earliest indicator – tells us if the virus is reproducing </a:t>
            </a:r>
          </a:p>
        </p:txBody>
      </p:sp>
      <p:sp>
        <p:nvSpPr>
          <p:cNvPr id="20" name="Left Brace 19"/>
          <p:cNvSpPr/>
          <p:nvPr/>
        </p:nvSpPr>
        <p:spPr>
          <a:xfrm rot="5400000">
            <a:off x="2951820" y="3608648"/>
            <a:ext cx="360040" cy="1584920"/>
          </a:xfrm>
          <a:prstGeom prst="leftBrace">
            <a:avLst>
              <a:gd name="adj1" fmla="val 89142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1716668"/>
            <a:ext cx="8166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Clinical or Immunological Failure is </a:t>
            </a:r>
            <a:r>
              <a:rPr lang="en-US" sz="2400" u="sng" dirty="0"/>
              <a:t>not </a:t>
            </a:r>
            <a:r>
              <a:rPr lang="en-US" sz="2400" dirty="0"/>
              <a:t>always </a:t>
            </a:r>
            <a:r>
              <a:rPr lang="en-US" sz="2400" dirty="0" err="1"/>
              <a:t>Virological</a:t>
            </a:r>
            <a:r>
              <a:rPr lang="en-US" sz="2400" dirty="0"/>
              <a:t> Failure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Module 1: Objectives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dirty="0" smtClean="0">
                <a:cs typeface="ＭＳ Ｐゴシック" charset="0"/>
              </a:rPr>
              <a:t>State the difference between CD4 and viral load monitoring</a:t>
            </a:r>
          </a:p>
          <a:p>
            <a:pPr>
              <a:defRPr/>
            </a:pPr>
            <a:endParaRPr lang="en-US" altLang="en-US" dirty="0" smtClean="0">
              <a:cs typeface="ＭＳ Ｐゴシック" charset="0"/>
            </a:endParaRPr>
          </a:p>
          <a:p>
            <a:pPr>
              <a:defRPr/>
            </a:pPr>
            <a:r>
              <a:rPr lang="en-US" altLang="en-US" dirty="0" smtClean="0">
                <a:cs typeface="ＭＳ Ｐゴシック" charset="0"/>
              </a:rPr>
              <a:t>Define the 3 different types of ART treatment failure: clinical, immunological, and </a:t>
            </a:r>
            <a:r>
              <a:rPr lang="en-US" altLang="en-US" dirty="0" err="1" smtClean="0">
                <a:cs typeface="ＭＳ Ｐゴシック" charset="0"/>
              </a:rPr>
              <a:t>virological</a:t>
            </a:r>
            <a:r>
              <a:rPr lang="en-US" altLang="en-US" dirty="0" smtClean="0">
                <a:cs typeface="ＭＳ Ｐゴシック" charset="0"/>
              </a:rPr>
              <a:t> (WHO 2013)</a:t>
            </a:r>
          </a:p>
          <a:p>
            <a:pPr>
              <a:defRPr/>
            </a:pPr>
            <a:endParaRPr lang="en-US" altLang="en-US" dirty="0" smtClean="0">
              <a:cs typeface="ＭＳ Ｐゴシック" charset="0"/>
            </a:endParaRPr>
          </a:p>
          <a:p>
            <a:pPr>
              <a:defRPr/>
            </a:pPr>
            <a:r>
              <a:rPr lang="en-US" altLang="en-US" dirty="0" smtClean="0">
                <a:cs typeface="ＭＳ Ｐゴシック" charset="0"/>
              </a:rPr>
              <a:t>State the advantages of moving to routine viral load monitoring  </a:t>
            </a:r>
          </a:p>
        </p:txBody>
      </p:sp>
      <p:grpSp>
        <p:nvGrpSpPr>
          <p:cNvPr id="6148" name="Group 9"/>
          <p:cNvGrpSpPr>
            <a:grpSpLocks/>
          </p:cNvGrpSpPr>
          <p:nvPr/>
        </p:nvGrpSpPr>
        <p:grpSpPr bwMode="auto">
          <a:xfrm>
            <a:off x="122238" y="277813"/>
            <a:ext cx="1093787" cy="1141412"/>
            <a:chOff x="546740" y="2151529"/>
            <a:chExt cx="1093478" cy="1142120"/>
          </a:xfrm>
        </p:grpSpPr>
        <p:pic>
          <p:nvPicPr>
            <p:cNvPr id="6155" name="Picture 10" descr="BU00536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740" y="2151529"/>
              <a:ext cx="1093478" cy="1142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6" name="Picture 11" descr="BU005294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4872" y="2706252"/>
              <a:ext cx="745346" cy="587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5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1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6228E40-1F32-491E-8151-4678979A7581}" type="slidenum">
              <a:rPr lang="en-GB" altLang="en-US" sz="1400" smtClean="0">
                <a:solidFill>
                  <a:srgbClr val="898989"/>
                </a:solidFill>
              </a:rPr>
              <a:pPr/>
              <a:t>2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/>
          <a:lstStyle/>
          <a:p>
            <a:r>
              <a:rPr lang="en-ZA" sz="4000" dirty="0" smtClean="0"/>
              <a:t>WHO 2013 recommendations:</a:t>
            </a:r>
            <a:br>
              <a:rPr lang="en-ZA" sz="4000" dirty="0" smtClean="0"/>
            </a:br>
            <a:r>
              <a:rPr lang="en-ZA" sz="4000" dirty="0" smtClean="0"/>
              <a:t>Use Viral </a:t>
            </a:r>
            <a:r>
              <a:rPr lang="en-ZA" sz="4000" dirty="0"/>
              <a:t>Load </a:t>
            </a:r>
            <a:r>
              <a:rPr lang="en-ZA" sz="4000" dirty="0" smtClean="0"/>
              <a:t>to Monitor ART Response</a:t>
            </a:r>
            <a:endParaRPr lang="en-US" altLang="en-US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525962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b="1" dirty="0" smtClean="0"/>
              <a:t>Group Discussion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altLang="en-US" dirty="0" smtClean="0"/>
              <a:t>What are the benefits of moving to </a:t>
            </a:r>
            <a:r>
              <a:rPr lang="en-GB" altLang="en-US" dirty="0"/>
              <a:t>routine viral load monitoring?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endParaRPr lang="en-GB" dirty="0"/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If routine viral load monitoring is available, do we need routine CD4 testing?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endParaRPr lang="en-GB" altLang="en-US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4301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1E9CB354-C822-4B1D-9A03-A991ADC98854}" type="slidenum">
              <a:rPr lang="en-GB" altLang="en-US" sz="1400" smtClean="0">
                <a:solidFill>
                  <a:srgbClr val="898989"/>
                </a:solidFill>
              </a:rPr>
              <a:pPr/>
              <a:t>20</a:t>
            </a:fld>
            <a:endParaRPr lang="en-GB" altLang="en-US" sz="14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UNAIDS Treatment Target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pic>
        <p:nvPicPr>
          <p:cNvPr id="4915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2344738"/>
            <a:ext cx="7962900" cy="308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FD4C010-3C93-4489-A2CF-8646443C08EF}" type="slidenum">
              <a:rPr lang="en-GB" altLang="en-US" sz="1400" smtClean="0">
                <a:solidFill>
                  <a:srgbClr val="898989"/>
                </a:solidFill>
              </a:rPr>
              <a:pPr/>
              <a:t>21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075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cs typeface="ＭＳ Ｐゴシック" charset="0"/>
              </a:rPr>
              <a:t>HIV Prevention Care and Treatment Continuum</a:t>
            </a:r>
            <a:endParaRPr lang="en-US" dirty="0">
              <a:cs typeface="ＭＳ Ｐゴシック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9750" y="4581128"/>
            <a:ext cx="8229600" cy="172759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cs typeface="ＭＳ Ｐゴシック" charset="0"/>
              </a:rPr>
              <a:t>The goal of </a:t>
            </a:r>
            <a:r>
              <a:rPr lang="en-US" dirty="0" smtClean="0">
                <a:cs typeface="ＭＳ Ｐゴシック" charset="0"/>
              </a:rPr>
              <a:t>ART  </a:t>
            </a:r>
            <a:r>
              <a:rPr lang="en-US" dirty="0">
                <a:cs typeface="ＭＳ Ｐゴシック" charset="0"/>
              </a:rPr>
              <a:t>is to achieve </a:t>
            </a:r>
            <a:r>
              <a:rPr lang="en-US" dirty="0" err="1">
                <a:cs typeface="ＭＳ Ｐゴシック" charset="0"/>
              </a:rPr>
              <a:t>virological</a:t>
            </a:r>
            <a:r>
              <a:rPr lang="en-US" dirty="0">
                <a:cs typeface="ＭＳ Ｐゴシック" charset="0"/>
              </a:rPr>
              <a:t> suppression</a:t>
            </a:r>
          </a:p>
          <a:p>
            <a:pPr>
              <a:defRPr/>
            </a:pPr>
            <a:r>
              <a:rPr lang="en-US" dirty="0">
                <a:cs typeface="ＭＳ Ｐゴシック" charset="0"/>
              </a:rPr>
              <a:t>To achieve the 90:90:90 </a:t>
            </a:r>
            <a:r>
              <a:rPr lang="en-US" dirty="0" smtClean="0">
                <a:cs typeface="ＭＳ Ｐゴシック" charset="0"/>
              </a:rPr>
              <a:t>targets, viral </a:t>
            </a:r>
            <a:r>
              <a:rPr lang="en-US" dirty="0">
                <a:cs typeface="ＭＳ Ｐゴシック" charset="0"/>
              </a:rPr>
              <a:t>load monitoring will be essential </a:t>
            </a:r>
          </a:p>
          <a:p>
            <a:pPr>
              <a:defRPr/>
            </a:pPr>
            <a:endParaRPr lang="en-US" dirty="0">
              <a:cs typeface="ＭＳ Ｐゴシック" charset="0"/>
            </a:endParaRPr>
          </a:p>
        </p:txBody>
      </p:sp>
      <p:sp>
        <p:nvSpPr>
          <p:cNvPr id="5120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120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9E9288C6-53A0-4394-8D09-BDED055D5FD7}" type="slidenum">
              <a:rPr lang="en-GB" altLang="en-US" sz="1400" smtClean="0">
                <a:solidFill>
                  <a:srgbClr val="898989"/>
                </a:solidFill>
              </a:rPr>
              <a:pPr/>
              <a:t>22</a:t>
            </a:fld>
            <a:endParaRPr lang="en-GB" altLang="en-US" sz="1400" smtClean="0">
              <a:solidFill>
                <a:srgbClr val="89898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684584" y="3933056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21248084"/>
              </p:ext>
            </p:extLst>
          </p:nvPr>
        </p:nvGraphicFramePr>
        <p:xfrm>
          <a:off x="287337" y="1700525"/>
          <a:ext cx="8569325" cy="2832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050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Module 1: Key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>
                <a:cs typeface="ＭＳ Ｐゴシック" charset="0"/>
              </a:rPr>
              <a:t>______monitoring indirectly assesses the impact of HIV on the immune system whilst _____ directly measures the amount of virus in the blood</a:t>
            </a:r>
          </a:p>
          <a:p>
            <a:pPr>
              <a:defRPr/>
            </a:pPr>
            <a:endParaRPr lang="en-US" dirty="0" smtClean="0"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cs typeface="ＭＳ Ｐゴシック" charset="0"/>
              </a:rPr>
              <a:t>_______ failure is the first indication (before ______or _____ failure) that ART treatment is not working </a:t>
            </a:r>
          </a:p>
          <a:p>
            <a:pPr>
              <a:defRPr/>
            </a:pPr>
            <a:endParaRPr lang="en-US" dirty="0" smtClean="0"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cs typeface="ＭＳ Ｐゴシック" charset="0"/>
              </a:rPr>
              <a:t>Viral load monitoring is the monitoring strategy of choice because: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________ is identified earlier (than using CD4 or clinical)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________ is less likely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Unnecessary switches to _________are avoided 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If </a:t>
            </a:r>
            <a:r>
              <a:rPr lang="en-US" dirty="0" err="1" smtClean="0">
                <a:cs typeface="+mn-cs"/>
              </a:rPr>
              <a:t>virologically</a:t>
            </a:r>
            <a:r>
              <a:rPr lang="en-US" dirty="0" smtClean="0">
                <a:cs typeface="+mn-cs"/>
              </a:rPr>
              <a:t> suppressed _________can be reduced </a:t>
            </a:r>
          </a:p>
          <a:p>
            <a:pPr>
              <a:defRPr/>
            </a:pPr>
            <a:endParaRPr lang="en-US" dirty="0">
              <a:cs typeface="ＭＳ Ｐゴシック" charset="0"/>
            </a:endParaRPr>
          </a:p>
        </p:txBody>
      </p:sp>
      <p:sp>
        <p:nvSpPr>
          <p:cNvPr id="5530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530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9E4BAE94-D0BD-49A4-AB65-47C33B420FC4}" type="slidenum">
              <a:rPr lang="en-GB" altLang="en-US" sz="1400" smtClean="0">
                <a:solidFill>
                  <a:srgbClr val="898989"/>
                </a:solidFill>
              </a:rPr>
              <a:pPr/>
              <a:t>23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Module 1: Key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  <a:cs typeface="ＭＳ Ｐゴシック" charset="0"/>
              </a:rPr>
              <a:t>CD4</a:t>
            </a:r>
            <a:r>
              <a:rPr lang="en-US" dirty="0" smtClean="0">
                <a:cs typeface="ＭＳ Ｐゴシック" charset="0"/>
              </a:rPr>
              <a:t> monitoring indirectly assesses the impact of HIV on the immune system whilst </a:t>
            </a:r>
            <a:r>
              <a:rPr lang="en-US" dirty="0" smtClean="0">
                <a:solidFill>
                  <a:srgbClr val="FF0000"/>
                </a:solidFill>
                <a:cs typeface="ＭＳ Ｐゴシック" charset="0"/>
              </a:rPr>
              <a:t>VL </a:t>
            </a:r>
            <a:r>
              <a:rPr lang="en-US" dirty="0" smtClean="0">
                <a:cs typeface="ＭＳ Ｐゴシック" charset="0"/>
              </a:rPr>
              <a:t>directly measures the amount of virus in the blood</a:t>
            </a:r>
          </a:p>
          <a:p>
            <a:pPr>
              <a:defRPr/>
            </a:pPr>
            <a:endParaRPr lang="en-US" dirty="0" smtClean="0">
              <a:cs typeface="ＭＳ Ｐゴシック" charset="0"/>
            </a:endParaRPr>
          </a:p>
          <a:p>
            <a:pPr>
              <a:defRPr/>
            </a:pPr>
            <a:r>
              <a:rPr lang="en-US" dirty="0" err="1" smtClean="0">
                <a:solidFill>
                  <a:srgbClr val="FF0000"/>
                </a:solidFill>
                <a:cs typeface="ＭＳ Ｐゴシック" charset="0"/>
              </a:rPr>
              <a:t>Virological</a:t>
            </a:r>
            <a:r>
              <a:rPr lang="en-US" dirty="0" smtClean="0">
                <a:cs typeface="ＭＳ Ｐゴシック" charset="0"/>
              </a:rPr>
              <a:t> failure is the first indication (before </a:t>
            </a:r>
            <a:r>
              <a:rPr lang="en-US" dirty="0" smtClean="0">
                <a:solidFill>
                  <a:srgbClr val="FF0000"/>
                </a:solidFill>
                <a:cs typeface="ＭＳ Ｐゴシック" charset="0"/>
              </a:rPr>
              <a:t>immunological </a:t>
            </a:r>
            <a:r>
              <a:rPr lang="en-US" dirty="0" smtClean="0">
                <a:cs typeface="ＭＳ Ｐゴシック" charset="0"/>
              </a:rPr>
              <a:t>or </a:t>
            </a:r>
            <a:r>
              <a:rPr lang="en-US" dirty="0" smtClean="0">
                <a:solidFill>
                  <a:srgbClr val="FF0000"/>
                </a:solidFill>
                <a:cs typeface="ＭＳ Ｐゴシック" charset="0"/>
              </a:rPr>
              <a:t>clinical</a:t>
            </a:r>
            <a:r>
              <a:rPr lang="en-US" dirty="0" smtClean="0">
                <a:cs typeface="ＭＳ Ｐゴシック" charset="0"/>
              </a:rPr>
              <a:t> failure) that ART treatment is not working </a:t>
            </a:r>
          </a:p>
          <a:p>
            <a:pPr>
              <a:defRPr/>
            </a:pPr>
            <a:endParaRPr lang="en-US" dirty="0" smtClean="0"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cs typeface="ＭＳ Ｐゴシック" charset="0"/>
              </a:rPr>
              <a:t>Viral load monitoring is the monitoring strategy of choice because:</a:t>
            </a:r>
          </a:p>
          <a:p>
            <a:pPr lvl="1">
              <a:defRPr/>
            </a:pPr>
            <a:r>
              <a:rPr lang="en-US" dirty="0" smtClean="0">
                <a:solidFill>
                  <a:srgbClr val="FF0000"/>
                </a:solidFill>
                <a:cs typeface="+mn-cs"/>
              </a:rPr>
              <a:t>Failure</a:t>
            </a:r>
            <a:r>
              <a:rPr lang="en-US" dirty="0" smtClean="0">
                <a:cs typeface="+mn-cs"/>
              </a:rPr>
              <a:t> is identified earlier (than using CD4 or clinical)</a:t>
            </a:r>
          </a:p>
          <a:p>
            <a:pPr lvl="1">
              <a:defRPr/>
            </a:pPr>
            <a:r>
              <a:rPr lang="en-US" dirty="0" smtClean="0">
                <a:solidFill>
                  <a:srgbClr val="FF0000"/>
                </a:solidFill>
                <a:cs typeface="+mn-cs"/>
              </a:rPr>
              <a:t>Resistance</a:t>
            </a:r>
            <a:r>
              <a:rPr lang="en-US" dirty="0" smtClean="0">
                <a:cs typeface="+mn-cs"/>
              </a:rPr>
              <a:t> is less likely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Unnecessary switches to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second line </a:t>
            </a:r>
            <a:r>
              <a:rPr lang="en-US" dirty="0" smtClean="0">
                <a:cs typeface="+mn-cs"/>
              </a:rPr>
              <a:t>are avoided 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If </a:t>
            </a:r>
            <a:r>
              <a:rPr lang="en-US" dirty="0" err="1" smtClean="0">
                <a:cs typeface="+mn-cs"/>
              </a:rPr>
              <a:t>virologically</a:t>
            </a:r>
            <a:r>
              <a:rPr lang="en-US" dirty="0" smtClean="0">
                <a:cs typeface="+mn-cs"/>
              </a:rPr>
              <a:t> suppressed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transmission</a:t>
            </a:r>
            <a:r>
              <a:rPr lang="en-US" dirty="0" smtClean="0">
                <a:cs typeface="+mn-cs"/>
              </a:rPr>
              <a:t> can be reduced </a:t>
            </a:r>
          </a:p>
          <a:p>
            <a:pPr>
              <a:defRPr/>
            </a:pPr>
            <a:endParaRPr lang="en-US" dirty="0">
              <a:cs typeface="ＭＳ Ｐゴシック" charset="0"/>
            </a:endParaRPr>
          </a:p>
        </p:txBody>
      </p:sp>
      <p:sp>
        <p:nvSpPr>
          <p:cNvPr id="5530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530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9E4BAE94-D0BD-49A4-AB65-47C33B420FC4}" type="slidenum">
              <a:rPr lang="en-GB" altLang="en-US" sz="1400" smtClean="0">
                <a:solidFill>
                  <a:srgbClr val="898989"/>
                </a:solidFill>
              </a:rPr>
              <a:pPr/>
              <a:t>24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5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CD4 vs. Viral Load Monitoring</a:t>
            </a:r>
            <a:endParaRPr lang="en-GB" alt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240C-2856-4852-B8BD-08B482D7DC85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36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4475162" cy="852488"/>
          </a:xfrm>
        </p:spPr>
        <p:txBody>
          <a:bodyPr/>
          <a:lstStyle/>
          <a:p>
            <a:r>
              <a:rPr lang="en-US" altLang="en-US" dirty="0" smtClean="0"/>
              <a:t>What is CD4?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57200" y="1196975"/>
            <a:ext cx="4978400" cy="51593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 smtClean="0">
                <a:cs typeface="ＭＳ Ｐゴシック" charset="0"/>
              </a:rPr>
              <a:t>Indicates the strength of the immune system</a:t>
            </a:r>
          </a:p>
          <a:p>
            <a:pPr lvl="1">
              <a:defRPr/>
            </a:pPr>
            <a:r>
              <a:rPr lang="en-US" altLang="en-US" dirty="0" smtClean="0">
                <a:cs typeface="ＭＳ Ｐゴシック" charset="0"/>
              </a:rPr>
              <a:t>HIV kills CD4 T-cells</a:t>
            </a:r>
          </a:p>
          <a:p>
            <a:pPr lvl="1">
              <a:defRPr/>
            </a:pPr>
            <a:r>
              <a:rPr lang="en-US" altLang="en-US" dirty="0" smtClean="0">
                <a:cs typeface="ＭＳ Ｐゴシック" charset="0"/>
              </a:rPr>
              <a:t>Low CD4 counts </a:t>
            </a:r>
            <a:r>
              <a:rPr lang="en-US" altLang="en-US" dirty="0" smtClean="0">
                <a:cs typeface="ＭＳ Ｐゴシック" charset="0"/>
                <a:sym typeface="Wingdings" panose="05000000000000000000" pitchFamily="2" charset="2"/>
              </a:rPr>
              <a:t> opportunistic infections  progression towards AIDS</a:t>
            </a:r>
          </a:p>
          <a:p>
            <a:pPr>
              <a:defRPr/>
            </a:pPr>
            <a:r>
              <a:rPr lang="en-US" altLang="en-US" dirty="0" smtClean="0">
                <a:cs typeface="ＭＳ Ｐゴシック" charset="0"/>
              </a:rPr>
              <a:t>Used to determine ART eligibility for some countries</a:t>
            </a:r>
          </a:p>
          <a:p>
            <a:pPr>
              <a:defRPr/>
            </a:pPr>
            <a:endParaRPr lang="en-US" altLang="en-US" dirty="0" smtClean="0">
              <a:cs typeface="ＭＳ Ｐゴシック" charset="0"/>
            </a:endParaRPr>
          </a:p>
          <a:p>
            <a:pPr>
              <a:defRPr/>
            </a:pPr>
            <a:endParaRPr lang="en-US" altLang="en-US" dirty="0" smtClean="0">
              <a:cs typeface="ＭＳ Ｐゴシック" charset="0"/>
            </a:endParaRPr>
          </a:p>
          <a:p>
            <a:pPr>
              <a:defRPr/>
            </a:pPr>
            <a:endParaRPr lang="en-US" altLang="en-US" dirty="0" smtClean="0">
              <a:cs typeface="ＭＳ Ｐゴシック" charset="0"/>
            </a:endParaRPr>
          </a:p>
          <a:p>
            <a:pPr>
              <a:defRPr/>
            </a:pPr>
            <a:endParaRPr lang="en-US" altLang="en-US" dirty="0" smtClean="0">
              <a:cs typeface="ＭＳ Ｐゴシック" charset="0"/>
            </a:endParaRP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1" r="3731"/>
          <a:stretch>
            <a:fillRect/>
          </a:stretch>
        </p:blipFill>
        <p:spPr bwMode="auto">
          <a:xfrm>
            <a:off x="5435600" y="296863"/>
            <a:ext cx="2376488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727325"/>
            <a:ext cx="2447925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229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69EF079-C06C-4080-B6AE-8CD874B50896}" type="slidenum">
              <a:rPr lang="en-GB" altLang="en-US" sz="1400" smtClean="0">
                <a:solidFill>
                  <a:srgbClr val="898989"/>
                </a:solidFill>
              </a:rPr>
              <a:pPr/>
              <a:t>4</a:t>
            </a:fld>
            <a:endParaRPr lang="en-GB" altLang="en-US" sz="14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1331913" y="-17463"/>
            <a:ext cx="7632700" cy="1143001"/>
          </a:xfrm>
        </p:spPr>
        <p:txBody>
          <a:bodyPr/>
          <a:lstStyle/>
          <a:p>
            <a:r>
              <a:rPr lang="en-US" altLang="en-US" dirty="0" smtClean="0"/>
              <a:t>What is Viral Load?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>
          <a:xfrm>
            <a:off x="755576" y="1250950"/>
            <a:ext cx="8316987" cy="55245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en-US" dirty="0" smtClean="0"/>
              <a:t>Measures the amount of HIV in the blood </a:t>
            </a:r>
          </a:p>
          <a:p>
            <a:pPr>
              <a:spcBef>
                <a:spcPts val="1200"/>
              </a:spcBef>
            </a:pPr>
            <a:r>
              <a:rPr lang="en-US" altLang="en-US" dirty="0" smtClean="0"/>
              <a:t>Reported as the number of 'copies' of HIV RNA per milliliter (copies/ml)</a:t>
            </a:r>
          </a:p>
          <a:p>
            <a:pPr>
              <a:spcBef>
                <a:spcPts val="1200"/>
              </a:spcBef>
            </a:pPr>
            <a:endParaRPr lang="en-US" altLang="en-US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altLang="en-US" dirty="0" smtClean="0"/>
              <a:t>The more HIV </a:t>
            </a:r>
            <a:r>
              <a:rPr lang="en-US" altLang="en-US" dirty="0"/>
              <a:t>in the </a:t>
            </a:r>
            <a:r>
              <a:rPr lang="en-US" altLang="en-US" dirty="0" smtClean="0"/>
              <a:t>blood (the </a:t>
            </a:r>
            <a:r>
              <a:rPr lang="en-US" altLang="en-US" dirty="0"/>
              <a:t>higher the viral </a:t>
            </a:r>
            <a:r>
              <a:rPr lang="en-US" altLang="en-US" dirty="0" smtClean="0"/>
              <a:t>load) </a:t>
            </a:r>
            <a:r>
              <a:rPr lang="en-US" altLang="en-US" dirty="0" smtClean="0">
                <a:sym typeface="Wingdings" panose="05000000000000000000" pitchFamily="2" charset="2"/>
              </a:rPr>
              <a:t></a:t>
            </a:r>
            <a:r>
              <a:rPr lang="en-US" altLang="en-US" dirty="0" smtClean="0"/>
              <a:t> the faster the CD4 T-cells are destroyed </a:t>
            </a:r>
            <a:r>
              <a:rPr lang="en-US" altLang="en-US" dirty="0" smtClean="0">
                <a:sym typeface="Wingdings" panose="05000000000000000000" pitchFamily="2" charset="2"/>
              </a:rPr>
              <a:t></a:t>
            </a:r>
            <a:r>
              <a:rPr lang="en-US" altLang="en-US" dirty="0" smtClean="0"/>
              <a:t>the faster the progress toward AIDS</a:t>
            </a:r>
          </a:p>
          <a:p>
            <a:pPr>
              <a:spcBef>
                <a:spcPts val="1200"/>
              </a:spcBef>
            </a:pPr>
            <a:endParaRPr lang="en-US" altLang="en-US" dirty="0" smtClean="0"/>
          </a:p>
        </p:txBody>
      </p:sp>
      <p:sp>
        <p:nvSpPr>
          <p:cNvPr id="14341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43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BFF1E9A9-5F33-46BF-936C-8143689C447C}" type="slidenum">
              <a:rPr lang="en-GB" altLang="en-US" sz="1400" smtClean="0">
                <a:solidFill>
                  <a:srgbClr val="898989"/>
                </a:solidFill>
              </a:rPr>
              <a:pPr/>
              <a:t>5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ea typeface="+mj-ea"/>
                <a:cs typeface="+mj-cs"/>
              </a:rPr>
              <a:t>Interaction between CD4 and Viral Load 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4483100" y="1916113"/>
            <a:ext cx="161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 b="1">
                <a:solidFill>
                  <a:schemeClr val="folHlink"/>
                </a:solidFill>
                <a:latin typeface="Arial" panose="020B0604020202020204" pitchFamily="34" charset="0"/>
              </a:rPr>
              <a:t>HIV Antibody</a:t>
            </a:r>
            <a:endParaRPr lang="en-US" altLang="en-US" sz="1800" b="1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grpSp>
        <p:nvGrpSpPr>
          <p:cNvPr id="18438" name="Group 8"/>
          <p:cNvGrpSpPr>
            <a:grpSpLocks/>
          </p:cNvGrpSpPr>
          <p:nvPr/>
        </p:nvGrpSpPr>
        <p:grpSpPr bwMode="auto">
          <a:xfrm>
            <a:off x="966788" y="1951038"/>
            <a:ext cx="7410450" cy="4016375"/>
            <a:chOff x="609" y="1229"/>
            <a:chExt cx="4668" cy="2530"/>
          </a:xfrm>
        </p:grpSpPr>
        <p:sp>
          <p:nvSpPr>
            <p:cNvPr id="18449" name="Line 9"/>
            <p:cNvSpPr>
              <a:spLocks noChangeShapeType="1"/>
            </p:cNvSpPr>
            <p:nvPr/>
          </p:nvSpPr>
          <p:spPr bwMode="auto">
            <a:xfrm>
              <a:off x="609" y="1229"/>
              <a:ext cx="7" cy="2513"/>
            </a:xfrm>
            <a:prstGeom prst="line">
              <a:avLst/>
            </a:prstGeom>
            <a:noFill/>
            <a:ln w="7620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Line 10"/>
            <p:cNvSpPr>
              <a:spLocks noChangeShapeType="1"/>
            </p:cNvSpPr>
            <p:nvPr/>
          </p:nvSpPr>
          <p:spPr bwMode="auto">
            <a:xfrm flipH="1">
              <a:off x="1331" y="1521"/>
              <a:ext cx="8" cy="2221"/>
            </a:xfrm>
            <a:prstGeom prst="line">
              <a:avLst/>
            </a:prstGeom>
            <a:noFill/>
            <a:ln w="7620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Line 11"/>
            <p:cNvSpPr>
              <a:spLocks noChangeShapeType="1"/>
            </p:cNvSpPr>
            <p:nvPr/>
          </p:nvSpPr>
          <p:spPr bwMode="auto">
            <a:xfrm>
              <a:off x="5256" y="3581"/>
              <a:ext cx="0" cy="178"/>
            </a:xfrm>
            <a:prstGeom prst="line">
              <a:avLst/>
            </a:prstGeom>
            <a:noFill/>
            <a:ln w="7620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Line 12"/>
            <p:cNvSpPr>
              <a:spLocks noChangeShapeType="1"/>
            </p:cNvSpPr>
            <p:nvPr/>
          </p:nvSpPr>
          <p:spPr bwMode="auto">
            <a:xfrm rot="5400000">
              <a:off x="2944" y="1269"/>
              <a:ext cx="0" cy="4665"/>
            </a:xfrm>
            <a:prstGeom prst="line">
              <a:avLst/>
            </a:prstGeom>
            <a:noFill/>
            <a:ln w="76200">
              <a:solidFill>
                <a:srgbClr val="4F81B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9" name="Text Box 13"/>
          <p:cNvSpPr txBox="1">
            <a:spLocks noChangeArrowheads="1"/>
          </p:cNvSpPr>
          <p:nvPr/>
        </p:nvSpPr>
        <p:spPr bwMode="auto">
          <a:xfrm>
            <a:off x="322263" y="5929313"/>
            <a:ext cx="145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2400" b="1">
                <a:solidFill>
                  <a:srgbClr val="6666FF"/>
                </a:solidFill>
                <a:latin typeface="Arial" panose="020B0604020202020204" pitchFamily="34" charset="0"/>
              </a:rPr>
              <a:t>Infection</a:t>
            </a:r>
            <a:endParaRPr lang="en-US" altLang="en-US" sz="2400" b="1">
              <a:solidFill>
                <a:srgbClr val="6666FF"/>
              </a:solidFill>
              <a:latin typeface="Arial" panose="020B0604020202020204" pitchFamily="34" charset="0"/>
            </a:endParaRPr>
          </a:p>
        </p:txBody>
      </p:sp>
      <p:sp>
        <p:nvSpPr>
          <p:cNvPr id="18440" name="Text Box 14"/>
          <p:cNvSpPr txBox="1">
            <a:spLocks noChangeArrowheads="1"/>
          </p:cNvSpPr>
          <p:nvPr/>
        </p:nvSpPr>
        <p:spPr bwMode="auto">
          <a:xfrm rot="-5400000">
            <a:off x="184150" y="3681413"/>
            <a:ext cx="113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2400" b="1">
                <a:solidFill>
                  <a:srgbClr val="6666FF"/>
                </a:solidFill>
                <a:latin typeface="Arial" panose="020B0604020202020204" pitchFamily="34" charset="0"/>
              </a:rPr>
              <a:t>Levels</a:t>
            </a:r>
            <a:endParaRPr lang="en-US" altLang="en-US" sz="2400" b="1">
              <a:solidFill>
                <a:srgbClr val="6666FF"/>
              </a:solidFill>
              <a:latin typeface="Arial" panose="020B0604020202020204" pitchFamily="34" charset="0"/>
            </a:endParaRPr>
          </a:p>
        </p:txBody>
      </p:sp>
      <p:sp>
        <p:nvSpPr>
          <p:cNvPr id="18441" name="Text Box 15"/>
          <p:cNvSpPr txBox="1">
            <a:spLocks noChangeArrowheads="1"/>
          </p:cNvSpPr>
          <p:nvPr/>
        </p:nvSpPr>
        <p:spPr bwMode="auto">
          <a:xfrm>
            <a:off x="1708150" y="5929313"/>
            <a:ext cx="114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2400" b="1">
                <a:solidFill>
                  <a:srgbClr val="6666FF"/>
                </a:solidFill>
                <a:latin typeface="Arial" panose="020B0604020202020204" pitchFamily="34" charset="0"/>
              </a:rPr>
              <a:t>Weeks</a:t>
            </a:r>
            <a:endParaRPr lang="en-US" altLang="en-US" sz="2400" b="1">
              <a:solidFill>
                <a:srgbClr val="6666FF"/>
              </a:solidFill>
              <a:latin typeface="Arial" panose="020B0604020202020204" pitchFamily="34" charset="0"/>
            </a:endParaRPr>
          </a:p>
        </p:txBody>
      </p:sp>
      <p:sp>
        <p:nvSpPr>
          <p:cNvPr id="18442" name="Text Box 16"/>
          <p:cNvSpPr txBox="1">
            <a:spLocks noChangeArrowheads="1"/>
          </p:cNvSpPr>
          <p:nvPr/>
        </p:nvSpPr>
        <p:spPr bwMode="auto">
          <a:xfrm>
            <a:off x="7308850" y="5929313"/>
            <a:ext cx="1709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2400" b="1">
                <a:solidFill>
                  <a:srgbClr val="6666FF"/>
                </a:solidFill>
                <a:latin typeface="Arial" panose="020B0604020202020204" pitchFamily="34" charset="0"/>
              </a:rPr>
              <a:t>1-15 Years</a:t>
            </a:r>
            <a:endParaRPr lang="en-US" altLang="en-US" sz="2400" b="1">
              <a:solidFill>
                <a:srgbClr val="6666FF"/>
              </a:solidFill>
              <a:latin typeface="Arial" panose="020B0604020202020204" pitchFamily="34" charset="0"/>
            </a:endParaRPr>
          </a:p>
        </p:txBody>
      </p:sp>
      <p:sp>
        <p:nvSpPr>
          <p:cNvPr id="18443" name="Text Box 17"/>
          <p:cNvSpPr txBox="1">
            <a:spLocks noChangeArrowheads="1"/>
          </p:cNvSpPr>
          <p:nvPr/>
        </p:nvSpPr>
        <p:spPr bwMode="auto">
          <a:xfrm>
            <a:off x="4140200" y="5949950"/>
            <a:ext cx="11334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b="1">
                <a:solidFill>
                  <a:srgbClr val="6666FF"/>
                </a:solidFill>
                <a:latin typeface="Arial" panose="020B0604020202020204" pitchFamily="34" charset="0"/>
              </a:rPr>
              <a:t>Time</a:t>
            </a:r>
            <a:endParaRPr lang="en-US" altLang="en-US" b="1">
              <a:solidFill>
                <a:srgbClr val="6666FF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04888" y="1990725"/>
            <a:ext cx="7302500" cy="3625850"/>
            <a:chOff x="1004888" y="1990725"/>
            <a:chExt cx="7302500" cy="3625850"/>
          </a:xfrm>
        </p:grpSpPr>
        <p:sp>
          <p:nvSpPr>
            <p:cNvPr id="18436" name="Text Box 6"/>
            <p:cNvSpPr txBox="1">
              <a:spLocks noChangeArrowheads="1"/>
            </p:cNvSpPr>
            <p:nvPr/>
          </p:nvSpPr>
          <p:spPr bwMode="auto">
            <a:xfrm>
              <a:off x="4497388" y="2563813"/>
              <a:ext cx="13398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CA" altLang="en-US" sz="18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CD4 T-Cell</a:t>
              </a:r>
              <a:endParaRPr lang="en-US" altLang="en-US" sz="18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78898" name="Freeform 18"/>
            <p:cNvSpPr>
              <a:spLocks/>
            </p:cNvSpPr>
            <p:nvPr/>
          </p:nvSpPr>
          <p:spPr bwMode="auto">
            <a:xfrm>
              <a:off x="1004888" y="1990725"/>
              <a:ext cx="7302500" cy="3625850"/>
            </a:xfrm>
            <a:custGeom>
              <a:avLst/>
              <a:gdLst>
                <a:gd name="T0" fmla="*/ 0 w 4600"/>
                <a:gd name="T1" fmla="*/ 2147483647 h 2284"/>
                <a:gd name="T2" fmla="*/ 2147483647 w 4600"/>
                <a:gd name="T3" fmla="*/ 2147483647 h 2284"/>
                <a:gd name="T4" fmla="*/ 2147483647 w 4600"/>
                <a:gd name="T5" fmla="*/ 2147483647 h 2284"/>
                <a:gd name="T6" fmla="*/ 2147483647 w 4600"/>
                <a:gd name="T7" fmla="*/ 2147483647 h 2284"/>
                <a:gd name="T8" fmla="*/ 2147483647 w 4600"/>
                <a:gd name="T9" fmla="*/ 2147483647 h 2284"/>
                <a:gd name="T10" fmla="*/ 2147483647 w 4600"/>
                <a:gd name="T11" fmla="*/ 2147483647 h 2284"/>
                <a:gd name="T12" fmla="*/ 2147483647 w 4600"/>
                <a:gd name="T13" fmla="*/ 2147483647 h 2284"/>
                <a:gd name="T14" fmla="*/ 2147483647 w 4600"/>
                <a:gd name="T15" fmla="*/ 2147483647 h 2284"/>
                <a:gd name="T16" fmla="*/ 2147483647 w 4600"/>
                <a:gd name="T17" fmla="*/ 2147483647 h 2284"/>
                <a:gd name="T18" fmla="*/ 2147483647 w 4600"/>
                <a:gd name="T19" fmla="*/ 2147483647 h 2284"/>
                <a:gd name="T20" fmla="*/ 2147483647 w 4600"/>
                <a:gd name="T21" fmla="*/ 2147483647 h 22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00" h="2284">
                  <a:moveTo>
                    <a:pt x="0" y="85"/>
                  </a:moveTo>
                  <a:cubicBezTo>
                    <a:pt x="55" y="116"/>
                    <a:pt x="237" y="0"/>
                    <a:pt x="332" y="280"/>
                  </a:cubicBezTo>
                  <a:cubicBezTo>
                    <a:pt x="446" y="402"/>
                    <a:pt x="516" y="1682"/>
                    <a:pt x="573" y="1763"/>
                  </a:cubicBezTo>
                  <a:cubicBezTo>
                    <a:pt x="615" y="1649"/>
                    <a:pt x="711" y="572"/>
                    <a:pt x="711" y="572"/>
                  </a:cubicBezTo>
                  <a:lnTo>
                    <a:pt x="807" y="491"/>
                  </a:lnTo>
                  <a:lnTo>
                    <a:pt x="1843" y="497"/>
                  </a:lnTo>
                  <a:lnTo>
                    <a:pt x="2651" y="724"/>
                  </a:lnTo>
                  <a:lnTo>
                    <a:pt x="3618" y="1132"/>
                  </a:lnTo>
                  <a:lnTo>
                    <a:pt x="3941" y="1813"/>
                  </a:lnTo>
                  <a:lnTo>
                    <a:pt x="4226" y="2170"/>
                  </a:lnTo>
                  <a:lnTo>
                    <a:pt x="4600" y="2284"/>
                  </a:ln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87425" y="2852738"/>
            <a:ext cx="7426325" cy="2735262"/>
            <a:chOff x="987425" y="2852738"/>
            <a:chExt cx="7426325" cy="2735262"/>
          </a:xfrm>
        </p:grpSpPr>
        <p:sp>
          <p:nvSpPr>
            <p:cNvPr id="18437" name="Text Box 7"/>
            <p:cNvSpPr txBox="1">
              <a:spLocks noChangeArrowheads="1"/>
            </p:cNvSpPr>
            <p:nvPr/>
          </p:nvSpPr>
          <p:spPr bwMode="auto">
            <a:xfrm>
              <a:off x="2482850" y="4614863"/>
              <a:ext cx="13525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en-CA" altLang="en-US" sz="1800" b="1" dirty="0">
                  <a:solidFill>
                    <a:schemeClr val="hlink"/>
                  </a:solidFill>
                  <a:latin typeface="Arial" panose="020B0604020202020204" pitchFamily="34" charset="0"/>
                </a:rPr>
                <a:t>Viral  Load</a:t>
              </a:r>
              <a:endParaRPr lang="en-US" altLang="en-US" sz="1800" b="1"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78899" name="Freeform 19"/>
            <p:cNvSpPr>
              <a:spLocks/>
            </p:cNvSpPr>
            <p:nvPr/>
          </p:nvSpPr>
          <p:spPr bwMode="auto">
            <a:xfrm>
              <a:off x="987425" y="2852738"/>
              <a:ext cx="7426325" cy="2735262"/>
            </a:xfrm>
            <a:custGeom>
              <a:avLst/>
              <a:gdLst>
                <a:gd name="T0" fmla="*/ 0 w 5262"/>
                <a:gd name="T1" fmla="*/ 2147483647 h 1723"/>
                <a:gd name="T2" fmla="*/ 2147483647 w 5262"/>
                <a:gd name="T3" fmla="*/ 2147483647 h 1723"/>
                <a:gd name="T4" fmla="*/ 2147483647 w 5262"/>
                <a:gd name="T5" fmla="*/ 2147483647 h 1723"/>
                <a:gd name="T6" fmla="*/ 2147483647 w 5262"/>
                <a:gd name="T7" fmla="*/ 2147483647 h 1723"/>
                <a:gd name="T8" fmla="*/ 2147483647 w 5262"/>
                <a:gd name="T9" fmla="*/ 2147483647 h 1723"/>
                <a:gd name="T10" fmla="*/ 2147483647 w 5262"/>
                <a:gd name="T11" fmla="*/ 2147483647 h 1723"/>
                <a:gd name="T12" fmla="*/ 2147483647 w 5262"/>
                <a:gd name="T13" fmla="*/ 2147483647 h 1723"/>
                <a:gd name="T14" fmla="*/ 2147483647 w 5262"/>
                <a:gd name="T15" fmla="*/ 2147483647 h 1723"/>
                <a:gd name="T16" fmla="*/ 2147483647 w 5262"/>
                <a:gd name="T17" fmla="*/ 2147483647 h 1723"/>
                <a:gd name="T18" fmla="*/ 2147483647 w 5262"/>
                <a:gd name="T19" fmla="*/ 0 h 17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262" h="1723">
                  <a:moveTo>
                    <a:pt x="0" y="1723"/>
                  </a:moveTo>
                  <a:lnTo>
                    <a:pt x="544" y="1224"/>
                  </a:lnTo>
                  <a:lnTo>
                    <a:pt x="816" y="1179"/>
                  </a:lnTo>
                  <a:lnTo>
                    <a:pt x="1179" y="1406"/>
                  </a:lnTo>
                  <a:lnTo>
                    <a:pt x="1678" y="1406"/>
                  </a:lnTo>
                  <a:lnTo>
                    <a:pt x="3810" y="998"/>
                  </a:lnTo>
                  <a:lnTo>
                    <a:pt x="4445" y="272"/>
                  </a:lnTo>
                  <a:lnTo>
                    <a:pt x="4576" y="165"/>
                  </a:lnTo>
                  <a:lnTo>
                    <a:pt x="4899" y="45"/>
                  </a:lnTo>
                  <a:lnTo>
                    <a:pt x="5262" y="0"/>
                  </a:lnTo>
                </a:path>
              </a:pathLst>
            </a:custGeom>
            <a:noFill/>
            <a:ln w="762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8900" name="Freeform 20"/>
          <p:cNvSpPr>
            <a:spLocks/>
          </p:cNvSpPr>
          <p:nvPr/>
        </p:nvSpPr>
        <p:spPr bwMode="auto">
          <a:xfrm>
            <a:off x="1849438" y="2276475"/>
            <a:ext cx="6564312" cy="3381375"/>
          </a:xfrm>
          <a:custGeom>
            <a:avLst/>
            <a:gdLst>
              <a:gd name="T0" fmla="*/ 0 w 4651"/>
              <a:gd name="T1" fmla="*/ 2147483647 h 2130"/>
              <a:gd name="T2" fmla="*/ 2147483647 w 4651"/>
              <a:gd name="T3" fmla="*/ 2147483647 h 2130"/>
              <a:gd name="T4" fmla="*/ 2147483647 w 4651"/>
              <a:gd name="T5" fmla="*/ 2147483647 h 2130"/>
              <a:gd name="T6" fmla="*/ 2147483647 w 4651"/>
              <a:gd name="T7" fmla="*/ 2147483647 h 2130"/>
              <a:gd name="T8" fmla="*/ 2147483647 w 4651"/>
              <a:gd name="T9" fmla="*/ 0 h 2130"/>
              <a:gd name="T10" fmla="*/ 2147483647 w 4651"/>
              <a:gd name="T11" fmla="*/ 2147483647 h 21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651" h="2130">
                <a:moveTo>
                  <a:pt x="0" y="2130"/>
                </a:moveTo>
                <a:lnTo>
                  <a:pt x="296" y="1451"/>
                </a:lnTo>
                <a:lnTo>
                  <a:pt x="478" y="317"/>
                </a:lnTo>
                <a:lnTo>
                  <a:pt x="795" y="90"/>
                </a:lnTo>
                <a:lnTo>
                  <a:pt x="1113" y="0"/>
                </a:lnTo>
                <a:lnTo>
                  <a:pt x="4651" y="45"/>
                </a:lnTo>
              </a:path>
            </a:pathLst>
          </a:custGeom>
          <a:noFill/>
          <a:ln w="762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4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844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C5167CF8-4B8A-4BB1-92C0-2210F58CC1D5}" type="slidenum">
              <a:rPr lang="en-GB" altLang="en-US" sz="1400" smtClean="0">
                <a:solidFill>
                  <a:srgbClr val="898989"/>
                </a:solidFill>
              </a:rPr>
              <a:pPr/>
              <a:t>6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Effect of ARVs on CD4 and VL</a:t>
            </a:r>
          </a:p>
        </p:txBody>
      </p:sp>
      <p:sp>
        <p:nvSpPr>
          <p:cNvPr id="20483" name="Text Placeholder 4"/>
          <p:cNvSpPr>
            <a:spLocks noGrp="1"/>
          </p:cNvSpPr>
          <p:nvPr>
            <p:ph type="body" idx="1"/>
          </p:nvPr>
        </p:nvSpPr>
        <p:spPr>
          <a:xfrm>
            <a:off x="92075" y="1535113"/>
            <a:ext cx="4679950" cy="639762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Effect of starting ARVs</a:t>
            </a:r>
          </a:p>
        </p:txBody>
      </p:sp>
      <p:sp>
        <p:nvSpPr>
          <p:cNvPr id="36867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 eaLnBrk="1" hangingPunct="1">
              <a:buFont typeface="Calibri" panose="020F0502020204030204" pitchFamily="34" charset="0"/>
              <a:buAutoNum type="arabicPeriod"/>
              <a:defRPr/>
            </a:pPr>
            <a:r>
              <a:rPr lang="en-ZA" altLang="en-US" sz="2800" dirty="0" smtClean="0">
                <a:cs typeface="ＭＳ Ｐゴシック" charset="0"/>
              </a:rPr>
              <a:t>Viral load drops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  <a:defRPr/>
            </a:pPr>
            <a:r>
              <a:rPr lang="en-ZA" altLang="en-US" sz="2800" dirty="0" smtClean="0">
                <a:cs typeface="ＭＳ Ｐゴシック" charset="0"/>
              </a:rPr>
              <a:t>CD4 cells start to increase again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  <a:defRPr/>
            </a:pPr>
            <a:r>
              <a:rPr lang="en-ZA" altLang="en-US" sz="2800" dirty="0" smtClean="0">
                <a:cs typeface="ＭＳ Ｐゴシック" charset="0"/>
              </a:rPr>
              <a:t>Immune system starts to recover: Opportunistic infections prevented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dirty="0" smtClean="0">
              <a:cs typeface="ＭＳ Ｐゴシック" charset="0"/>
            </a:endParaRPr>
          </a:p>
        </p:txBody>
      </p:sp>
      <p:sp>
        <p:nvSpPr>
          <p:cNvPr id="20485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356100" y="1535113"/>
            <a:ext cx="4787900" cy="639762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Effect of Stopping ARVs</a:t>
            </a:r>
          </a:p>
        </p:txBody>
      </p:sp>
      <p:sp>
        <p:nvSpPr>
          <p:cNvPr id="36869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 eaLnBrk="1" hangingPunct="1">
              <a:buFont typeface="Calibri" panose="020F0502020204030204" pitchFamily="34" charset="0"/>
              <a:buAutoNum type="arabicPeriod"/>
              <a:defRPr/>
            </a:pPr>
            <a:r>
              <a:rPr lang="en-ZA" altLang="en-US" sz="2800" dirty="0" smtClean="0">
                <a:cs typeface="ＭＳ Ｐゴシック" charset="0"/>
              </a:rPr>
              <a:t>Viral load rises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  <a:defRPr/>
            </a:pPr>
            <a:r>
              <a:rPr lang="en-ZA" altLang="en-US" sz="2800" dirty="0" smtClean="0">
                <a:cs typeface="ＭＳ Ｐゴシック" charset="0"/>
              </a:rPr>
              <a:t>CD4 cells start to decline again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  <a:defRPr/>
            </a:pPr>
            <a:r>
              <a:rPr lang="en-ZA" altLang="en-US" sz="2800" dirty="0" smtClean="0">
                <a:cs typeface="ＭＳ Ｐゴシック" charset="0"/>
              </a:rPr>
              <a:t>Immune system becomes weak:</a:t>
            </a:r>
            <a:r>
              <a:rPr lang="en-ZA" altLang="en-US" sz="2800" dirty="0" smtClean="0">
                <a:solidFill>
                  <a:srgbClr val="C00000"/>
                </a:solidFill>
                <a:cs typeface="ＭＳ Ｐゴシック" charset="0"/>
              </a:rPr>
              <a:t> </a:t>
            </a:r>
            <a:r>
              <a:rPr lang="en-ZA" altLang="en-US" sz="2800" dirty="0">
                <a:cs typeface="ＭＳ Ｐゴシック" charset="0"/>
              </a:rPr>
              <a:t>Opportunistic </a:t>
            </a:r>
            <a:r>
              <a:rPr lang="en-ZA" altLang="en-US" sz="2800" dirty="0" smtClean="0">
                <a:cs typeface="ＭＳ Ｐゴシック" charset="0"/>
              </a:rPr>
              <a:t>infections recur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sz="2800" dirty="0" smtClean="0">
              <a:cs typeface="ＭＳ Ｐゴシック" charset="0"/>
            </a:endParaRPr>
          </a:p>
        </p:txBody>
      </p:sp>
      <p:sp>
        <p:nvSpPr>
          <p:cNvPr id="20487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2048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20193592-FB5F-47EE-83D2-37E4A033D1F8}" type="slidenum">
              <a:rPr lang="en-GB" altLang="en-US" sz="1400" smtClean="0">
                <a:solidFill>
                  <a:srgbClr val="898989"/>
                </a:solidFill>
              </a:rPr>
              <a:pPr/>
              <a:t>7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3588" y="5295166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>
                <a:solidFill>
                  <a:srgbClr val="C00000"/>
                </a:solidFill>
              </a:rPr>
              <a:t>WHO has defined a viral load of &lt;1000 copies/ml to indicate successful treatment.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endParaRPr lang="en-GB" altLang="en-US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6387" name="Title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325563"/>
          </a:xfrm>
        </p:spPr>
        <p:txBody>
          <a:bodyPr/>
          <a:lstStyle/>
          <a:p>
            <a:r>
              <a:rPr lang="en-US" altLang="en-US" sz="3600" dirty="0" smtClean="0"/>
              <a:t>Converting Viral Load Copies/ml into</a:t>
            </a:r>
            <a:r>
              <a:rPr lang="en-US" altLang="en-US" sz="3200" dirty="0" smtClean="0">
                <a:solidFill>
                  <a:srgbClr val="FF0000"/>
                </a:solidFill>
              </a:rPr>
              <a:t> </a:t>
            </a:r>
            <a:r>
              <a:rPr lang="en-US" altLang="en-US" sz="3600" dirty="0" smtClean="0"/>
              <a:t>Log</a:t>
            </a:r>
            <a:endParaRPr lang="en-US" alt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1647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559061F1-B87F-4C3A-94EB-7AD93F1B6BB1}" type="slidenum">
              <a:rPr lang="en-GB" altLang="en-US" sz="1400" smtClean="0">
                <a:solidFill>
                  <a:srgbClr val="898989"/>
                </a:solidFill>
              </a:rPr>
              <a:pPr/>
              <a:t>8</a:t>
            </a:fld>
            <a:endParaRPr lang="en-GB" altLang="en-US" sz="1400" smtClean="0">
              <a:solidFill>
                <a:srgbClr val="898989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603201"/>
              </p:ext>
            </p:extLst>
          </p:nvPr>
        </p:nvGraphicFramePr>
        <p:xfrm>
          <a:off x="899592" y="1628800"/>
          <a:ext cx="3187159" cy="3360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1098927"/>
              </a:tblGrid>
              <a:tr h="4019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Copies/ml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Log</a:t>
                      </a:r>
                      <a:r>
                        <a:rPr lang="en-US" sz="2000" baseline="-25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10 (=10</a:t>
                      </a:r>
                      <a:r>
                        <a:rPr lang="en-US" sz="2000" baseline="30000" dirty="0" smtClean="0">
                          <a:effectLst/>
                        </a:rPr>
                        <a:t>1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100 (=10</a:t>
                      </a:r>
                      <a:r>
                        <a:rPr lang="en-US" sz="2000" baseline="30000" dirty="0" smtClean="0">
                          <a:effectLst/>
                        </a:rPr>
                        <a:t>2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1,000 (=10</a:t>
                      </a:r>
                      <a:r>
                        <a:rPr lang="en-US" sz="2000" baseline="30000" dirty="0" smtClean="0">
                          <a:effectLst/>
                        </a:rPr>
                        <a:t>3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10,000 (=10</a:t>
                      </a:r>
                      <a:r>
                        <a:rPr lang="en-US" sz="2000" baseline="30000" dirty="0" smtClean="0">
                          <a:effectLst/>
                        </a:rPr>
                        <a:t>4</a:t>
                      </a:r>
                      <a:r>
                        <a:rPr lang="en-US" sz="2000" baseline="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100,000 (=10</a:t>
                      </a:r>
                      <a:r>
                        <a:rPr lang="en-US" sz="2000" baseline="30000" dirty="0" smtClean="0">
                          <a:effectLst/>
                        </a:rPr>
                        <a:t>5</a:t>
                      </a:r>
                      <a:r>
                        <a:rPr lang="en-US" sz="2000" baseline="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1,000,000 (=10</a:t>
                      </a:r>
                      <a:r>
                        <a:rPr lang="en-US" sz="2000" baseline="30000" dirty="0" smtClean="0">
                          <a:effectLst/>
                        </a:rPr>
                        <a:t>6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10,000,000 (=10</a:t>
                      </a:r>
                      <a:r>
                        <a:rPr lang="en-US" sz="2000" baseline="30000" dirty="0" smtClean="0">
                          <a:effectLst/>
                        </a:rPr>
                        <a:t>7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7.0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355975" y="1600200"/>
            <a:ext cx="4610819" cy="4525963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/>
              <a:t>10,000 copies/ml can also be expressed as ___Log</a:t>
            </a:r>
            <a:r>
              <a:rPr lang="en-US" sz="2800" baseline="-25000" dirty="0" smtClean="0"/>
              <a:t>10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/>
              <a:t>5,000 copies/ml is </a:t>
            </a:r>
            <a:r>
              <a:rPr lang="en-US" sz="2800" dirty="0"/>
              <a:t>between ___</a:t>
            </a:r>
            <a:r>
              <a:rPr lang="en-US" sz="2800" dirty="0" smtClean="0"/>
              <a:t>Log</a:t>
            </a:r>
            <a:r>
              <a:rPr lang="en-US" sz="2800" baseline="-25000" dirty="0" smtClean="0"/>
              <a:t>10 </a:t>
            </a:r>
            <a:r>
              <a:rPr lang="en-US" sz="2800" dirty="0" smtClean="0"/>
              <a:t>and</a:t>
            </a:r>
            <a:r>
              <a:rPr lang="en-US" sz="2800" baseline="-25000" dirty="0" smtClean="0"/>
              <a:t> </a:t>
            </a:r>
            <a:r>
              <a:rPr lang="en-US" sz="2800" dirty="0"/>
              <a:t>___</a:t>
            </a:r>
            <a:r>
              <a:rPr lang="en-US" sz="2800" dirty="0" smtClean="0"/>
              <a:t>Log</a:t>
            </a:r>
            <a:r>
              <a:rPr lang="en-US" sz="2800" baseline="-25000" dirty="0" smtClean="0"/>
              <a:t>10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/>
              <a:t>Why are log values used?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323528" y="-17463"/>
            <a:ext cx="8641085" cy="1143001"/>
          </a:xfrm>
        </p:spPr>
        <p:txBody>
          <a:bodyPr/>
          <a:lstStyle/>
          <a:p>
            <a:r>
              <a:rPr lang="en-US" altLang="en-US" dirty="0" smtClean="0"/>
              <a:t>What is “Undetectable” Viral Load?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>
          <a:xfrm>
            <a:off x="485576" y="1988840"/>
            <a:ext cx="8316987" cy="469568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en-US" sz="4000" dirty="0"/>
              <a:t>HIV is </a:t>
            </a:r>
            <a:r>
              <a:rPr lang="en-US" altLang="en-US" sz="4000" dirty="0" smtClean="0"/>
              <a:t>still present, but the </a:t>
            </a:r>
            <a:r>
              <a:rPr lang="en-US" altLang="en-US" sz="4000" dirty="0"/>
              <a:t>level of HIV is too low to be detected or measured by the </a:t>
            </a:r>
            <a:r>
              <a:rPr lang="en-US" altLang="en-US" sz="4000" dirty="0" smtClean="0"/>
              <a:t>test</a:t>
            </a:r>
          </a:p>
        </p:txBody>
      </p:sp>
      <p:sp>
        <p:nvSpPr>
          <p:cNvPr id="14341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200" dirty="0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43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BFF1E9A9-5F33-46BF-936C-8143689C447C}" type="slidenum">
              <a:rPr lang="en-GB" altLang="en-US" sz="1400" smtClean="0">
                <a:solidFill>
                  <a:srgbClr val="898989"/>
                </a:solidFill>
              </a:rPr>
              <a:pPr/>
              <a:t>9</a:t>
            </a:fld>
            <a:endParaRPr lang="en-GB" altLang="en-US" sz="14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91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2991</TotalTime>
  <Words>1017</Words>
  <Application>Microsoft Office PowerPoint</Application>
  <PresentationFormat>On-screen Show (4:3)</PresentationFormat>
  <Paragraphs>217</Paragraphs>
  <Slides>24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 Unicode MS</vt:lpstr>
      <vt:lpstr>MS PGothic</vt:lpstr>
      <vt:lpstr>MS PGothic</vt:lpstr>
      <vt:lpstr>Aharoni</vt:lpstr>
      <vt:lpstr>Arial</vt:lpstr>
      <vt:lpstr>Calibri</vt:lpstr>
      <vt:lpstr>Cambria</vt:lpstr>
      <vt:lpstr>Impact</vt:lpstr>
      <vt:lpstr>Times New Roman</vt:lpstr>
      <vt:lpstr>Wingdings</vt:lpstr>
      <vt:lpstr>Office Theme</vt:lpstr>
      <vt:lpstr>Module 1: Background</vt:lpstr>
      <vt:lpstr>Module 1: Objectives</vt:lpstr>
      <vt:lpstr>CD4 vs. Viral Load Monitoring</vt:lpstr>
      <vt:lpstr>What is CD4?</vt:lpstr>
      <vt:lpstr>What is Viral Load?</vt:lpstr>
      <vt:lpstr>Interaction between CD4 and Viral Load </vt:lpstr>
      <vt:lpstr>Effect of ARVs on CD4 and VL</vt:lpstr>
      <vt:lpstr>Converting Viral Load Copies/ml into Log</vt:lpstr>
      <vt:lpstr>What is “Undetectable” Viral Load?</vt:lpstr>
      <vt:lpstr>Knowledge Check</vt:lpstr>
      <vt:lpstr>Knowledge Check</vt:lpstr>
      <vt:lpstr>Knowledge Check</vt:lpstr>
      <vt:lpstr>Knowledge Check</vt:lpstr>
      <vt:lpstr>Three Types of Treatment Failure Defined</vt:lpstr>
      <vt:lpstr>Activity 1A: How is treatment failure currently defined?</vt:lpstr>
      <vt:lpstr>Activity 1A: How is treatment failure currently defined?</vt:lpstr>
      <vt:lpstr>Benefits of Routine Viral Load Monitoring</vt:lpstr>
      <vt:lpstr>What type of treatment failure comes first?</vt:lpstr>
      <vt:lpstr>Viral Load is the Best Measure of Treatment Response</vt:lpstr>
      <vt:lpstr>WHO 2013 recommendations: Use Viral Load to Monitor ART Response</vt:lpstr>
      <vt:lpstr>UNAIDS Treatment Target</vt:lpstr>
      <vt:lpstr>HIV Prevention Care and Treatment Continuum</vt:lpstr>
      <vt:lpstr>Module 1: Key Messages</vt:lpstr>
      <vt:lpstr>Module 1: Key Messages</vt:lpstr>
    </vt:vector>
  </TitlesOfParts>
  <Company>MSF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Background</dc:title>
  <dc:creator>Helen Bygrave</dc:creator>
  <cp:lastModifiedBy>Yao, Katy (CDC/CGH/DGHA)</cp:lastModifiedBy>
  <cp:revision>246</cp:revision>
  <cp:lastPrinted>2016-04-18T15:42:54Z</cp:lastPrinted>
  <dcterms:created xsi:type="dcterms:W3CDTF">2015-02-02T11:08:09Z</dcterms:created>
  <dcterms:modified xsi:type="dcterms:W3CDTF">2016-11-22T16:53:40Z</dcterms:modified>
</cp:coreProperties>
</file>